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57" r:id="rId7"/>
    <p:sldId id="2142532554" r:id="rId8"/>
    <p:sldId id="259" r:id="rId9"/>
    <p:sldId id="2142532553" r:id="rId10"/>
    <p:sldId id="260" r:id="rId11"/>
    <p:sldId id="2142532555" r:id="rId12"/>
    <p:sldId id="2142532559" r:id="rId13"/>
    <p:sldId id="2142532556" r:id="rId14"/>
    <p:sldId id="2142532557" r:id="rId15"/>
    <p:sldId id="214253255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A498A-A0B1-4C1E-BB8B-6442E0AE3F9E}" v="533" dt="2024-03-15T16:35:51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8256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4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65957-6C47-47AD-8505-97EC5D470B4B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5F5D-15BE-4814-A0B2-374A9A04A7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93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økonomisk tøffe tider i Norge. Storsamfunnet og velferdsstaten utfordres, det samme gjør familiene.</a:t>
            </a:r>
          </a:p>
          <a:p>
            <a:r>
              <a:rPr lang="nb-NO" dirty="0"/>
              <a:t>Blir det mindre penger til idrett og anlegg fremover, fordi vi må prioritere hardere og lovpålagte oppgaver?</a:t>
            </a:r>
          </a:p>
          <a:p>
            <a:r>
              <a:rPr lang="nb-NO" dirty="0"/>
              <a:t>Det kan godt være. Men noen faktorer kan bidra i positiv retning.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Planverk hos idretten, og hos kommunene, skal ikke undervurderes.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er noe vi, som dekker nesten hele Østlandet, går gjennom systematisk.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her er det store forskjeller. Noen få er flinke, men mange plasser skjer utviklingen ad hoc og lite planmessig.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her er fattige Sarpsborg flinke.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Kommunen og idretten har en klar behovsplan, med en tydelig handlingsplan som strekker seg over de nærmeste årene.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Den inkluderer en blanding av små og store anlegg, ordinære og nærmiljøanlegg.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gjør det lettere å få gjennomført de små- og mellomstore prosjektene med ekstern bistand, selv om de tyngste anleggene nok vil fortsette å være krevende å realisere i kommuner med lav skatteinngang.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vi mottar anleggssøknader er det mye lettere å bidra når vi finner et anlegg i en systematisert plan som er forankret i flere ledd. Og i Sarpsborg er det ganske lett å se at her er det mange tiltak som stiftelser fint kan bidra til i årene som kommer – om man er flinke til å lage samarbeidsmodeller.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52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Sarpsborg er faktisk blitt en kontrast til Drammen, som på mange måter er en sammenlignbar kommune når det gjelder demografi og inntektsgrunnlag.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det gjelder inkludering og innovative samarbeid om aktivitet for barn mm. så spiller Drammen og idretten her i eliteserien.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innen anlegg er det vanskeligere å se og prioriteringene og en handlingsplan.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2022 meldte idretten inn 80 anleggsbehov til en samlet verdi av 1,5 mrd.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vi leser den påfølgende temaplanen for idrett i Drammen, så finner vi få prioriteringer, ingen spesifikke anleggstiltak, i det hele tatt veldig lite konkret. Mest overordnete og mer abstrakte visjoner.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peke fingre, men sett utenfra så er det vanskelig å se hva man ønsker å gjennomføre. Det er også ganske rolig med anleggstiltak som kommer inn til oss. Hva skal vi bidra til her?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er ikke unikt for Drammen, sånn er det i det store flertallet av kommunene.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Forskere i Danmark har kartlagt dette systematisk og ser akkurat den samme tendensen 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lite strategi og prioriteringer på det lokale planet – normen i Skandinavia er at anleggsutviklingen skjer i rykk og napp.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23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Mange fremtidige anleggsprosjekter hviler på tre bein: offentlige, frivillige og private.</a:t>
            </a:r>
          </a:p>
          <a:p>
            <a:r>
              <a:rPr lang="nb-NO" dirty="0"/>
              <a:t>Stiftelser gjennomfører sjelden selv, det må de på venstre side av streken gjøre. </a:t>
            </a:r>
          </a:p>
          <a:p>
            <a:r>
              <a:rPr lang="nb-NO" dirty="0"/>
              <a:t>Men jo flere av disse partene som klarer å knyttes sammen rundt anleggstiltak eller annen aktivitet, jo større sjanse er det for at private bidragsytere blir med.</a:t>
            </a:r>
          </a:p>
          <a:p>
            <a:r>
              <a:rPr lang="nb-NO" dirty="0"/>
              <a:t>Da får vi færre søknader hvor spillemidlene mangler.</a:t>
            </a:r>
          </a:p>
          <a:p>
            <a:r>
              <a:rPr lang="nb-NO" dirty="0"/>
              <a:t>Vi unngår prosjektene hvor idretten vil noe, men hvor vi ikke aner om politikerne er enige. </a:t>
            </a:r>
          </a:p>
          <a:p>
            <a:r>
              <a:rPr lang="nb-NO" dirty="0"/>
              <a:t>Og vi unngår tiltak hvor kommunen gjør ting på egen hånd, som ikke innbyggerne eller foreningene har noe eierskap til eller ønske om. </a:t>
            </a:r>
          </a:p>
          <a:p>
            <a:endParaRPr lang="nb-NO" dirty="0"/>
          </a:p>
          <a:p>
            <a:r>
              <a:rPr lang="nb-NO" dirty="0"/>
              <a:t>Det kommer flere og bedre tiltak i de område hvor man lykkes i å spille disse aktørene gode, sett fra et stiftelsesperspektiv.</a:t>
            </a:r>
          </a:p>
          <a:p>
            <a:r>
              <a:rPr lang="nb-NO" dirty="0"/>
              <a:t>Der det er konfliktfylte relasjoner kan man selvfølgelig krige seg til noen seire, men det blir nok som oftest uten private bidrag.</a:t>
            </a:r>
          </a:p>
          <a:p>
            <a:endParaRPr lang="nb-NO" dirty="0"/>
          </a:p>
          <a:p>
            <a:r>
              <a:rPr lang="nb-NO" dirty="0"/>
              <a:t>Heldigvis er dette i fremgang. </a:t>
            </a:r>
          </a:p>
          <a:p>
            <a:r>
              <a:rPr lang="nb-NO" dirty="0"/>
              <a:t>Flere henvendelser fra idrettslag og kommuner som vil </a:t>
            </a:r>
            <a:r>
              <a:rPr lang="nb-NO" dirty="0" err="1"/>
              <a:t>pitche</a:t>
            </a:r>
            <a:r>
              <a:rPr lang="nb-NO" dirty="0"/>
              <a:t> ideer og sparre underveis nå enn tidligere. Noen ganger i felleskap.</a:t>
            </a:r>
          </a:p>
          <a:p>
            <a:r>
              <a:rPr lang="nb-NO" dirty="0"/>
              <a:t>Det ønsker vi oss!</a:t>
            </a:r>
          </a:p>
          <a:p>
            <a:r>
              <a:rPr lang="nb-NO" dirty="0"/>
              <a:t>Oppfordrer til å ta kontakt om man har anleggstiltak som kan treffe innenfor de feltene vi har snakket om i dag.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60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Grovt regnet har ting blitt 25 % dyrere i løpet av de siste 6 årene. Anlegg har trolig blitt enda litt dyrere enn det.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28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Parallelt har banknæringen levert knallsterke resultater.</a:t>
            </a:r>
          </a:p>
          <a:p>
            <a:r>
              <a:rPr lang="nb-NO" dirty="0"/>
              <a:t>- Det organiseres flere stiftelser og ordninger som sikrer overskudd til allmennyttige formål.</a:t>
            </a:r>
          </a:p>
          <a:p>
            <a:r>
              <a:rPr lang="nb-NO" dirty="0"/>
              <a:t>- Midlene har tredoblet seg i løpet av 6 år.</a:t>
            </a:r>
          </a:p>
          <a:p>
            <a:r>
              <a:rPr lang="nb-NO" dirty="0"/>
              <a:t>- 2/3 av dette kommer gjennom sparebankstiftelser. Resten deles ut av sparebanker som selv administrerer støtteordninger.</a:t>
            </a:r>
          </a:p>
          <a:p>
            <a:r>
              <a:rPr lang="nb-NO" dirty="0"/>
              <a:t>- Det er idrett og friluftsliv som er de største mottakerne av slike tildelinger.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2020 deltok vi første gang på Viken sin </a:t>
            </a:r>
            <a:r>
              <a:rPr lang="nb-NO" dirty="0" err="1"/>
              <a:t>anleggkonferanse</a:t>
            </a:r>
            <a:r>
              <a:rPr lang="nb-NO" dirty="0"/>
              <a:t>.</a:t>
            </a:r>
          </a:p>
          <a:p>
            <a:r>
              <a:rPr lang="nb-NO" dirty="0"/>
              <a:t>Det året bidro vi med ca. 130 MNOK til å </a:t>
            </a:r>
            <a:r>
              <a:rPr lang="nb-NO" dirty="0" err="1"/>
              <a:t>fasilitere</a:t>
            </a:r>
            <a:r>
              <a:rPr lang="nb-NO" dirty="0"/>
              <a:t> idrett og lek i samfunnet vårt.</a:t>
            </a:r>
          </a:p>
          <a:p>
            <a:r>
              <a:rPr lang="nb-NO" dirty="0"/>
              <a:t>Kun 4 år etter ligger vi an til å mer enn doble dette. </a:t>
            </a:r>
          </a:p>
          <a:p>
            <a:r>
              <a:rPr lang="nb-NO" dirty="0"/>
              <a:t>Det forutsetter dog at det foreligger en del  prosjekter av høy kvalitet.</a:t>
            </a:r>
          </a:p>
          <a:p>
            <a:r>
              <a:rPr lang="nb-NO" dirty="0"/>
              <a:t>Allmennyttige midler er ikke budsjettmessig bundet opp mot spesifikke formål.</a:t>
            </a:r>
          </a:p>
          <a:p>
            <a:r>
              <a:rPr lang="nb-NO" dirty="0"/>
              <a:t>Økning i midler kan også føre til utvidelse av samfunnsansvaret, og innsats innen nye områder.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52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- 3 </a:t>
            </a:r>
            <a:r>
              <a:rPr lang="nb-NO" dirty="0" err="1"/>
              <a:t>mrd</a:t>
            </a:r>
            <a:r>
              <a:rPr lang="nb-NO" dirty="0"/>
              <a:t> versus 1 </a:t>
            </a:r>
            <a:r>
              <a:rPr lang="nb-NO" dirty="0" err="1"/>
              <a:t>mrd</a:t>
            </a:r>
            <a:r>
              <a:rPr lang="nb-NO" dirty="0"/>
              <a:t> på landsbasis er likevel ikke SÅ mye.</a:t>
            </a:r>
          </a:p>
          <a:p>
            <a:r>
              <a:rPr lang="nb-NO" dirty="0"/>
              <a:t>- Det er fortsatt kommunene, idrettslagene og spillemidlene som må ta de store løftene.</a:t>
            </a:r>
          </a:p>
          <a:p>
            <a:r>
              <a:rPr lang="nb-NO" dirty="0"/>
              <a:t>- Så må stiftelser supplere der det er nødvendig. </a:t>
            </a:r>
          </a:p>
          <a:p>
            <a:r>
              <a:rPr lang="nb-NO" dirty="0"/>
              <a:t>- Kanskje vil man oftere bidra til de mindre grepene som kommunene ikke finner midler til, og som frivilligheten selv kan ha eierskap til.</a:t>
            </a:r>
          </a:p>
          <a:p>
            <a:r>
              <a:rPr lang="nb-NO" dirty="0"/>
              <a:t>- Avslag pga. tidligere tildelinger har vært sterkt nedadgående hos oss de siste årene.</a:t>
            </a:r>
          </a:p>
          <a:p>
            <a:r>
              <a:rPr lang="nb-NO" dirty="0"/>
              <a:t>- Forutsetter at det drives gode tiltak, ikke ukritiske nyinnkjøp eller ekstravagante bygg.</a:t>
            </a:r>
          </a:p>
          <a:p>
            <a:r>
              <a:rPr lang="nb-NO" dirty="0"/>
              <a:t>- Særlig prioriterer vi det som allerede eksisterer. Forlenget levetid, gjenbruk, nye funksjoner i gamle bygg.</a:t>
            </a:r>
          </a:p>
          <a:p>
            <a:r>
              <a:rPr lang="nb-NO" dirty="0"/>
              <a:t>- Det mest miljøvennlige bygget er det som allerede er bygget.</a:t>
            </a:r>
          </a:p>
          <a:p>
            <a:r>
              <a:rPr lang="nb-NO" dirty="0"/>
              <a:t>- Må det bygges nytt, og det bidrar vi også til, gjør vi en del prioriteringer.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73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Eina sportsklubb – arbeider med å skape en møteplass for hele lokalsamfunnet i bygda.</a:t>
            </a:r>
            <a:b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b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Anlegget skal samle all aktivitet i et anlegg ved Thune Skole. Flerbruksanlegget skal inneholde bla. aktivitetshall (basketballstørrelse), kampsportsrom, klubblokale, buldrevegg, squashbane, styrkerom, garderober, kioskfunksjoner og lager. </a:t>
            </a:r>
            <a:b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endParaRPr lang="nb-NO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 tillegg etablerer de en fotballbane. Anleggene er planlagt å dekke eksisterende aktiviteter i klubben, men også nye aktiviteter som ungdommen lokalt har ønsket seg.</a:t>
            </a:r>
            <a:b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endParaRPr lang="nb-NO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 tillegg til å løse idrettslagets anleggsbehov, vil det løse kommunens skolebehov med nye aktivtetssaler og garderober. </a:t>
            </a:r>
            <a:b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b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Godt eksempel hvor idrettslaget og kommunen jobber sammen om å realisere et nyskapende flerbruksanlegg til nytte for flest mulig. Eina har også et interessant fokus på bærekraftig bygging og materialer i sitt prosjekt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som kan anbefales å lese mer om på nett. </a:t>
            </a:r>
            <a:endParaRPr lang="nb-NO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nb-NO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Flerfunksjonaliteten er fordyrende, og det er her stiftelser kommer inn med toppfinansiering. Uten slike bidrag ville kanskje klubben og kommunen måttet nøye seg med færre funksjoner.</a:t>
            </a:r>
          </a:p>
          <a:p>
            <a:pPr algn="l" fontAlgn="base"/>
            <a:endParaRPr lang="nb-NO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Vestre Toten er en kommune med lavere skatteinntekter enn snittet for både Innlandet og landet for øvrig. Her har derfor både kommunen og idretten tenkt bredt i finansieringen.</a:t>
            </a:r>
            <a:endParaRPr lang="nb-NO" sz="1200" b="1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89906-C8ED-40DE-8E3A-C9A49ECF69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47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finnes flere grep som kan og bør tas, selv om kommunen har lite penger.</a:t>
            </a:r>
          </a:p>
          <a:p>
            <a:r>
              <a:rPr lang="nb-NO" dirty="0"/>
              <a:t>- Ved tidligere konferanser har vi av og til nevnt forskjellene mellom </a:t>
            </a:r>
            <a:r>
              <a:rPr lang="nb-NO" dirty="0" err="1"/>
              <a:t>ressussterke</a:t>
            </a:r>
            <a:r>
              <a:rPr lang="nb-NO" dirty="0"/>
              <a:t> og svakere kommuner.</a:t>
            </a:r>
          </a:p>
          <a:p>
            <a:r>
              <a:rPr lang="nb-NO" dirty="0"/>
              <a:t>- Ofte har jeg brukt Tønsberg og Sarpsborg som motpoler. Det er to like store byer, på hver sin side av fjorden. </a:t>
            </a:r>
          </a:p>
          <a:p>
            <a:r>
              <a:rPr lang="nb-NO" dirty="0"/>
              <a:t>- Tønsberg har mye ressurser og en høyt utdannet befolkning. Det gjør at de over tid har lyktes mye bedre med å realisere prosjekter og utløse stiftelsesmidler.</a:t>
            </a:r>
          </a:p>
          <a:p>
            <a:r>
              <a:rPr lang="nb-NO" dirty="0"/>
              <a:t>- Sarpsborg kommer dårlig ut i nasjonale levekårsundersøkelser, og det gir seg tilsvarende utslag i kommuneøkonomi. </a:t>
            </a:r>
          </a:p>
          <a:p>
            <a:r>
              <a:rPr lang="nb-NO" dirty="0"/>
              <a:t>-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eier ofte idrettslagene anleggene selv, får minimalt med driftsstøtte og investeringstilskudd fra kommunen, og har ofte kommet med begrenset initiativ inn til stiftelsen. </a:t>
            </a:r>
            <a:endParaRPr lang="nb-NO" dirty="0"/>
          </a:p>
          <a:p>
            <a:r>
              <a:rPr lang="nb-NO" dirty="0"/>
              <a:t>- Sånn forsterkes kommuneforskjeller fremfor å utjevnes.</a:t>
            </a:r>
          </a:p>
          <a:p>
            <a:r>
              <a:rPr lang="nb-NO" dirty="0"/>
              <a:t>- Nå skal vi imidlertid skryte litt av Sarpsborg, og se litt på hvorfor flere baller har begynt å rulle.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10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Sarpsborg TK har ønsket seg hall i 40 år. Det har de aldri greid å lande.</a:t>
            </a:r>
          </a:p>
          <a:p>
            <a:r>
              <a:rPr lang="nb-NO" dirty="0"/>
              <a:t>Nå har imidlertid noe begynt å løsne.</a:t>
            </a:r>
          </a:p>
          <a:p>
            <a:r>
              <a:rPr lang="nb-NO" dirty="0"/>
              <a:t>- Et av de viktigste grepene har trolig vært at idretten i felleskap har sikret at kommunen nå bidrar med forskuttering av spillemidler og moms.</a:t>
            </a:r>
          </a:p>
          <a:p>
            <a:r>
              <a:rPr lang="nb-NO" dirty="0"/>
              <a:t>- De har også gitt kommunal lånegaranti, som gir lavere renter.</a:t>
            </a:r>
          </a:p>
          <a:p>
            <a:r>
              <a:rPr lang="nb-NO" dirty="0"/>
              <a:t>- Uten det ville det vært mye vanskeligere for klubben å finansiere byggingen. </a:t>
            </a:r>
          </a:p>
          <a:p>
            <a:r>
              <a:rPr lang="nb-NO" dirty="0"/>
              <a:t>- Så har det vært flere fartshindre. Et strandet forsøk på interkommunalt samarbeid med Fredrikstad. bl.a. </a:t>
            </a:r>
          </a:p>
          <a:p>
            <a:r>
              <a:rPr lang="nb-NO" dirty="0"/>
              <a:t>   Men til slutt kunne klubben legge frem en plan for et mindre anlegg i egen regi. Under forutsetning at kommunen også klarte å bidra noe. Som på Eina. </a:t>
            </a:r>
          </a:p>
          <a:p>
            <a:r>
              <a:rPr lang="nb-NO" dirty="0"/>
              <a:t>- Og kommunen har slitt med å finne midler. Politikere og administrasjon greide det først ikke, og klubben gikk på nok en smell.</a:t>
            </a:r>
          </a:p>
          <a:p>
            <a:r>
              <a:rPr lang="nb-NO" dirty="0"/>
              <a:t>- En konsekvens av slikt blir at det også blir vanskeligere å søke stiftelser. De to søknadene klubben hadde til oss og til den lokale Sparebank1-stiftelsen ble da kraftig svekket.</a:t>
            </a:r>
          </a:p>
          <a:p>
            <a:r>
              <a:rPr lang="nb-NO" dirty="0"/>
              <a:t>- Det er dyrt å være fattig.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20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 skjer det noe. </a:t>
            </a:r>
          </a:p>
          <a:p>
            <a:r>
              <a:rPr lang="nb-NO" dirty="0"/>
              <a:t>I stedet for å gi opp, er det politisk vilje, og «guts» i klubben, til å se sette seg ned sammen og se på løsninger. </a:t>
            </a:r>
          </a:p>
          <a:p>
            <a:r>
              <a:rPr lang="nb-NO" dirty="0"/>
              <a:t>Og senere samme vinter vedtar kommunestyret å gi 3 MNOK i tilskudd til en hall med budsjett på 33 MNOK.</a:t>
            </a:r>
          </a:p>
          <a:p>
            <a:r>
              <a:rPr lang="nb-NO" dirty="0"/>
              <a:t>Det er ikke mye, men det er viktig for klubben.</a:t>
            </a:r>
          </a:p>
          <a:p>
            <a:r>
              <a:rPr lang="nb-NO" dirty="0"/>
              <a:t>Og det viser de to stiftelsene som har søknader inne fra klubben at:</a:t>
            </a:r>
          </a:p>
          <a:p>
            <a:r>
              <a:rPr lang="nb-NO" dirty="0"/>
              <a:t>- Dette er det bred forankring for.</a:t>
            </a:r>
          </a:p>
          <a:p>
            <a:r>
              <a:rPr lang="nb-NO" dirty="0"/>
              <a:t>- Gjennomføringsplanen og finansieringen de har sendt oss er nå langt mer realistisk.</a:t>
            </a:r>
          </a:p>
          <a:p>
            <a:r>
              <a:rPr lang="nb-NO" dirty="0"/>
              <a:t>Ikke fått svar ennå, men gjennom de to fasene med kommunalt arbeid og samarbeid, så har de en helt annen case enn de ellers ville hatt.</a:t>
            </a:r>
          </a:p>
          <a:p>
            <a:r>
              <a:rPr lang="nb-NO" dirty="0"/>
              <a:t>En krone fra Sarpsborg kommune blir i realiteten kanskje til 10, i en by med dårlig anleggsdekning.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5F5D-15BE-4814-A0B2-374A9A04A70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41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1C0C3-2CD6-AC2B-8190-3C228451B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3107013-D451-BCD3-3283-7D45060E2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5D92BF-7B55-8AB8-8792-F1FF606D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246418-5E6E-242C-FFBB-07D0EA36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A19E17-E014-A883-2188-CE8D416A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08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5EB7A4-3AEB-74E7-9563-DF1BBB59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B3F4566-6C60-D56B-BD14-2AC6BC430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6E211B-AE33-CEDC-93CE-44ECF7E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2BE30B-A6CD-F23D-97F3-7257CB06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86CAEF-DE83-B588-5596-96DDC4D2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98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1032F51-8C4D-51E8-14FC-FF2623C58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20FF116-CBB5-CCCB-F9B0-D84771A32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41C532-65B8-B171-CA32-C02080BE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29F1E1-F102-CD9D-5769-7EF9FE6A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1CEFCE-C53D-90B6-7A1E-55DC1308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1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D9FA7-A5FB-07A6-E738-E0F524DA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BAF4B8-8544-0D87-65EA-D6C4F214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FBD349-81BA-C1F9-7E38-184F5113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7AB5EF-A426-8E4D-4F4B-A1CA6310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8572DC-A61A-D16A-3AD6-6ED39A90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04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EB9236-7A38-4BB7-5DE2-1337CE8A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F997F8E-7ECD-016F-2CEC-311A62E9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098CA7-AF56-7A8D-3BFB-B5884318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0F2870-2414-C674-9712-C51D13EC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F1B83A-1B42-D409-BC06-7FA6DB4F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37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788785-6D8F-A8B9-9DD0-F78B67EE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2D572F-D607-1B5A-DF21-17C64D9EB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F54AD1-368C-D54F-B12A-C74592A1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525A5E-A91F-54D5-07BD-0D6DA1AA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18A58D-BD1C-3115-1783-EC186D26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FE3842-2CBB-2341-598E-789BF80C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14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A08ECE-D5B1-13C4-63FB-25053D9A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D72769-7A75-491D-1A9F-3920E9705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DA5000-1CA7-D4B4-FEA4-DE745E0EC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38E8F25-67FF-48F1-B532-6C3E5253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3017FE3-8C9F-BBA7-CAF6-A59022C9C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244110E-9BB2-22FB-896A-034C9B10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A1197F4-B68B-E615-574C-199E52F1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BB35430-6C9D-C4F4-B822-EC1ABFA8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3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E9AD9A-60EF-E94D-CBC1-26322104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A4D7E7E-B992-A670-E05C-9CE2A1F4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D72989E-69D6-F375-7B77-A5FDA6A8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266424-B601-A9A5-D7BF-E0D89F5B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46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FC2DEF5-0BC8-946F-16FF-634A213E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3F7D1C-57CB-DC48-9FEA-A47A7C59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4155BA-C92F-7ED4-E2E8-A9D08EFF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1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800D6-2FAE-6CA1-BB3E-32C03584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F9BDDB-633C-9662-F922-45D32462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287C7D-8C28-A307-D123-4CD7BFFF0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5ED3A8-478B-310D-85DB-D1AA0C37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7672D-C656-F1B3-DDD5-91ADC1BF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C4F73F-5954-6129-284F-0444B422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45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CCBF6-D335-EAEA-CB48-AA188739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A195662-B12A-53B3-2F46-6DD80927C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88A337-61F6-7185-8570-EA0F24FA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D28C70-3DF3-CA06-3F34-2E4E86E6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7C42BE-0EC9-D7E9-B07C-5539550D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601694-70E0-BFB4-7A12-8F2F8D5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51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AE686B-2FB6-6E2D-7555-8E66F2C3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902377-6B20-F778-4ABE-0327BAB7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B4D86B-0F01-3C96-65DC-4D7EC6E0D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36D64-F8A8-4B36-B7FE-574873C28874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D6D78B-61F9-3D21-7E03-A1FC7B8FB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2951DB-454A-7DB4-1EED-FEDC5781A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6B71-4D26-4F7C-BB33-ACEF43D64C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7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kt og trenings utstyr">
            <a:extLst>
              <a:ext uri="{FF2B5EF4-FFF2-40B4-BE49-F238E27FC236}">
                <a16:creationId xmlns:a16="http://schemas.microsoft.com/office/drawing/2014/main" id="{53FE82CC-806A-7341-4E9D-62630FF3F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EE89D73-BAF7-1A9C-EFD2-F24EF7F4C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4439"/>
            <a:ext cx="9144000" cy="290051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Mindre penger til idrett og aktivitet i fremtiden?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E6A118-5885-7304-6EB6-D684E952E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752"/>
            <a:ext cx="9144000" cy="109839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Stiftelsenes rolle i å opprettholde anlegg for aktive lokalsamfunn</a:t>
            </a:r>
          </a:p>
        </p:txBody>
      </p:sp>
      <p:pic>
        <p:nvPicPr>
          <p:cNvPr id="8" name="Bilde 7" descr="Et bilde som inneholder tekst, Grafikk, Font, logo&#10;&#10;Automatisk generert beskrivelse">
            <a:extLst>
              <a:ext uri="{FF2B5EF4-FFF2-40B4-BE49-F238E27FC236}">
                <a16:creationId xmlns:a16="http://schemas.microsoft.com/office/drawing/2014/main" id="{34530DE7-5E5C-BBD3-F53D-36D2C06884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03" y="5193147"/>
            <a:ext cx="1686007" cy="14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9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0C938F5E-FB72-01C2-6DD0-42D4E6C151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74" y="2877674"/>
            <a:ext cx="3882000" cy="37990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1EEB9E3-30ED-73C5-8BE0-AD518CB56D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974" y="1446149"/>
            <a:ext cx="3629722" cy="4831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C977FD3-1A25-78EE-BB56-591320C5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7" y="153592"/>
            <a:ext cx="10515600" cy="1325563"/>
          </a:xfrm>
        </p:spPr>
        <p:txBody>
          <a:bodyPr/>
          <a:lstStyle/>
          <a:p>
            <a:r>
              <a:rPr lang="nb-NO" dirty="0"/>
              <a:t>Planverk påvirker også stiftelser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F1F97B-C714-A24B-31AF-A7068A560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04" y="1356111"/>
            <a:ext cx="4254587" cy="5047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 descr="Et bilde som inneholder symbol, logo, clip art, pattedyr&#10;&#10;Automatisk generert beskrivelse">
            <a:extLst>
              <a:ext uri="{FF2B5EF4-FFF2-40B4-BE49-F238E27FC236}">
                <a16:creationId xmlns:a16="http://schemas.microsoft.com/office/drawing/2014/main" id="{43FCDFF3-C479-EA2D-EB80-94CA12CB6E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562" y="5624547"/>
            <a:ext cx="522638" cy="6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9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9FCDE6A-4B55-8CCE-F875-A46A69C1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7" y="181300"/>
            <a:ext cx="10515600" cy="1325563"/>
          </a:xfrm>
        </p:spPr>
        <p:txBody>
          <a:bodyPr/>
          <a:lstStyle/>
          <a:p>
            <a:r>
              <a:rPr lang="nb-NO" dirty="0"/>
              <a:t>Planverk påvirker stiftelser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8B1F459-7988-1B46-E5A5-F46AD3227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247" y="1446149"/>
            <a:ext cx="3629722" cy="4831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8BD834C-A8A9-3C60-F534-6F5E9F66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214977" y="1356111"/>
            <a:ext cx="4254587" cy="5047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e 10" descr="Et bilde som inneholder symbol, logo, clip art, pattedyr&#10;&#10;Automatisk generert beskrivelse">
            <a:extLst>
              <a:ext uri="{FF2B5EF4-FFF2-40B4-BE49-F238E27FC236}">
                <a16:creationId xmlns:a16="http://schemas.microsoft.com/office/drawing/2014/main" id="{E05EB0B7-A3A5-63A9-0AE1-88B6EA6C63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835" y="5624547"/>
            <a:ext cx="522638" cy="65329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BD1F6B7-252B-785F-BC40-951113DB83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947" y="2877674"/>
            <a:ext cx="3882000" cy="37990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CE44240-CBBD-E3F1-7F4E-D295617AEA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57"/>
          <a:stretch/>
        </p:blipFill>
        <p:spPr>
          <a:xfrm>
            <a:off x="306158" y="1319468"/>
            <a:ext cx="5284829" cy="5234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BA5C712-C09C-9000-85F1-14FF5820EF5D}"/>
              </a:ext>
            </a:extLst>
          </p:cNvPr>
          <p:cNvSpPr txBox="1"/>
          <p:nvPr/>
        </p:nvSpPr>
        <p:spPr>
          <a:xfrm>
            <a:off x="6096000" y="3507566"/>
            <a:ext cx="487499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+mj-lt"/>
              </a:rPr>
              <a:t>Hva prioriterer vi her?</a:t>
            </a:r>
          </a:p>
          <a:p>
            <a:endParaRPr lang="nb-NO" sz="4000" dirty="0">
              <a:latin typeface="+mj-lt"/>
            </a:endParaRPr>
          </a:p>
          <a:p>
            <a:r>
              <a:rPr lang="nb-NO" sz="4000" dirty="0">
                <a:latin typeface="+mj-lt"/>
              </a:rPr>
              <a:t>Hva skal vi bidra til?</a:t>
            </a:r>
          </a:p>
        </p:txBody>
      </p:sp>
    </p:spTree>
    <p:extLst>
      <p:ext uri="{BB962C8B-B14F-4D97-AF65-F5344CB8AC3E}">
        <p14:creationId xmlns:p14="http://schemas.microsoft.com/office/powerpoint/2010/main" val="273189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5F88C6-4B3C-6079-0595-141A7F18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36" y="584316"/>
            <a:ext cx="11388437" cy="1325563"/>
          </a:xfrm>
        </p:spPr>
        <p:txBody>
          <a:bodyPr/>
          <a:lstStyle/>
          <a:p>
            <a:r>
              <a:rPr lang="nb-NO" dirty="0"/>
              <a:t>De som vinner er de som </a:t>
            </a:r>
            <a:br>
              <a:rPr lang="nb-NO" dirty="0"/>
            </a:br>
            <a:r>
              <a:rPr lang="nb-NO" dirty="0"/>
              <a:t>spiller hverandre gode!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6BE6BBD-29B4-10CC-55BF-13F5E3339BA3}"/>
              </a:ext>
            </a:extLst>
          </p:cNvPr>
          <p:cNvSpPr txBox="1"/>
          <p:nvPr/>
        </p:nvSpPr>
        <p:spPr>
          <a:xfrm>
            <a:off x="1348508" y="2758281"/>
            <a:ext cx="185651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/>
              <a:t>Kommunen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09F9508-236E-4FBC-24B5-D048518FE430}"/>
              </a:ext>
            </a:extLst>
          </p:cNvPr>
          <p:cNvSpPr txBox="1"/>
          <p:nvPr/>
        </p:nvSpPr>
        <p:spPr>
          <a:xfrm>
            <a:off x="3671455" y="3608398"/>
            <a:ext cx="13346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Idrettsrådet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7A8217C-CAA4-2FBE-9ED3-C6D871A95DC6}"/>
              </a:ext>
            </a:extLst>
          </p:cNvPr>
          <p:cNvSpPr txBox="1"/>
          <p:nvPr/>
        </p:nvSpPr>
        <p:spPr>
          <a:xfrm>
            <a:off x="5449449" y="2758281"/>
            <a:ext cx="167877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/>
              <a:t>Idrettslaget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7312390-BD27-4EE2-B5E6-70BA9848BD38}"/>
              </a:ext>
            </a:extLst>
          </p:cNvPr>
          <p:cNvSpPr txBox="1"/>
          <p:nvPr/>
        </p:nvSpPr>
        <p:spPr>
          <a:xfrm>
            <a:off x="8734132" y="2761673"/>
            <a:ext cx="1601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/>
              <a:t>Stiftelsene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9E038E7-C37E-4FCB-46B1-2177A8A871CC}"/>
              </a:ext>
            </a:extLst>
          </p:cNvPr>
          <p:cNvSpPr txBox="1"/>
          <p:nvPr/>
        </p:nvSpPr>
        <p:spPr>
          <a:xfrm>
            <a:off x="5659031" y="3608398"/>
            <a:ext cx="12596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Skoler/FAU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6549816-BA8D-998D-86E5-908106F96B26}"/>
              </a:ext>
            </a:extLst>
          </p:cNvPr>
          <p:cNvSpPr txBox="1"/>
          <p:nvPr/>
        </p:nvSpPr>
        <p:spPr>
          <a:xfrm>
            <a:off x="5549926" y="4181516"/>
            <a:ext cx="14778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Velforeninger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52F5044-9026-7FF1-0EF8-C89E8C599171}"/>
              </a:ext>
            </a:extLst>
          </p:cNvPr>
          <p:cNvSpPr txBox="1"/>
          <p:nvPr/>
        </p:nvSpPr>
        <p:spPr>
          <a:xfrm>
            <a:off x="5348761" y="4754634"/>
            <a:ext cx="18801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Dugnadskapasitet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329B7DC-C71B-9033-57FA-DCEF95B8ECF9}"/>
              </a:ext>
            </a:extLst>
          </p:cNvPr>
          <p:cNvSpPr txBox="1"/>
          <p:nvPr/>
        </p:nvSpPr>
        <p:spPr>
          <a:xfrm>
            <a:off x="8905006" y="3608398"/>
            <a:ext cx="12596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Sponsorer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5DD7FA7-2FE3-78D6-8F9C-9A0B41DAB344}"/>
              </a:ext>
            </a:extLst>
          </p:cNvPr>
          <p:cNvSpPr txBox="1"/>
          <p:nvPr/>
        </p:nvSpPr>
        <p:spPr>
          <a:xfrm>
            <a:off x="1604549" y="3608398"/>
            <a:ext cx="13346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Politikere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DF5819E-15CD-927A-2AD7-1363A50CB536}"/>
              </a:ext>
            </a:extLst>
          </p:cNvPr>
          <p:cNvSpPr txBox="1"/>
          <p:nvPr/>
        </p:nvSpPr>
        <p:spPr>
          <a:xfrm>
            <a:off x="1476528" y="4181516"/>
            <a:ext cx="159069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Administrasjon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A1863A3-56F1-8FE6-5AEC-1FD13C7025F8}"/>
              </a:ext>
            </a:extLst>
          </p:cNvPr>
          <p:cNvSpPr txBox="1"/>
          <p:nvPr/>
        </p:nvSpPr>
        <p:spPr>
          <a:xfrm>
            <a:off x="729672" y="5972368"/>
            <a:ext cx="1054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Mange fremtidige anleggsprosjekter hviler på tre bein: offentlige, frivillige og private bidrag.</a:t>
            </a:r>
          </a:p>
          <a:p>
            <a:r>
              <a:rPr lang="nb-NO" dirty="0"/>
              <a:t>Jo flere man klarer å koble til venstre for streken, jo lettere får man også med dem på høyre siden.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62AC5DE-A841-3850-619D-86E9BF007F35}"/>
              </a:ext>
            </a:extLst>
          </p:cNvPr>
          <p:cNvSpPr txBox="1"/>
          <p:nvPr/>
        </p:nvSpPr>
        <p:spPr>
          <a:xfrm>
            <a:off x="1604548" y="4774313"/>
            <a:ext cx="13346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Spillemidler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84DD3C4-8106-E587-0B39-D83259CA416E}"/>
              </a:ext>
            </a:extLst>
          </p:cNvPr>
          <p:cNvSpPr txBox="1"/>
          <p:nvPr/>
        </p:nvSpPr>
        <p:spPr>
          <a:xfrm>
            <a:off x="3671455" y="4181516"/>
            <a:ext cx="13346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Idrettskrets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46CD9A3-296A-01F0-4575-5BD5B883DD85}"/>
              </a:ext>
            </a:extLst>
          </p:cNvPr>
          <p:cNvSpPr txBox="1"/>
          <p:nvPr/>
        </p:nvSpPr>
        <p:spPr>
          <a:xfrm>
            <a:off x="3671455" y="4776529"/>
            <a:ext cx="13346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Særforbund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D36AD388-FDFB-2A3E-2F71-7F105A9D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5400000">
            <a:off x="6026657" y="3470381"/>
            <a:ext cx="3877216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0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226CE3-2F3D-1E0A-97D0-D22F3B56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4469"/>
            <a:ext cx="6287193" cy="1956841"/>
          </a:xfrm>
        </p:spPr>
        <p:txBody>
          <a:bodyPr anchor="b">
            <a:normAutofit/>
          </a:bodyPr>
          <a:lstStyle/>
          <a:p>
            <a:r>
              <a:rPr lang="nb-NO" sz="4200" dirty="0"/>
              <a:t>Presset kommuneøkonomi og prisstigning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10983D-8A3C-8C37-718B-4BDC82C5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915457"/>
            <a:ext cx="6204066" cy="3320668"/>
          </a:xfrm>
        </p:spPr>
        <p:txBody>
          <a:bodyPr>
            <a:normAutofit/>
          </a:bodyPr>
          <a:lstStyle/>
          <a:p>
            <a:endParaRPr lang="nb-NO" sz="2000" dirty="0"/>
          </a:p>
          <a:p>
            <a:r>
              <a:rPr lang="nb-NO" sz="2000" dirty="0"/>
              <a:t>Prisstigning mellom 2016 og 2023 på 25 %.                </a:t>
            </a:r>
          </a:p>
          <a:p>
            <a:pPr marL="0" indent="0">
              <a:buNone/>
            </a:pPr>
            <a:r>
              <a:rPr lang="nb-NO" sz="2000" dirty="0"/>
              <a:t>    Trolig mer i bygg og anlegg.</a:t>
            </a:r>
          </a:p>
          <a:p>
            <a:endParaRPr lang="nb-NO" sz="2000" dirty="0"/>
          </a:p>
          <a:p>
            <a:r>
              <a:rPr lang="nb-NO" sz="2000" dirty="0"/>
              <a:t>Skatteinngang hos kommunene matcher ikke dette. </a:t>
            </a:r>
          </a:p>
          <a:p>
            <a:pPr marL="0" indent="0">
              <a:buNone/>
            </a:pPr>
            <a:r>
              <a:rPr lang="nb-NO" sz="2000" dirty="0"/>
              <a:t>    Kombinert med økende utfordringer for offentlig sektor.</a:t>
            </a:r>
          </a:p>
        </p:txBody>
      </p:sp>
      <p:pic>
        <p:nvPicPr>
          <p:cNvPr id="7" name="Bilde 6" descr="Et bilde som inneholder sko, Klatretak, klær, Klatring&#10;&#10;Automatisk generert beskrivelse">
            <a:extLst>
              <a:ext uri="{FF2B5EF4-FFF2-40B4-BE49-F238E27FC236}">
                <a16:creationId xmlns:a16="http://schemas.microsoft.com/office/drawing/2014/main" id="{9CCA7995-08F9-64AE-D483-8D61D819A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308333" y="10"/>
            <a:ext cx="488214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879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E88974-1C5B-C1D2-0556-A17ACFD6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102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 err="1"/>
              <a:t>Utvikling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midler</a:t>
            </a:r>
            <a:r>
              <a:rPr lang="en-US" sz="4800" dirty="0"/>
              <a:t> og </a:t>
            </a:r>
            <a:r>
              <a:rPr lang="en-US" sz="4800" dirty="0" err="1"/>
              <a:t>muligheter</a:t>
            </a:r>
            <a:endParaRPr lang="en-US" sz="48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1D28C1-BEA9-C30A-2A87-68591212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669" y="2279249"/>
            <a:ext cx="3605949" cy="431850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9807E5A-DE49-0818-A607-D41950B61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91" y="2186890"/>
            <a:ext cx="6400800" cy="46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Font, tekst, logo, Grafikk&#10;&#10;Automatisk generert beskrivelse">
            <a:extLst>
              <a:ext uri="{FF2B5EF4-FFF2-40B4-BE49-F238E27FC236}">
                <a16:creationId xmlns:a16="http://schemas.microsoft.com/office/drawing/2014/main" id="{5836BD2A-8562-4649-A0FD-C9B870F94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2" y="5454069"/>
            <a:ext cx="1193973" cy="1010161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B1F3259-BE21-7796-2D4F-CDB6C581985C}"/>
              </a:ext>
            </a:extLst>
          </p:cNvPr>
          <p:cNvSpPr txBox="1"/>
          <p:nvPr/>
        </p:nvSpPr>
        <p:spPr>
          <a:xfrm>
            <a:off x="5587999" y="1403931"/>
            <a:ext cx="7038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+mj-lt"/>
              </a:rPr>
              <a:t>Anleggskonferansen i Kongsberg i 2020:</a:t>
            </a:r>
          </a:p>
          <a:p>
            <a:endParaRPr lang="nb-NO" sz="1600" dirty="0">
              <a:latin typeface="+mj-lt"/>
            </a:endParaRPr>
          </a:p>
          <a:p>
            <a:r>
              <a:rPr lang="nb-NO" sz="2400" dirty="0">
                <a:latin typeface="+mj-lt"/>
              </a:rPr>
              <a:t>Bidrag til idrett og lek på ca. 130 MNOK for året.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ABB37C-8E13-EA72-3790-652EB7FD18A0}"/>
              </a:ext>
            </a:extLst>
          </p:cNvPr>
          <p:cNvSpPr txBox="1"/>
          <p:nvPr/>
        </p:nvSpPr>
        <p:spPr>
          <a:xfrm>
            <a:off x="5587999" y="3453957"/>
            <a:ext cx="70381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+mj-lt"/>
              </a:rPr>
              <a:t>Anleggskonferansen i Drammen i 2024:</a:t>
            </a:r>
          </a:p>
          <a:p>
            <a:endParaRPr lang="nb-NO" sz="1600" dirty="0">
              <a:latin typeface="+mj-lt"/>
            </a:endParaRPr>
          </a:p>
          <a:p>
            <a:r>
              <a:rPr lang="nb-NO" sz="2400" dirty="0">
                <a:latin typeface="+mj-lt"/>
              </a:rPr>
              <a:t>Rom for 250-300 MNOK, forutsatt gode tiltak.</a:t>
            </a:r>
          </a:p>
          <a:p>
            <a:endParaRPr lang="nb-NO" sz="1400" dirty="0">
              <a:latin typeface="+mj-lt"/>
            </a:endParaRPr>
          </a:p>
          <a:p>
            <a:r>
              <a:rPr lang="nb-NO" sz="2400" dirty="0">
                <a:latin typeface="+mj-lt"/>
              </a:rPr>
              <a:t>Midler er ikke bundet til anlegg eller idrett spesifikt.</a:t>
            </a:r>
          </a:p>
        </p:txBody>
      </p:sp>
      <p:pic>
        <p:nvPicPr>
          <p:cNvPr id="15" name="Bilde 14" descr="Et bilde som inneholder person, Sport, hockey, sko&#10;&#10;Automatisk generert beskrivelse">
            <a:extLst>
              <a:ext uri="{FF2B5EF4-FFF2-40B4-BE49-F238E27FC236}">
                <a16:creationId xmlns:a16="http://schemas.microsoft.com/office/drawing/2014/main" id="{696BA6D7-4063-748C-CECE-F46E21FBB0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82138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FCFCEEF-0414-1716-1FD2-73924B1C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43" y="-154011"/>
            <a:ext cx="5597991" cy="210981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Fortsatt</a:t>
            </a:r>
            <a:r>
              <a:rPr lang="en-US" dirty="0"/>
              <a:t> et supplement -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erstatning</a:t>
            </a:r>
            <a:endParaRPr lang="en-US" dirty="0"/>
          </a:p>
        </p:txBody>
      </p:sp>
      <p:pic>
        <p:nvPicPr>
          <p:cNvPr id="8" name="Plassholder for innhold 7" descr="Et bilde som inneholder utendørs, natur, himmel, vandring&#10;&#10;Automatisk generert beskrivelse">
            <a:extLst>
              <a:ext uri="{FF2B5EF4-FFF2-40B4-BE49-F238E27FC236}">
                <a16:creationId xmlns:a16="http://schemas.microsoft.com/office/drawing/2014/main" id="{C6343FB1-B183-7DA0-83CE-527EA7EAD4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6483187" y="1152236"/>
            <a:ext cx="6858000" cy="455352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E270EDA-5C3A-3BF0-7F70-86165BF75F23}"/>
              </a:ext>
            </a:extLst>
          </p:cNvPr>
          <p:cNvSpPr txBox="1"/>
          <p:nvPr/>
        </p:nvSpPr>
        <p:spPr>
          <a:xfrm>
            <a:off x="507245" y="2489200"/>
            <a:ext cx="65962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latin typeface="+mj-lt"/>
              </a:rPr>
              <a:t>Komplementær rolle til spillemidlene og offentlige midler.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latin typeface="+mj-lt"/>
              </a:rPr>
              <a:t>Ta vare på det eksisterende, og utvikle det, før vi bygger nytt!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latin typeface="+mj-lt"/>
              </a:rPr>
              <a:t>Må det bygges nytt, prioriterer vi: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900" dirty="0">
              <a:latin typeface="+mj-lt"/>
            </a:endParaRPr>
          </a:p>
          <a:p>
            <a:r>
              <a:rPr lang="nb-NO" dirty="0">
                <a:latin typeface="+mj-lt"/>
              </a:rPr>
              <a:t>     - aktiviteter som mangler anlegg</a:t>
            </a:r>
          </a:p>
          <a:p>
            <a:r>
              <a:rPr lang="nb-NO" dirty="0">
                <a:latin typeface="+mj-lt"/>
              </a:rPr>
              <a:t>     - anlegg som sikrer sambruk og allsidighet</a:t>
            </a:r>
          </a:p>
          <a:p>
            <a:r>
              <a:rPr lang="nb-NO" dirty="0">
                <a:latin typeface="+mj-lt"/>
              </a:rPr>
              <a:t>     - tilførsel av innovasjon og kreativitet</a:t>
            </a:r>
          </a:p>
          <a:p>
            <a:r>
              <a:rPr lang="nb-NO" dirty="0">
                <a:latin typeface="+mj-lt"/>
              </a:rPr>
              <a:t>     - anlegg som svarer til aktivitetstrender og langsiktige behov</a:t>
            </a:r>
          </a:p>
          <a:p>
            <a:r>
              <a:rPr lang="nb-NO" dirty="0">
                <a:latin typeface="+mj-lt"/>
              </a:rPr>
              <a:t>     - anlegg som er godt forankret hos både brukere og i omgivelsene</a:t>
            </a:r>
          </a:p>
        </p:txBody>
      </p:sp>
    </p:spTree>
    <p:extLst>
      <p:ext uri="{BB962C8B-B14F-4D97-AF65-F5344CB8AC3E}">
        <p14:creationId xmlns:p14="http://schemas.microsoft.com/office/powerpoint/2010/main" val="190416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E3138A-7931-062A-9C3C-69191A7E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04" y="4347969"/>
            <a:ext cx="3733231" cy="19834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Eina Sportsklubb</a:t>
            </a:r>
          </a:p>
        </p:txBody>
      </p:sp>
      <p:pic>
        <p:nvPicPr>
          <p:cNvPr id="14" name="Bilde 13" descr="Et bilde som inneholder himmel, utendørs, sky, tre&#10;&#10;Automatisk generert beskrivelse">
            <a:extLst>
              <a:ext uri="{FF2B5EF4-FFF2-40B4-BE49-F238E27FC236}">
                <a16:creationId xmlns:a16="http://schemas.microsoft.com/office/drawing/2014/main" id="{E4F3A962-9C75-6022-FD1C-6095C6866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35" y="526577"/>
            <a:ext cx="4826958" cy="3274956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B7A2B8C-3403-8C6C-5093-F6A3768D19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DFA819C-971E-E0C9-0372-FEE683635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DC7D4706-EBC4-79AE-77F6-5188B2004E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F081513B-A161-AE21-B95D-A75FBA1E2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4" t="1839" r="4000" b="586"/>
          <a:stretch/>
        </p:blipFill>
        <p:spPr>
          <a:xfrm>
            <a:off x="4425604" y="1115608"/>
            <a:ext cx="7433706" cy="53718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96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folk, sko, forsamling, person&#10;&#10;Automatisk generert beskrivelse">
            <a:extLst>
              <a:ext uri="{FF2B5EF4-FFF2-40B4-BE49-F238E27FC236}">
                <a16:creationId xmlns:a16="http://schemas.microsoft.com/office/drawing/2014/main" id="{88F925B8-51D7-F0E5-3DB7-8163937B9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226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F750509-EBED-C057-B79E-7E29A909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Hva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gjøre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selv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om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kommunen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 “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fattig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D157EC7-EA44-3AB7-4201-31DA345DE342}"/>
              </a:ext>
            </a:extLst>
          </p:cNvPr>
          <p:cNvSpPr txBox="1"/>
          <p:nvPr/>
        </p:nvSpPr>
        <p:spPr>
          <a:xfrm>
            <a:off x="9607839" y="488147"/>
            <a:ext cx="212696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Foto: Sarpsborg idrettsråd</a:t>
            </a:r>
          </a:p>
        </p:txBody>
      </p:sp>
    </p:spTree>
    <p:extLst>
      <p:ext uri="{BB962C8B-B14F-4D97-AF65-F5344CB8AC3E}">
        <p14:creationId xmlns:p14="http://schemas.microsoft.com/office/powerpoint/2010/main" val="1010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37D96A4-4F6A-4699-FCB5-9AAB5CAD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9" y="1508637"/>
            <a:ext cx="4620270" cy="40772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87B702C-EE49-CFD5-AC1B-344F7EAB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768" y="1913482"/>
            <a:ext cx="4448796" cy="43725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D721C5F-3E67-1634-F1A8-F9B73A3DE693}"/>
              </a:ext>
            </a:extLst>
          </p:cNvPr>
          <p:cNvSpPr txBox="1"/>
          <p:nvPr/>
        </p:nvSpPr>
        <p:spPr>
          <a:xfrm>
            <a:off x="589745" y="356837"/>
            <a:ext cx="1085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+mj-lt"/>
              </a:rPr>
              <a:t>Sikre forutsigbare politiske rammer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C27FB3F-C3BA-E5B6-1DCA-07583A7934CE}"/>
              </a:ext>
            </a:extLst>
          </p:cNvPr>
          <p:cNvSpPr txBox="1"/>
          <p:nvPr/>
        </p:nvSpPr>
        <p:spPr>
          <a:xfrm>
            <a:off x="125253" y="6429302"/>
            <a:ext cx="396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latin typeface="+mj-lt"/>
              </a:rPr>
              <a:t>Faksimiler fra Sarpsborg Arbeiderblad</a:t>
            </a:r>
          </a:p>
        </p:txBody>
      </p:sp>
    </p:spTree>
    <p:extLst>
      <p:ext uri="{BB962C8B-B14F-4D97-AF65-F5344CB8AC3E}">
        <p14:creationId xmlns:p14="http://schemas.microsoft.com/office/powerpoint/2010/main" val="146062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72601B21-4F9A-4BD2-F43D-7ACE1A2B9085}"/>
              </a:ext>
            </a:extLst>
          </p:cNvPr>
          <p:cNvSpPr txBox="1"/>
          <p:nvPr/>
        </p:nvSpPr>
        <p:spPr>
          <a:xfrm>
            <a:off x="589745" y="356837"/>
            <a:ext cx="1085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+mj-lt"/>
              </a:rPr>
              <a:t>Sikre forutsigbare politiske rammer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7140F5B-2D1C-8B6F-D5DF-B6EAC738C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99" y="1508637"/>
            <a:ext cx="2478969" cy="40772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3C63DBB-9F6B-8C31-FFD6-2D6B2431C6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2742768" y="1913482"/>
            <a:ext cx="4448796" cy="43725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B434176-BED4-23C5-5EBE-F7E4613F9E73}"/>
              </a:ext>
            </a:extLst>
          </p:cNvPr>
          <p:cNvSpPr txBox="1"/>
          <p:nvPr/>
        </p:nvSpPr>
        <p:spPr>
          <a:xfrm>
            <a:off x="125253" y="6429302"/>
            <a:ext cx="3966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latin typeface="+mj-lt"/>
              </a:rPr>
              <a:t>Faksimiler fra Sarpsborg Arbeiderblad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A09DEA-91F5-1030-4FA9-CA17EF399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978" y="1242675"/>
            <a:ext cx="5310421" cy="5402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9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091069-92AC-4051-8B7D-737E178D3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B9CEC6-1D0D-4EB3-BB43-B61D3A48BA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CE896D-89F4-4A6E-BCF3-FD14920BC9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2017</Words>
  <Application>Microsoft Office PowerPoint</Application>
  <PresentationFormat>Widescreen</PresentationFormat>
  <Paragraphs>173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Mindre penger til idrett og aktivitet i fremtiden?</vt:lpstr>
      <vt:lpstr>Presset kommuneøkonomi og prisstigning</vt:lpstr>
      <vt:lpstr>Utvikling i midler og muligheter</vt:lpstr>
      <vt:lpstr>PowerPoint-presentasjon</vt:lpstr>
      <vt:lpstr>Fortsatt et supplement - ikke erstatning</vt:lpstr>
      <vt:lpstr>Eina Sportsklubb</vt:lpstr>
      <vt:lpstr>Hva kan man gjøre selv om kommunen er “fattig”?</vt:lpstr>
      <vt:lpstr>PowerPoint-presentasjon</vt:lpstr>
      <vt:lpstr>PowerPoint-presentasjon</vt:lpstr>
      <vt:lpstr>Planverk påvirker også stiftelser</vt:lpstr>
      <vt:lpstr>Planverk påvirker stiftelser</vt:lpstr>
      <vt:lpstr>De som vinner er de som  spiller hverandre gode!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Anleggskonferanse Viken IK 16.3.2024</dc:title>
  <dc:creator>Steinar Sæthre</dc:creator>
  <cp:lastModifiedBy>Steinar Sæthre</cp:lastModifiedBy>
  <cp:revision>2</cp:revision>
  <dcterms:created xsi:type="dcterms:W3CDTF">2024-03-14T12:26:40Z</dcterms:created>
  <dcterms:modified xsi:type="dcterms:W3CDTF">2024-03-20T15:20:27Z</dcterms:modified>
</cp:coreProperties>
</file>