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0" r:id="rId7"/>
    <p:sldId id="259" r:id="rId8"/>
    <p:sldId id="258" r:id="rId9"/>
    <p:sldId id="261" r:id="rId10"/>
    <p:sldId id="262" r:id="rId11"/>
    <p:sldId id="265" r:id="rId12"/>
    <p:sldId id="263" r:id="rId13"/>
    <p:sldId id="266" r:id="rId14"/>
    <p:sldId id="270" r:id="rId15"/>
    <p:sldId id="269" r:id="rId16"/>
    <p:sldId id="268" r:id="rId17"/>
    <p:sldId id="273" r:id="rId18"/>
    <p:sldId id="271" r:id="rId19"/>
    <p:sldId id="275" r:id="rId20"/>
    <p:sldId id="276" r:id="rId21"/>
    <p:sldId id="274" r:id="rId22"/>
    <p:sldId id="264" r:id="rId23"/>
    <p:sldId id="267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43021491-C24D-4477-92D5-C5A2C8F5EC88}">
          <p14:sldIdLst>
            <p14:sldId id="256"/>
            <p14:sldId id="257"/>
            <p14:sldId id="260"/>
            <p14:sldId id="259"/>
            <p14:sldId id="258"/>
            <p14:sldId id="261"/>
            <p14:sldId id="262"/>
            <p14:sldId id="265"/>
            <p14:sldId id="263"/>
            <p14:sldId id="266"/>
            <p14:sldId id="270"/>
            <p14:sldId id="269"/>
            <p14:sldId id="268"/>
            <p14:sldId id="273"/>
            <p14:sldId id="271"/>
            <p14:sldId id="275"/>
            <p14:sldId id="276"/>
            <p14:sldId id="274"/>
            <p14:sldId id="264"/>
            <p14:sldId id="267"/>
          </p14:sldIdLst>
        </p14:section>
        <p14:section name="Inndeling uten navn" id="{73AA8341-AF7F-4695-992E-D54F4898428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5BD3AB-A637-8311-E9F5-69540CA84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5C6E057-5EF8-042D-039B-511E30499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0DA811B-A8DB-B3D8-FD21-E3A66F18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BDDF-165D-4A02-8151-0933D760DE02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2B80351-3A5B-38A2-A378-D20C9B24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48605AE-40B4-6D0C-61CE-6F305A55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749C-2093-490C-964F-D19115F6D5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325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0B412A-E070-3DC3-4102-6288D54B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88A5AF9-CF5D-1898-5588-4F099E91BB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37D54A1-69DE-24B8-6267-75336E13D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BDDF-165D-4A02-8151-0933D760DE02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968046A-5A0F-E200-01F1-DE1B62BE4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92E6E4C-79EA-4A2D-6E16-1DA86BCC9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749C-2093-490C-964F-D19115F6D5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1346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5275ADC-8FF4-0873-B49A-4024CD448C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8AF42ED-28CC-DE50-65D8-B4CC3F36D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1C7639-8B29-BEDF-B48D-6B00D3A36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BDDF-165D-4A02-8151-0933D760DE02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D5F76D4-F379-7159-E821-FF9B74D57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7146F2B-BBA5-BD6E-A06D-3CFC779F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749C-2093-490C-964F-D19115F6D5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811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264266-104A-C770-F23F-5E36B262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CADE3A-5567-923B-441C-94C72ED08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25F95E-D515-F29B-CBCC-887D6CA34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BDDF-165D-4A02-8151-0933D760DE02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097FF1-7D2D-8413-F55C-040C513F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337C78E-613D-81AA-0135-F7AC9FDB9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749C-2093-490C-964F-D19115F6D5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8671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5E05EB-F9F3-3783-79A8-C44983DA2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FA2046-CD77-50EB-15D2-E0D27CD43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514D83F-6C88-3168-CF96-CC31064BD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BDDF-165D-4A02-8151-0933D760DE02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98DB384-5DDE-D403-230A-3474622E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E8562E6-A996-FC4E-00BE-90289F8FA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749C-2093-490C-964F-D19115F6D5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8143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0693E1-E59C-29BD-1956-EA3F048F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1CA939-78AB-E5F1-548F-7CD693355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8D69ECB-F996-9684-3F3F-33BBC6DE4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5BC744D-7005-24E6-0756-2AE2C7D27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BDDF-165D-4A02-8151-0933D760DE02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23F856E-4CDF-34DA-66DD-E46FAD9B6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B89412E-709C-9442-DD6F-ACE2F1FA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749C-2093-490C-964F-D19115F6D5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410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1E06C4-E00A-1017-13A1-9509A0C29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5236FB7-8923-8CF9-EF88-542C6E77C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3DD7598-436F-6BB3-BACC-53B0E335E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8F1242C-21B7-F98A-22FA-839454454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20FFFFF-6A69-0AC4-0986-464FC2A886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32EE860-BAD5-B4C4-28CC-39615879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BDDF-165D-4A02-8151-0933D760DE02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25C75CA-B46B-A47F-4A0C-C15171706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B2D9BE7-C6DD-72C4-A4D1-310E7B18A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749C-2093-490C-964F-D19115F6D5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801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C54039-2799-B019-1DFD-33BCCB879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D9A686F-2B04-FC1A-CD77-C9FFEC26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BDDF-165D-4A02-8151-0933D760DE02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4CFB2B5-3C18-D3F3-6C3A-264D2BDFC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8104A8C-0BD7-69BF-3C77-0EC57E9A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749C-2093-490C-964F-D19115F6D5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092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79BCBB9-29C2-E030-8444-0D2F8B061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BDDF-165D-4A02-8151-0933D760DE02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1D0FAC9-D5F2-9193-629B-FD726170D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2F317B6-5F1D-4804-D663-B7950E9C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749C-2093-490C-964F-D19115F6D5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48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BFF104-CBB4-6855-DC63-B664AE3F1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4DE923-2437-6B53-ECA7-42176CFFD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EC0D263-D1D8-2CEB-2782-38A479960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F747208-B023-F4F4-F332-2F7B6933A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BDDF-165D-4A02-8151-0933D760DE02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E617357-58CE-F67C-DD0D-1774E1E4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4F135E3-951A-2776-663F-DCA7113B9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749C-2093-490C-964F-D19115F6D5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09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756FA4-1C61-A084-80AE-652609AA6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737698F-ECBC-911A-0600-B755C53D4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0713BF1-9D77-78E9-98E9-CAA43D6C4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E659749-A184-9709-ED11-849D85DBD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BDDF-165D-4A02-8151-0933D760DE02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BEBAE29-8B05-3D7E-AD2A-4462D7C77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A029B0F-61A4-BC8E-263F-FE7EF3F80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749C-2093-490C-964F-D19115F6D5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3476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8E906C5-310B-CBE4-13CC-20E3BCA39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354DE40-6036-0FE7-ABD5-087735780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FBF983-D4E5-23F8-2E09-A86613965D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43BDDF-165D-4A02-8151-0933D760DE02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345D8EA-7E6A-6503-3E50-D2C5DE5C5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431937-15F7-5C13-9008-C9AA17B60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93749C-2093-490C-964F-D19115F6D5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798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F6F472-F244-CB3B-2469-93EBB4CC05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D4FD1CD-C7C3-B51D-3AE3-5C3290A494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 descr="Et bilde som inneholder stadion, konstruksjon, tekst, fotball&#10;&#10;Automatisk generert beskrivelse">
            <a:extLst>
              <a:ext uri="{FF2B5EF4-FFF2-40B4-BE49-F238E27FC236}">
                <a16:creationId xmlns:a16="http://schemas.microsoft.com/office/drawing/2014/main" id="{F91D0C88-9D6C-AE27-4EC4-FC5B63E02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"/>
            <a:ext cx="12192000" cy="576072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B714614-11F5-054C-E41F-A7AD5E6065D4}"/>
              </a:ext>
            </a:extLst>
          </p:cNvPr>
          <p:cNvSpPr txBox="1"/>
          <p:nvPr/>
        </p:nvSpPr>
        <p:spPr>
          <a:xfrm>
            <a:off x="617620" y="3429000"/>
            <a:ext cx="50372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i="0" dirty="0">
                <a:effectLst/>
                <a:highlight>
                  <a:srgbClr val="FFFF00"/>
                </a:highlight>
                <a:latin typeface="Inter"/>
              </a:rPr>
              <a:t>De riktige idrettsanleggene kan være hjertet i et aktivt og inkluderende lokalsamfunn. Hvordan vi sammen evner å bygge slike vil være avgjørende for bærekraften i den fremtidige velferdsstaten</a:t>
            </a:r>
            <a:endParaRPr lang="nb-NO" sz="20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11915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E8CA97-95F5-ED1B-A705-4D2394A8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Plassholder for innhold 4" descr="Et bilde som inneholder utendørs, himmel, gress, sky&#10;&#10;Automatisk generert beskrivelse">
            <a:extLst>
              <a:ext uri="{FF2B5EF4-FFF2-40B4-BE49-F238E27FC236}">
                <a16:creationId xmlns:a16="http://schemas.microsoft.com/office/drawing/2014/main" id="{ED665DCF-95DC-C208-316B-B8566F06B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25"/>
            <a:ext cx="13722076" cy="6272950"/>
          </a:xfr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CF46C14-A8B2-B0EA-9833-D34A76D76F2B}"/>
              </a:ext>
            </a:extLst>
          </p:cNvPr>
          <p:cNvSpPr txBox="1"/>
          <p:nvPr/>
        </p:nvSpPr>
        <p:spPr>
          <a:xfrm>
            <a:off x="5967663" y="-6256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23AE5A8-78A6-C568-3313-BC737E245254}"/>
              </a:ext>
            </a:extLst>
          </p:cNvPr>
          <p:cNvSpPr txBox="1"/>
          <p:nvPr/>
        </p:nvSpPr>
        <p:spPr>
          <a:xfrm>
            <a:off x="838200" y="794084"/>
            <a:ext cx="2378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FF0000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185456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BC15C7-DACD-9384-95E1-AA4C469E4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Grunnleggende tanker og idegrunnlag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38E5F2-B83A-AD0F-475D-158FA7D51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840453" cy="4926679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Prosess og klubbutviklingsprosjekt = Stedsutvikling	</a:t>
            </a:r>
          </a:p>
          <a:p>
            <a:r>
              <a:rPr lang="nb-NO" dirty="0"/>
              <a:t>Sport U – Sport A – Arrangement – Økonomi – Anlegg</a:t>
            </a:r>
          </a:p>
          <a:p>
            <a:r>
              <a:rPr lang="nb-NO" dirty="0"/>
              <a:t>Frivilligheten revitalisert – publikum med eierskap. </a:t>
            </a:r>
          </a:p>
          <a:p>
            <a:r>
              <a:rPr lang="nb-NO" dirty="0"/>
              <a:t>Følelser, stolthet, selvrespekt. </a:t>
            </a:r>
          </a:p>
          <a:p>
            <a:r>
              <a:rPr lang="nb-NO" dirty="0"/>
              <a:t>Åpent anlegg. </a:t>
            </a:r>
          </a:p>
          <a:p>
            <a:r>
              <a:rPr lang="nb-NO" dirty="0"/>
              <a:t>Intimt anlegg.</a:t>
            </a:r>
          </a:p>
          <a:p>
            <a:r>
              <a:rPr lang="nb-NO" dirty="0"/>
              <a:t>Prosjektering på egen kjøl (kommersielt og arenafaglig).</a:t>
            </a:r>
          </a:p>
          <a:p>
            <a:r>
              <a:rPr lang="nb-NO" dirty="0"/>
              <a:t>Midlertidig vs. permanent?</a:t>
            </a:r>
          </a:p>
          <a:p>
            <a:r>
              <a:rPr lang="nb-NO" dirty="0"/>
              <a:t>Kommunens rolle. Ingen skyggeboksing. </a:t>
            </a:r>
          </a:p>
          <a:p>
            <a:r>
              <a:rPr lang="nb-NO" dirty="0"/>
              <a:t>Risiko for klubb. Reguleringsplan og forarbeid til 5 millioner.</a:t>
            </a:r>
          </a:p>
          <a:p>
            <a:r>
              <a:rPr lang="nb-NO" dirty="0"/>
              <a:t>Faglig samarbeidspartner med like verdier og følelser.</a:t>
            </a:r>
          </a:p>
        </p:txBody>
      </p:sp>
    </p:spTree>
    <p:extLst>
      <p:ext uri="{BB962C8B-B14F-4D97-AF65-F5344CB8AC3E}">
        <p14:creationId xmlns:p14="http://schemas.microsoft.com/office/powerpoint/2010/main" val="1593270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743AFC-1442-9738-804D-959E89F48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Trinnvis utbygging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842AFF-4BF9-6E9C-E138-BD28087F9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92853" cy="4351338"/>
          </a:xfrm>
        </p:spPr>
        <p:txBody>
          <a:bodyPr>
            <a:normAutofit/>
          </a:bodyPr>
          <a:lstStyle/>
          <a:p>
            <a:r>
              <a:rPr lang="nb-NO" dirty="0"/>
              <a:t>2012 Fase 1 			Nytt anlegg</a:t>
            </a:r>
          </a:p>
          <a:p>
            <a:r>
              <a:rPr lang="nb-NO" dirty="0"/>
              <a:t>2013 Fase 1 tillegg 		Ombygging av terrasse til losjer</a:t>
            </a:r>
          </a:p>
          <a:p>
            <a:r>
              <a:rPr lang="nb-NO" dirty="0"/>
              <a:t>2015 Fase 2  			Oppgradering etter opprykk 2014</a:t>
            </a:r>
          </a:p>
          <a:p>
            <a:r>
              <a:rPr lang="nb-NO" dirty="0"/>
              <a:t>2018 Fase 3 del 1		Driftsbygning/MIF-shop </a:t>
            </a:r>
          </a:p>
          <a:p>
            <a:r>
              <a:rPr lang="nb-NO" dirty="0"/>
              <a:t>2018 Fase 3 del 2		Mediabalkong</a:t>
            </a:r>
          </a:p>
          <a:p>
            <a:r>
              <a:rPr lang="nb-NO" dirty="0"/>
              <a:t>2020 Fase 3 del 3		Solsiden</a:t>
            </a:r>
          </a:p>
          <a:p>
            <a:endParaRPr lang="nb-NO" dirty="0"/>
          </a:p>
          <a:p>
            <a:r>
              <a:rPr lang="nb-NO" dirty="0"/>
              <a:t>Og innimellom disse fasene hele tiden store og små forbedringstiltak.</a:t>
            </a:r>
          </a:p>
        </p:txBody>
      </p:sp>
    </p:spTree>
    <p:extLst>
      <p:ext uri="{BB962C8B-B14F-4D97-AF65-F5344CB8AC3E}">
        <p14:creationId xmlns:p14="http://schemas.microsoft.com/office/powerpoint/2010/main" val="3230674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9BC7D1-902C-4898-673A-C08D70A67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Vedlikeholdsprosjekter 2017-2024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B253125-D44C-EB1C-29C2-B169EB2C1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Skifte av kunstgress 2017</a:t>
            </a:r>
          </a:p>
          <a:p>
            <a:r>
              <a:rPr lang="nb-NO" dirty="0"/>
              <a:t>Skifte av kunstgress 2022</a:t>
            </a:r>
          </a:p>
          <a:p>
            <a:r>
              <a:rPr lang="nb-NO" dirty="0"/>
              <a:t>Nedsmelting av snø fra vinter 2022/2023</a:t>
            </a:r>
          </a:p>
          <a:p>
            <a:r>
              <a:rPr lang="nb-NO" dirty="0"/>
              <a:t>LED lys 2024</a:t>
            </a:r>
          </a:p>
        </p:txBody>
      </p:sp>
    </p:spTree>
    <p:extLst>
      <p:ext uri="{BB962C8B-B14F-4D97-AF65-F5344CB8AC3E}">
        <p14:creationId xmlns:p14="http://schemas.microsoft.com/office/powerpoint/2010/main" val="2464162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0485B4-B8A9-5376-2BF3-F1CC0DED9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2A9C82-1748-B2D9-B4F6-33D59B378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59261D3-D2F6-A96F-BBCF-650F0FE6E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9"/>
            <a:ext cx="12192000" cy="68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31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B2EB08-7477-2A1D-13DC-CDBE2B0EC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04A70E-2807-2369-55C5-1845F4B8E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C12E257-DD4B-346F-C89F-BE680339B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114" y="0"/>
            <a:ext cx="6435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66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87215F-FEF9-CB02-EB18-39833C1A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5473BB-6B70-525A-F367-F6DF5334E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71B2C73-3992-A27E-CB8B-0ED8384B9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283" y="0"/>
            <a:ext cx="668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76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8E8AD6-279E-3C99-3EB5-B9F408C20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snø, vindu, utendørs, stadion&#10;&#10;Automatisk generert beskrivelse">
            <a:extLst>
              <a:ext uri="{FF2B5EF4-FFF2-40B4-BE49-F238E27FC236}">
                <a16:creationId xmlns:a16="http://schemas.microsoft.com/office/drawing/2014/main" id="{CF569C50-C1B4-73A3-AB4A-8CAF5A510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70" y="0"/>
            <a:ext cx="10019961" cy="6706920"/>
          </a:xfrm>
        </p:spPr>
      </p:pic>
    </p:spTree>
    <p:extLst>
      <p:ext uri="{BB962C8B-B14F-4D97-AF65-F5344CB8AC3E}">
        <p14:creationId xmlns:p14="http://schemas.microsoft.com/office/powerpoint/2010/main" val="494774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E418B0-234C-84BE-9151-ED5539517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A01FCC-3094-8704-F625-B2691B33D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B3A6567-15D7-DCC1-651A-C677186DC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63" y="0"/>
            <a:ext cx="7978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37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4E61F4-AB0B-1B98-7684-1CAD16DF1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fotball, gress, konstruksjon, arena&#10;&#10;Automatisk generert beskrivelse">
            <a:extLst>
              <a:ext uri="{FF2B5EF4-FFF2-40B4-BE49-F238E27FC236}">
                <a16:creationId xmlns:a16="http://schemas.microsoft.com/office/drawing/2014/main" id="{4F2898ED-F012-01EB-62DF-685A93579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5" y="239872"/>
            <a:ext cx="11734435" cy="6600619"/>
          </a:xfrm>
        </p:spPr>
      </p:pic>
    </p:spTree>
    <p:extLst>
      <p:ext uri="{BB962C8B-B14F-4D97-AF65-F5344CB8AC3E}">
        <p14:creationId xmlns:p14="http://schemas.microsoft.com/office/powerpoint/2010/main" val="3862314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75946B-4B52-08FE-C386-659019FE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22.08.1910 kl. 20 – 07.02.1915 ca. kl. 14</a:t>
            </a:r>
          </a:p>
        </p:txBody>
      </p:sp>
      <p:pic>
        <p:nvPicPr>
          <p:cNvPr id="5" name="Plassholder for innhold 4" descr="Et bilde som inneholder utendørs, folk, tre, vinter&#10;&#10;Automatisk generert beskrivelse">
            <a:extLst>
              <a:ext uri="{FF2B5EF4-FFF2-40B4-BE49-F238E27FC236}">
                <a16:creationId xmlns:a16="http://schemas.microsoft.com/office/drawing/2014/main" id="{BEA7D53B-9BEA-367E-E674-7EAEDFC5C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16" y="1825625"/>
            <a:ext cx="8151081" cy="5224200"/>
          </a:xfrm>
        </p:spPr>
      </p:pic>
    </p:spTree>
    <p:extLst>
      <p:ext uri="{BB962C8B-B14F-4D97-AF65-F5344CB8AC3E}">
        <p14:creationId xmlns:p14="http://schemas.microsoft.com/office/powerpoint/2010/main" val="3354542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35946-8F95-6321-B706-422E38226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FE803F-09BA-64EE-7E4A-27EC243DB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fotball, gress, konstruksjon, arena&#10;&#10;Automatisk generert beskrivelse">
            <a:extLst>
              <a:ext uri="{FF2B5EF4-FFF2-40B4-BE49-F238E27FC236}">
                <a16:creationId xmlns:a16="http://schemas.microsoft.com/office/drawing/2014/main" id="{A1A6B637-E227-B425-781E-A68B6741B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5" y="239872"/>
            <a:ext cx="11734435" cy="6600619"/>
          </a:xfr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4161E09-5ABD-CA4B-A64A-01CF64F14442}"/>
              </a:ext>
            </a:extLst>
          </p:cNvPr>
          <p:cNvSpPr txBox="1"/>
          <p:nvPr/>
        </p:nvSpPr>
        <p:spPr>
          <a:xfrm>
            <a:off x="345271" y="481263"/>
            <a:ext cx="5654476" cy="31393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rgbClr val="FF0000"/>
                </a:solidFill>
              </a:rPr>
              <a:t>Samlet investering ca. 1 milliard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rgbClr val="FF0000"/>
                </a:solidFill>
              </a:rPr>
              <a:t>245 Leiligheter med nærmere 500 beboere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rgbClr val="FF0000"/>
                </a:solidFill>
              </a:rPr>
              <a:t>Styrking av lokalt næringsliv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rgbClr val="FF0000"/>
                </a:solidFill>
              </a:rPr>
              <a:t>Mye bedre infrastruktur for vei, kryss, fortau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rgbClr val="FF0000"/>
                </a:solidFill>
              </a:rPr>
              <a:t>Stolthet, samhold, oppmerksomhet, omdømme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rgbClr val="FF0000"/>
                </a:solidFill>
              </a:rPr>
              <a:t>Selvrespekt, bygdedyret dødt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rgbClr val="FF0000"/>
                </a:solidFill>
              </a:rPr>
              <a:t>Økte skatteinntekter for kommunen.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rgbClr val="FF0000"/>
                </a:solidFill>
              </a:rPr>
              <a:t>1.800 brukstimer, herav 1.200 for barn/ungdom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MIF med 20 millioner i gjeld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MIF med 7 millioner i årlige kostnader</a:t>
            </a:r>
          </a:p>
          <a:p>
            <a:endParaRPr lang="nb-NO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39204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3EA359-8B5C-8A77-6832-8EF5AF0F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28.09.1947 : Publikumsrekord 17.300</a:t>
            </a:r>
          </a:p>
        </p:txBody>
      </p:sp>
      <p:pic>
        <p:nvPicPr>
          <p:cNvPr id="5" name="Plassholder for innhold 4" descr="Et bilde som inneholder utendørs, begravelse, grunn, sort og hvit&#10;&#10;Automatisk generert beskrivelse">
            <a:extLst>
              <a:ext uri="{FF2B5EF4-FFF2-40B4-BE49-F238E27FC236}">
                <a16:creationId xmlns:a16="http://schemas.microsoft.com/office/drawing/2014/main" id="{68094FBA-C3E8-5CBB-EDC8-170DA0D0F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6" y="1762231"/>
            <a:ext cx="9505950" cy="5249978"/>
          </a:xfrm>
        </p:spPr>
      </p:pic>
    </p:spTree>
    <p:extLst>
      <p:ext uri="{BB962C8B-B14F-4D97-AF65-F5344CB8AC3E}">
        <p14:creationId xmlns:p14="http://schemas.microsoft.com/office/powerpoint/2010/main" val="3560872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56F53E-ABE3-55B6-D433-ABB7AE15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				</a:t>
            </a:r>
            <a:r>
              <a:rPr lang="nb-NO" b="1" dirty="0"/>
              <a:t>1949-2011</a:t>
            </a:r>
          </a:p>
        </p:txBody>
      </p:sp>
      <p:pic>
        <p:nvPicPr>
          <p:cNvPr id="5" name="Plassholder for innhold 4" descr="Et bilde som inneholder stadion, konstruksjon, gress, Sportsarena&#10;&#10;Automatisk generert beskrivelse">
            <a:extLst>
              <a:ext uri="{FF2B5EF4-FFF2-40B4-BE49-F238E27FC236}">
                <a16:creationId xmlns:a16="http://schemas.microsoft.com/office/drawing/2014/main" id="{75874DC2-292D-D306-DE8A-2F9611955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5" y="1223001"/>
            <a:ext cx="11157284" cy="5299709"/>
          </a:xfrm>
        </p:spPr>
      </p:pic>
    </p:spTree>
    <p:extLst>
      <p:ext uri="{BB962C8B-B14F-4D97-AF65-F5344CB8AC3E}">
        <p14:creationId xmlns:p14="http://schemas.microsoft.com/office/powerpoint/2010/main" val="3489673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89AAA6-AA45-1A9E-7BCF-A826FDEC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				</a:t>
            </a:r>
            <a:r>
              <a:rPr lang="nb-NO" b="1" dirty="0"/>
              <a:t>1949-2011</a:t>
            </a:r>
            <a:br>
              <a:rPr lang="nb-NO" dirty="0"/>
            </a:br>
            <a:endParaRPr lang="nb-NO" dirty="0"/>
          </a:p>
        </p:txBody>
      </p:sp>
      <p:pic>
        <p:nvPicPr>
          <p:cNvPr id="5" name="Plassholder for innhold 4" descr="Et bilde som inneholder tekst, konstruksjon, port, gjerde&#10;&#10;Automatisk generert beskrivelse">
            <a:extLst>
              <a:ext uri="{FF2B5EF4-FFF2-40B4-BE49-F238E27FC236}">
                <a16:creationId xmlns:a16="http://schemas.microsoft.com/office/drawing/2014/main" id="{05F12A6D-2D10-D79F-B673-38A10E9CC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9" y="1143000"/>
            <a:ext cx="9967735" cy="5606851"/>
          </a:xfrm>
        </p:spPr>
      </p:pic>
    </p:spTree>
    <p:extLst>
      <p:ext uri="{BB962C8B-B14F-4D97-AF65-F5344CB8AC3E}">
        <p14:creationId xmlns:p14="http://schemas.microsoft.com/office/powerpoint/2010/main" val="690301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FB04A7-6234-E95C-ABE9-9D9CBE6D6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23570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rgbClr val="FF0000"/>
                </a:solidFill>
              </a:rPr>
              <a:t>Oppland Arbeiderblad</a:t>
            </a:r>
            <a:br>
              <a:rPr lang="nb-NO" dirty="0"/>
            </a:br>
            <a:r>
              <a:rPr lang="nb-NO" b="0" i="0" dirty="0">
                <a:solidFill>
                  <a:srgbClr val="656565"/>
                </a:solidFill>
                <a:effectLst/>
                <a:latin typeface="Graphik"/>
              </a:rPr>
              <a:t>Publisert: 05.11.2007 22:13 </a:t>
            </a:r>
            <a:br>
              <a:rPr lang="nb-NO" b="0" i="0" dirty="0">
                <a:solidFill>
                  <a:srgbClr val="656565"/>
                </a:solidFill>
                <a:effectLst/>
                <a:latin typeface="Graphik"/>
              </a:rPr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C4CF82-24D3-5222-5956-9E74DE82B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474"/>
            <a:ext cx="10515600" cy="5534525"/>
          </a:xfrm>
        </p:spPr>
        <p:txBody>
          <a:bodyPr>
            <a:normAutofit lnSpcReduction="10000"/>
          </a:bodyPr>
          <a:lstStyle/>
          <a:p>
            <a:pPr algn="l"/>
            <a:r>
              <a:rPr lang="nb-NO" b="0" i="0" dirty="0">
                <a:solidFill>
                  <a:srgbClr val="333333"/>
                </a:solidFill>
                <a:effectLst/>
                <a:latin typeface="PublicoText"/>
              </a:rPr>
              <a:t>Ifølge Oppland Arbeiderblad må Raufoss innen onsdag legge fram godkjente planer og garantier for et nytt stadionanlegg.</a:t>
            </a:r>
          </a:p>
          <a:p>
            <a:pPr algn="l"/>
            <a:r>
              <a:rPr lang="nb-NO" b="0" i="0" dirty="0">
                <a:solidFill>
                  <a:srgbClr val="333333"/>
                </a:solidFill>
                <a:effectLst/>
                <a:latin typeface="PublicoText"/>
              </a:rPr>
              <a:t>Klarer ikke klubben å komme opp med en tilstrekkelig framdriftsplan, vil klubben nektes lisens for 2008-sesongen.</a:t>
            </a:r>
            <a:endParaRPr lang="nb-NO" dirty="0">
              <a:solidFill>
                <a:srgbClr val="333333"/>
              </a:solidFill>
              <a:latin typeface="PublicoText"/>
            </a:endParaRPr>
          </a:p>
          <a:p>
            <a:pPr marL="0" indent="0" algn="l">
              <a:buNone/>
            </a:pPr>
            <a:endParaRPr lang="nb-NO" dirty="0">
              <a:solidFill>
                <a:srgbClr val="333333"/>
              </a:solidFill>
              <a:latin typeface="PublicoText"/>
            </a:endParaRPr>
          </a:p>
          <a:p>
            <a:pPr marL="0" indent="0" algn="l">
              <a:buNone/>
            </a:pPr>
            <a:r>
              <a:rPr lang="nb-NO" sz="4000" dirty="0">
                <a:solidFill>
                  <a:srgbClr val="0070C0"/>
                </a:solidFill>
              </a:rPr>
              <a:t>Sarpsborg Arbeiderblad</a:t>
            </a:r>
            <a:br>
              <a:rPr lang="nb-NO" sz="4000" dirty="0"/>
            </a:br>
            <a:r>
              <a:rPr lang="nb-NO" sz="4000" b="0" i="0" dirty="0">
                <a:solidFill>
                  <a:srgbClr val="656565"/>
                </a:solidFill>
                <a:effectLst/>
                <a:latin typeface="Graphik"/>
              </a:rPr>
              <a:t>Publisert: 16.11.2007 16:47</a:t>
            </a:r>
            <a:endParaRPr lang="nb-NO" sz="4000" b="0" i="0" dirty="0">
              <a:solidFill>
                <a:srgbClr val="333333"/>
              </a:solidFill>
              <a:effectLst/>
              <a:latin typeface="PublicoText"/>
            </a:endParaRPr>
          </a:p>
          <a:p>
            <a:r>
              <a:rPr lang="nb-NO" b="0" i="0" dirty="0">
                <a:solidFill>
                  <a:srgbClr val="292827"/>
                </a:solidFill>
                <a:effectLst/>
                <a:latin typeface="PublicoText"/>
              </a:rPr>
              <a:t>Raufoss mister klubblisensen og får ikke spille i 1. divisjon neste år. Dermed kan Sparta beholde plassen i 1. divisjon.</a:t>
            </a:r>
          </a:p>
          <a:p>
            <a:endParaRPr lang="nb-NO" dirty="0">
              <a:solidFill>
                <a:srgbClr val="292827"/>
              </a:solidFill>
              <a:latin typeface="PublicoText"/>
            </a:endParaRPr>
          </a:p>
          <a:p>
            <a:r>
              <a:rPr lang="nb-NO" sz="4400" b="1" dirty="0">
                <a:solidFill>
                  <a:srgbClr val="292827"/>
                </a:solidFill>
                <a:latin typeface="PublicoText"/>
              </a:rPr>
              <a:t>MIF helt på limit på i forhold til det samme.</a:t>
            </a:r>
            <a:endParaRPr lang="nb-NO" sz="4400" b="1" dirty="0">
              <a:latin typeface="PublicoText"/>
            </a:endParaRPr>
          </a:p>
        </p:txBody>
      </p:sp>
    </p:spTree>
    <p:extLst>
      <p:ext uri="{BB962C8B-B14F-4D97-AF65-F5344CB8AC3E}">
        <p14:creationId xmlns:p14="http://schemas.microsoft.com/office/powerpoint/2010/main" val="707776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E4F3E4-8C57-EF92-8A1F-A13E0EB26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				</a:t>
            </a:r>
            <a:r>
              <a:rPr lang="nb-NO" b="1" dirty="0"/>
              <a:t>2007-2011</a:t>
            </a:r>
          </a:p>
        </p:txBody>
      </p:sp>
      <p:pic>
        <p:nvPicPr>
          <p:cNvPr id="17" name="Plassholder for innhold 16" descr="Et bilde som inneholder person, klær, mann, Menneskeansikt&#10;&#10;Automatisk generert beskrivelse">
            <a:extLst>
              <a:ext uri="{FF2B5EF4-FFF2-40B4-BE49-F238E27FC236}">
                <a16:creationId xmlns:a16="http://schemas.microsoft.com/office/drawing/2014/main" id="{CC675422-5BA7-B9FC-5D20-241D586C8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98" y="1285875"/>
            <a:ext cx="4356528" cy="2462386"/>
          </a:xfrm>
        </p:spPr>
      </p:pic>
      <p:pic>
        <p:nvPicPr>
          <p:cNvPr id="23" name="Bilde 22" descr="Et bilde som inneholder tekst, Font, dørskilt, Rektangel&#10;&#10;Automatisk generert beskrivelse">
            <a:extLst>
              <a:ext uri="{FF2B5EF4-FFF2-40B4-BE49-F238E27FC236}">
                <a16:creationId xmlns:a16="http://schemas.microsoft.com/office/drawing/2014/main" id="{5269542B-2251-7735-6CAA-B0A70E791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674" y="1838413"/>
            <a:ext cx="4131030" cy="2799416"/>
          </a:xfrm>
          <a:prstGeom prst="rect">
            <a:avLst/>
          </a:prstGeom>
        </p:spPr>
      </p:pic>
      <p:pic>
        <p:nvPicPr>
          <p:cNvPr id="27" name="Bilde 26" descr="Et bilde som inneholder person, stadion, utendørs, konstruksjon&#10;&#10;Automatisk generert beskrivelse">
            <a:extLst>
              <a:ext uri="{FF2B5EF4-FFF2-40B4-BE49-F238E27FC236}">
                <a16:creationId xmlns:a16="http://schemas.microsoft.com/office/drawing/2014/main" id="{46469057-7E6F-41AB-7DEB-EC05371BA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89" y="3888544"/>
            <a:ext cx="4462297" cy="296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29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702F64-A5D8-11E8-8D22-A14276C7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				</a:t>
            </a:r>
            <a:endParaRPr lang="nb-NO" b="1" dirty="0"/>
          </a:p>
        </p:txBody>
      </p:sp>
      <p:pic>
        <p:nvPicPr>
          <p:cNvPr id="5" name="Plassholder for innhold 4" descr="Et bilde som inneholder stadion, gress, konstruksjon, utendørs&#10;&#10;Automatisk generert beskrivelse">
            <a:extLst>
              <a:ext uri="{FF2B5EF4-FFF2-40B4-BE49-F238E27FC236}">
                <a16:creationId xmlns:a16="http://schemas.microsoft.com/office/drawing/2014/main" id="{E0AEBEFD-CD19-20ED-C2F5-65128119C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" y="176463"/>
            <a:ext cx="11098747" cy="6641780"/>
          </a:xfr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DF85163-EB31-22AF-72B7-57EE3F9F4824}"/>
              </a:ext>
            </a:extLst>
          </p:cNvPr>
          <p:cNvSpPr txBox="1"/>
          <p:nvPr/>
        </p:nvSpPr>
        <p:spPr>
          <a:xfrm>
            <a:off x="681789" y="176464"/>
            <a:ext cx="389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FF0000"/>
                </a:solidFill>
              </a:rPr>
              <a:t>2011-2014</a:t>
            </a:r>
          </a:p>
        </p:txBody>
      </p:sp>
    </p:spTree>
    <p:extLst>
      <p:ext uri="{BB962C8B-B14F-4D97-AF65-F5344CB8AC3E}">
        <p14:creationId xmlns:p14="http://schemas.microsoft.com/office/powerpoint/2010/main" val="1721413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0830D2-9922-D05F-1976-59110B028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nb-NO" b="1" dirty="0"/>
          </a:p>
        </p:txBody>
      </p:sp>
      <p:pic>
        <p:nvPicPr>
          <p:cNvPr id="5" name="Plassholder for innhold 4" descr="Et bilde som inneholder Flyfoto, utendørs, i luften, fugleperspektiv&#10;&#10;Automatisk generert beskrivelse">
            <a:extLst>
              <a:ext uri="{FF2B5EF4-FFF2-40B4-BE49-F238E27FC236}">
                <a16:creationId xmlns:a16="http://schemas.microsoft.com/office/drawing/2014/main" id="{9A5D22A4-E22F-17D0-D7EF-C17B7214F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40" y="365125"/>
            <a:ext cx="11671224" cy="6565063"/>
          </a:xfr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6565537-AE12-3800-1631-588DAB94AE85}"/>
              </a:ext>
            </a:extLst>
          </p:cNvPr>
          <p:cNvSpPr txBox="1"/>
          <p:nvPr/>
        </p:nvSpPr>
        <p:spPr>
          <a:xfrm>
            <a:off x="343441" y="365125"/>
            <a:ext cx="88005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000" b="1" dirty="0">
                <a:solidFill>
                  <a:srgbClr val="FF0000"/>
                </a:solidFill>
              </a:rPr>
              <a:t>2015-2020</a:t>
            </a:r>
          </a:p>
        </p:txBody>
      </p:sp>
    </p:spTree>
    <p:extLst>
      <p:ext uri="{BB962C8B-B14F-4D97-AF65-F5344CB8AC3E}">
        <p14:creationId xmlns:p14="http://schemas.microsoft.com/office/powerpoint/2010/main" val="4205269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BBD026-B894-4C6E-AF0F-1A835A30AD7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4A9611F-BE5E-42D3-A125-D94C96CD26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670B1D-03CC-4A0D-83B7-BE5B3ADDE9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382</Words>
  <Application>Microsoft Office PowerPoint</Application>
  <PresentationFormat>Widescreen</PresentationFormat>
  <Paragraphs>54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1" baseType="lpstr">
      <vt:lpstr>Office-tema</vt:lpstr>
      <vt:lpstr>PowerPoint-presentasjon</vt:lpstr>
      <vt:lpstr>22.08.1910 kl. 20 – 07.02.1915 ca. kl. 14</vt:lpstr>
      <vt:lpstr>28.09.1947 : Publikumsrekord 17.300</vt:lpstr>
      <vt:lpstr>    1949-2011</vt:lpstr>
      <vt:lpstr>    1949-2011 </vt:lpstr>
      <vt:lpstr>Oppland Arbeiderblad Publisert: 05.11.2007 22:13  </vt:lpstr>
      <vt:lpstr>    2007-2011</vt:lpstr>
      <vt:lpstr>    </vt:lpstr>
      <vt:lpstr>PowerPoint-presentasjon</vt:lpstr>
      <vt:lpstr>PowerPoint-presentasjon</vt:lpstr>
      <vt:lpstr>Grunnleggende tanker og idegrunnlag</vt:lpstr>
      <vt:lpstr>Trinnvis utbygging</vt:lpstr>
      <vt:lpstr>Vedlikeholdsprosjekter 2017-2024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Demanor 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Per Fjeld Olsen</dc:creator>
  <cp:lastModifiedBy>Per Fjeld Olsen</cp:lastModifiedBy>
  <cp:revision>48</cp:revision>
  <dcterms:created xsi:type="dcterms:W3CDTF">2024-03-06T07:11:22Z</dcterms:created>
  <dcterms:modified xsi:type="dcterms:W3CDTF">2024-03-20T15:19:38Z</dcterms:modified>
</cp:coreProperties>
</file>