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sldIdLst>
    <p:sldId id="856" r:id="rId5"/>
    <p:sldId id="830" r:id="rId6"/>
    <p:sldId id="389" r:id="rId7"/>
    <p:sldId id="853" r:id="rId8"/>
    <p:sldId id="854" r:id="rId9"/>
    <p:sldId id="844" r:id="rId10"/>
    <p:sldId id="855" r:id="rId11"/>
    <p:sldId id="845" r:id="rId12"/>
    <p:sldId id="378" r:id="rId13"/>
    <p:sldId id="839" r:id="rId14"/>
    <p:sldId id="846" r:id="rId15"/>
    <p:sldId id="847" r:id="rId16"/>
    <p:sldId id="849" r:id="rId17"/>
    <p:sldId id="848" r:id="rId18"/>
    <p:sldId id="851" r:id="rId19"/>
    <p:sldId id="397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ir Skinnes - Daglig leder - Drammen Idrettsråd" initials="GS-Dl-DI" lastIdx="11" clrIdx="0">
    <p:extLst>
      <p:ext uri="{19B8F6BF-5375-455C-9EA6-DF929625EA0E}">
        <p15:presenceInfo xmlns:p15="http://schemas.microsoft.com/office/powerpoint/2012/main" userId="Geir Skinnes - Daglig leder - Drammen Idrettsrå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20D12C3-86E1-429F-BFE5-D765294B8864}" v="69" dt="2024-03-15T09:46:53.2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ys stil 2 – utheving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44" autoAdjust="0"/>
    <p:restoredTop sz="94660"/>
  </p:normalViewPr>
  <p:slideViewPr>
    <p:cSldViewPr snapToGrid="0">
      <p:cViewPr varScale="1">
        <p:scale>
          <a:sx n="62" d="100"/>
          <a:sy n="62" d="100"/>
        </p:scale>
        <p:origin x="700" y="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BD716-634A-431B-81B9-8B0E71DB7111}" type="doc">
      <dgm:prSet loTypeId="urn:microsoft.com/office/officeart/2005/8/layout/venn2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b-NO"/>
        </a:p>
      </dgm:t>
    </dgm:pt>
    <dgm:pt modelId="{F5E8ABB7-A4B2-48F3-B40C-E524DAAD84A2}">
      <dgm:prSet phldrT="[Tekst]" custT="1"/>
      <dgm:spPr/>
      <dgm:t>
        <a:bodyPr/>
        <a:lstStyle/>
        <a:p>
          <a:r>
            <a:rPr lang="nb-NO" sz="1600" b="1">
              <a:solidFill>
                <a:sysClr val="windowText" lastClr="000000"/>
              </a:solidFill>
            </a:rPr>
            <a:t>Bidra til sosial bærekraft</a:t>
          </a:r>
        </a:p>
      </dgm:t>
    </dgm:pt>
    <dgm:pt modelId="{BBDA15BB-CE66-462F-8392-F30C1621FD14}" type="parTrans" cxnId="{CD3C53FF-55FA-466E-91C5-A3AC19C518D2}">
      <dgm:prSet/>
      <dgm:spPr/>
      <dgm:t>
        <a:bodyPr/>
        <a:lstStyle/>
        <a:p>
          <a:endParaRPr lang="nb-NO"/>
        </a:p>
      </dgm:t>
    </dgm:pt>
    <dgm:pt modelId="{BEB3CF24-95B9-4147-B80A-D65A0A9A6D0F}" type="sibTrans" cxnId="{CD3C53FF-55FA-466E-91C5-A3AC19C518D2}">
      <dgm:prSet/>
      <dgm:spPr/>
      <dgm:t>
        <a:bodyPr/>
        <a:lstStyle/>
        <a:p>
          <a:endParaRPr lang="nb-NO"/>
        </a:p>
      </dgm:t>
    </dgm:pt>
    <dgm:pt modelId="{065A1A77-D8D0-4489-AD60-B2CAF9DA7BDB}">
      <dgm:prSet phldrT="[Tekst]" custT="1"/>
      <dgm:spPr/>
      <dgm:t>
        <a:bodyPr/>
        <a:lstStyle/>
        <a:p>
          <a:r>
            <a:rPr lang="nb-NO" sz="1600" b="1">
              <a:solidFill>
                <a:sysClr val="windowText" lastClr="000000"/>
              </a:solidFill>
            </a:rPr>
            <a:t>Bidra til økt Folkehelse</a:t>
          </a:r>
        </a:p>
      </dgm:t>
    </dgm:pt>
    <dgm:pt modelId="{7E16BB29-9FF3-463D-97CD-8B524BAB7958}" type="parTrans" cxnId="{BBFADEF5-E410-4FFE-AEDA-68DDCA3A0366}">
      <dgm:prSet/>
      <dgm:spPr/>
      <dgm:t>
        <a:bodyPr/>
        <a:lstStyle/>
        <a:p>
          <a:endParaRPr lang="nb-NO"/>
        </a:p>
      </dgm:t>
    </dgm:pt>
    <dgm:pt modelId="{7E37C443-1376-45EB-B7D6-CB5B9C62F9BF}" type="sibTrans" cxnId="{BBFADEF5-E410-4FFE-AEDA-68DDCA3A0366}">
      <dgm:prSet/>
      <dgm:spPr/>
      <dgm:t>
        <a:bodyPr/>
        <a:lstStyle/>
        <a:p>
          <a:endParaRPr lang="nb-NO"/>
        </a:p>
      </dgm:t>
    </dgm:pt>
    <dgm:pt modelId="{44BF82E2-8E3E-4498-BBF4-98086C72B5AB}">
      <dgm:prSet custT="1"/>
      <dgm:spPr/>
      <dgm:t>
        <a:bodyPr/>
        <a:lstStyle/>
        <a:p>
          <a:r>
            <a:rPr lang="nb-NO" sz="1600" b="1">
              <a:solidFill>
                <a:sysClr val="windowText" lastClr="000000"/>
              </a:solidFill>
            </a:rPr>
            <a:t>Økt fysisk aktivitet</a:t>
          </a:r>
        </a:p>
      </dgm:t>
    </dgm:pt>
    <dgm:pt modelId="{6B02ED8E-8351-4BC8-AE5C-D322AAEBBACB}" type="parTrans" cxnId="{9F1B4097-E264-4D0A-AB0F-D7C0CC69699F}">
      <dgm:prSet/>
      <dgm:spPr/>
      <dgm:t>
        <a:bodyPr/>
        <a:lstStyle/>
        <a:p>
          <a:endParaRPr lang="nb-NO"/>
        </a:p>
      </dgm:t>
    </dgm:pt>
    <dgm:pt modelId="{D0712D75-AB76-410D-96F9-80D4EC2B81D5}" type="sibTrans" cxnId="{9F1B4097-E264-4D0A-AB0F-D7C0CC69699F}">
      <dgm:prSet/>
      <dgm:spPr/>
      <dgm:t>
        <a:bodyPr/>
        <a:lstStyle/>
        <a:p>
          <a:endParaRPr lang="nb-NO"/>
        </a:p>
      </dgm:t>
    </dgm:pt>
    <dgm:pt modelId="{47C883ED-13AD-4D24-B5E5-9455AD0F035A}">
      <dgm:prSet custT="1"/>
      <dgm:spPr/>
      <dgm:t>
        <a:bodyPr/>
        <a:lstStyle/>
        <a:p>
          <a:r>
            <a:rPr lang="nb-NO" sz="1600" b="1">
              <a:solidFill>
                <a:sysClr val="windowText" lastClr="000000"/>
              </a:solidFill>
            </a:rPr>
            <a:t>Bidra til generell/særskilt inkludering</a:t>
          </a:r>
        </a:p>
      </dgm:t>
    </dgm:pt>
    <dgm:pt modelId="{C19037C3-9FA2-4625-AF26-41108743563D}" type="parTrans" cxnId="{41B16AFF-DFB9-4DB2-B45B-144C3C36A67B}">
      <dgm:prSet/>
      <dgm:spPr/>
      <dgm:t>
        <a:bodyPr/>
        <a:lstStyle/>
        <a:p>
          <a:endParaRPr lang="nb-NO"/>
        </a:p>
      </dgm:t>
    </dgm:pt>
    <dgm:pt modelId="{05BF4427-4F99-41E7-90B7-DF9E84B51D8C}" type="sibTrans" cxnId="{41B16AFF-DFB9-4DB2-B45B-144C3C36A67B}">
      <dgm:prSet/>
      <dgm:spPr/>
      <dgm:t>
        <a:bodyPr/>
        <a:lstStyle/>
        <a:p>
          <a:endParaRPr lang="nb-NO"/>
        </a:p>
      </dgm:t>
    </dgm:pt>
    <dgm:pt modelId="{4100B927-DA9D-46AC-8103-79FA65BC4EE5}" type="pres">
      <dgm:prSet presAssocID="{A29BD716-634A-431B-81B9-8B0E71DB7111}" presName="Name0" presStyleCnt="0">
        <dgm:presLayoutVars>
          <dgm:chMax val="7"/>
          <dgm:resizeHandles val="exact"/>
        </dgm:presLayoutVars>
      </dgm:prSet>
      <dgm:spPr/>
    </dgm:pt>
    <dgm:pt modelId="{54AD0AF9-E3FA-47A8-B51D-AB4ED4CA5BEA}" type="pres">
      <dgm:prSet presAssocID="{A29BD716-634A-431B-81B9-8B0E71DB7111}" presName="comp1" presStyleCnt="0"/>
      <dgm:spPr/>
    </dgm:pt>
    <dgm:pt modelId="{8B420603-038A-4453-929F-5EC0910BB2B1}" type="pres">
      <dgm:prSet presAssocID="{A29BD716-634A-431B-81B9-8B0E71DB7111}" presName="circle1" presStyleLbl="node1" presStyleIdx="0" presStyleCnt="4" custScaleX="108666" custScaleY="99133" custLinFactNeighborX="-427" custLinFactNeighborY="1614"/>
      <dgm:spPr/>
    </dgm:pt>
    <dgm:pt modelId="{3A476E3B-0C1A-4679-9533-359D8F3C6E40}" type="pres">
      <dgm:prSet presAssocID="{A29BD716-634A-431B-81B9-8B0E71DB7111}" presName="c1text" presStyleLbl="node1" presStyleIdx="0" presStyleCnt="4">
        <dgm:presLayoutVars>
          <dgm:bulletEnabled val="1"/>
        </dgm:presLayoutVars>
      </dgm:prSet>
      <dgm:spPr/>
    </dgm:pt>
    <dgm:pt modelId="{4744DB44-E3E4-4428-80D6-A44FF3F3D100}" type="pres">
      <dgm:prSet presAssocID="{A29BD716-634A-431B-81B9-8B0E71DB7111}" presName="comp2" presStyleCnt="0"/>
      <dgm:spPr/>
    </dgm:pt>
    <dgm:pt modelId="{821A06E5-A777-4620-A4E5-79294C58D148}" type="pres">
      <dgm:prSet presAssocID="{A29BD716-634A-431B-81B9-8B0E71DB7111}" presName="circle2" presStyleLbl="node1" presStyleIdx="1" presStyleCnt="4" custLinFactNeighborX="1591" custLinFactNeighborY="-1779"/>
      <dgm:spPr/>
    </dgm:pt>
    <dgm:pt modelId="{31192A13-DA3C-4B9C-80D0-E1520768B15F}" type="pres">
      <dgm:prSet presAssocID="{A29BD716-634A-431B-81B9-8B0E71DB7111}" presName="c2text" presStyleLbl="node1" presStyleIdx="1" presStyleCnt="4">
        <dgm:presLayoutVars>
          <dgm:bulletEnabled val="1"/>
        </dgm:presLayoutVars>
      </dgm:prSet>
      <dgm:spPr/>
    </dgm:pt>
    <dgm:pt modelId="{C9C3AC15-DD79-46EA-888B-001EA59375C5}" type="pres">
      <dgm:prSet presAssocID="{A29BD716-634A-431B-81B9-8B0E71DB7111}" presName="comp3" presStyleCnt="0"/>
      <dgm:spPr/>
    </dgm:pt>
    <dgm:pt modelId="{E76A399A-CEF6-4947-9161-DC04DF8096A6}" type="pres">
      <dgm:prSet presAssocID="{A29BD716-634A-431B-81B9-8B0E71DB7111}" presName="circle3" presStyleLbl="node1" presStyleIdx="2" presStyleCnt="4" custScaleX="127007" custScaleY="100347" custLinFactNeighborX="723" custLinFactNeighborY="-661"/>
      <dgm:spPr/>
    </dgm:pt>
    <dgm:pt modelId="{94D1A927-4B4F-49C4-9381-5F5FFDC2B44C}" type="pres">
      <dgm:prSet presAssocID="{A29BD716-634A-431B-81B9-8B0E71DB7111}" presName="c3text" presStyleLbl="node1" presStyleIdx="2" presStyleCnt="4">
        <dgm:presLayoutVars>
          <dgm:bulletEnabled val="1"/>
        </dgm:presLayoutVars>
      </dgm:prSet>
      <dgm:spPr/>
    </dgm:pt>
    <dgm:pt modelId="{768F0BB7-23C1-4752-9AFC-B20B026A3991}" type="pres">
      <dgm:prSet presAssocID="{A29BD716-634A-431B-81B9-8B0E71DB7111}" presName="comp4" presStyleCnt="0"/>
      <dgm:spPr/>
    </dgm:pt>
    <dgm:pt modelId="{76B946F6-8BB7-44AA-BAFA-4F3539DCFD79}" type="pres">
      <dgm:prSet presAssocID="{A29BD716-634A-431B-81B9-8B0E71DB7111}" presName="circle4" presStyleLbl="node1" presStyleIdx="3" presStyleCnt="4" custScaleX="129939" custScaleY="100920"/>
      <dgm:spPr/>
    </dgm:pt>
    <dgm:pt modelId="{1DD51ABE-7F0D-40D0-BA38-611EEE1B92F3}" type="pres">
      <dgm:prSet presAssocID="{A29BD716-634A-431B-81B9-8B0E71DB7111}" presName="c4text" presStyleLbl="node1" presStyleIdx="3" presStyleCnt="4">
        <dgm:presLayoutVars>
          <dgm:bulletEnabled val="1"/>
        </dgm:presLayoutVars>
      </dgm:prSet>
      <dgm:spPr/>
    </dgm:pt>
  </dgm:ptLst>
  <dgm:cxnLst>
    <dgm:cxn modelId="{FDD1990D-D7F4-41AA-B0A1-BBA7EA28472C}" type="presOf" srcId="{44BF82E2-8E3E-4498-BBF4-98086C72B5AB}" destId="{1DD51ABE-7F0D-40D0-BA38-611EEE1B92F3}" srcOrd="1" destOrd="0" presId="urn:microsoft.com/office/officeart/2005/8/layout/venn2"/>
    <dgm:cxn modelId="{FB310C17-09DF-43EC-B565-76BEC08B3E86}" type="presOf" srcId="{47C883ED-13AD-4D24-B5E5-9455AD0F035A}" destId="{E76A399A-CEF6-4947-9161-DC04DF8096A6}" srcOrd="0" destOrd="0" presId="urn:microsoft.com/office/officeart/2005/8/layout/venn2"/>
    <dgm:cxn modelId="{39713A44-F7F4-459B-8139-99AB71C81D0F}" type="presOf" srcId="{065A1A77-D8D0-4489-AD60-B2CAF9DA7BDB}" destId="{821A06E5-A777-4620-A4E5-79294C58D148}" srcOrd="0" destOrd="0" presId="urn:microsoft.com/office/officeart/2005/8/layout/venn2"/>
    <dgm:cxn modelId="{06B6F455-6129-4A96-BBBC-B2393D4DF63E}" type="presOf" srcId="{065A1A77-D8D0-4489-AD60-B2CAF9DA7BDB}" destId="{31192A13-DA3C-4B9C-80D0-E1520768B15F}" srcOrd="1" destOrd="0" presId="urn:microsoft.com/office/officeart/2005/8/layout/venn2"/>
    <dgm:cxn modelId="{AF083680-FA2E-46E4-A10D-A074F707C00D}" type="presOf" srcId="{F5E8ABB7-A4B2-48F3-B40C-E524DAAD84A2}" destId="{3A476E3B-0C1A-4679-9533-359D8F3C6E40}" srcOrd="1" destOrd="0" presId="urn:microsoft.com/office/officeart/2005/8/layout/venn2"/>
    <dgm:cxn modelId="{9F1B4097-E264-4D0A-AB0F-D7C0CC69699F}" srcId="{A29BD716-634A-431B-81B9-8B0E71DB7111}" destId="{44BF82E2-8E3E-4498-BBF4-98086C72B5AB}" srcOrd="3" destOrd="0" parTransId="{6B02ED8E-8351-4BC8-AE5C-D322AAEBBACB}" sibTransId="{D0712D75-AB76-410D-96F9-80D4EC2B81D5}"/>
    <dgm:cxn modelId="{E0C162D2-7878-44E5-95CF-AF43D40331F0}" type="presOf" srcId="{A29BD716-634A-431B-81B9-8B0E71DB7111}" destId="{4100B927-DA9D-46AC-8103-79FA65BC4EE5}" srcOrd="0" destOrd="0" presId="urn:microsoft.com/office/officeart/2005/8/layout/venn2"/>
    <dgm:cxn modelId="{9C05DADA-3851-431B-936A-372B9147A00D}" type="presOf" srcId="{44BF82E2-8E3E-4498-BBF4-98086C72B5AB}" destId="{76B946F6-8BB7-44AA-BAFA-4F3539DCFD79}" srcOrd="0" destOrd="0" presId="urn:microsoft.com/office/officeart/2005/8/layout/venn2"/>
    <dgm:cxn modelId="{12556EE3-9DE6-4D6A-93BA-2D6CA716D4E7}" type="presOf" srcId="{F5E8ABB7-A4B2-48F3-B40C-E524DAAD84A2}" destId="{8B420603-038A-4453-929F-5EC0910BB2B1}" srcOrd="0" destOrd="0" presId="urn:microsoft.com/office/officeart/2005/8/layout/venn2"/>
    <dgm:cxn modelId="{9CDAD6EC-6711-493E-B417-513E83D15BE2}" type="presOf" srcId="{47C883ED-13AD-4D24-B5E5-9455AD0F035A}" destId="{94D1A927-4B4F-49C4-9381-5F5FFDC2B44C}" srcOrd="1" destOrd="0" presId="urn:microsoft.com/office/officeart/2005/8/layout/venn2"/>
    <dgm:cxn modelId="{BBFADEF5-E410-4FFE-AEDA-68DDCA3A0366}" srcId="{A29BD716-634A-431B-81B9-8B0E71DB7111}" destId="{065A1A77-D8D0-4489-AD60-B2CAF9DA7BDB}" srcOrd="1" destOrd="0" parTransId="{7E16BB29-9FF3-463D-97CD-8B524BAB7958}" sibTransId="{7E37C443-1376-45EB-B7D6-CB5B9C62F9BF}"/>
    <dgm:cxn modelId="{41B16AFF-DFB9-4DB2-B45B-144C3C36A67B}" srcId="{A29BD716-634A-431B-81B9-8B0E71DB7111}" destId="{47C883ED-13AD-4D24-B5E5-9455AD0F035A}" srcOrd="2" destOrd="0" parTransId="{C19037C3-9FA2-4625-AF26-41108743563D}" sibTransId="{05BF4427-4F99-41E7-90B7-DF9E84B51D8C}"/>
    <dgm:cxn modelId="{CD3C53FF-55FA-466E-91C5-A3AC19C518D2}" srcId="{A29BD716-634A-431B-81B9-8B0E71DB7111}" destId="{F5E8ABB7-A4B2-48F3-B40C-E524DAAD84A2}" srcOrd="0" destOrd="0" parTransId="{BBDA15BB-CE66-462F-8392-F30C1621FD14}" sibTransId="{BEB3CF24-95B9-4147-B80A-D65A0A9A6D0F}"/>
    <dgm:cxn modelId="{0355D126-0F36-4FC5-B281-A266BE5E6447}" type="presParOf" srcId="{4100B927-DA9D-46AC-8103-79FA65BC4EE5}" destId="{54AD0AF9-E3FA-47A8-B51D-AB4ED4CA5BEA}" srcOrd="0" destOrd="0" presId="urn:microsoft.com/office/officeart/2005/8/layout/venn2"/>
    <dgm:cxn modelId="{0187DAFE-E1FF-448F-B5DB-B7D3B47443E4}" type="presParOf" srcId="{54AD0AF9-E3FA-47A8-B51D-AB4ED4CA5BEA}" destId="{8B420603-038A-4453-929F-5EC0910BB2B1}" srcOrd="0" destOrd="0" presId="urn:microsoft.com/office/officeart/2005/8/layout/venn2"/>
    <dgm:cxn modelId="{5E17C6BF-EEFD-44C8-8878-C41A44B492F4}" type="presParOf" srcId="{54AD0AF9-E3FA-47A8-B51D-AB4ED4CA5BEA}" destId="{3A476E3B-0C1A-4679-9533-359D8F3C6E40}" srcOrd="1" destOrd="0" presId="urn:microsoft.com/office/officeart/2005/8/layout/venn2"/>
    <dgm:cxn modelId="{6717A365-A46F-42BD-A438-0B19FF4ACC2C}" type="presParOf" srcId="{4100B927-DA9D-46AC-8103-79FA65BC4EE5}" destId="{4744DB44-E3E4-4428-80D6-A44FF3F3D100}" srcOrd="1" destOrd="0" presId="urn:microsoft.com/office/officeart/2005/8/layout/venn2"/>
    <dgm:cxn modelId="{41C0AABC-AFBE-43BC-B551-2C20A50B5F1C}" type="presParOf" srcId="{4744DB44-E3E4-4428-80D6-A44FF3F3D100}" destId="{821A06E5-A777-4620-A4E5-79294C58D148}" srcOrd="0" destOrd="0" presId="urn:microsoft.com/office/officeart/2005/8/layout/venn2"/>
    <dgm:cxn modelId="{6F5CC3C5-460D-4123-AA45-2FC59258B260}" type="presParOf" srcId="{4744DB44-E3E4-4428-80D6-A44FF3F3D100}" destId="{31192A13-DA3C-4B9C-80D0-E1520768B15F}" srcOrd="1" destOrd="0" presId="urn:microsoft.com/office/officeart/2005/8/layout/venn2"/>
    <dgm:cxn modelId="{6A4673E9-8A9F-4919-B3C5-C0315470CADD}" type="presParOf" srcId="{4100B927-DA9D-46AC-8103-79FA65BC4EE5}" destId="{C9C3AC15-DD79-46EA-888B-001EA59375C5}" srcOrd="2" destOrd="0" presId="urn:microsoft.com/office/officeart/2005/8/layout/venn2"/>
    <dgm:cxn modelId="{87218C1A-082B-4096-8887-79BAF413E9BC}" type="presParOf" srcId="{C9C3AC15-DD79-46EA-888B-001EA59375C5}" destId="{E76A399A-CEF6-4947-9161-DC04DF8096A6}" srcOrd="0" destOrd="0" presId="urn:microsoft.com/office/officeart/2005/8/layout/venn2"/>
    <dgm:cxn modelId="{E6BF4823-6A78-442E-8E05-669505354ED6}" type="presParOf" srcId="{C9C3AC15-DD79-46EA-888B-001EA59375C5}" destId="{94D1A927-4B4F-49C4-9381-5F5FFDC2B44C}" srcOrd="1" destOrd="0" presId="urn:microsoft.com/office/officeart/2005/8/layout/venn2"/>
    <dgm:cxn modelId="{C17A8733-0053-4C1A-8CBC-99091531F123}" type="presParOf" srcId="{4100B927-DA9D-46AC-8103-79FA65BC4EE5}" destId="{768F0BB7-23C1-4752-9AFC-B20B026A3991}" srcOrd="3" destOrd="0" presId="urn:microsoft.com/office/officeart/2005/8/layout/venn2"/>
    <dgm:cxn modelId="{98082395-545D-43BF-A485-C9286CBE9AEF}" type="presParOf" srcId="{768F0BB7-23C1-4752-9AFC-B20B026A3991}" destId="{76B946F6-8BB7-44AA-BAFA-4F3539DCFD79}" srcOrd="0" destOrd="0" presId="urn:microsoft.com/office/officeart/2005/8/layout/venn2"/>
    <dgm:cxn modelId="{280069B2-37E6-42DB-993D-6B0556ECF83E}" type="presParOf" srcId="{768F0BB7-23C1-4752-9AFC-B20B026A3991}" destId="{1DD51ABE-7F0D-40D0-BA38-611EEE1B92F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420603-038A-4453-929F-5EC0910BB2B1}">
      <dsp:nvSpPr>
        <dsp:cNvPr id="0" name=""/>
        <dsp:cNvSpPr/>
      </dsp:nvSpPr>
      <dsp:spPr>
        <a:xfrm>
          <a:off x="0" y="41106"/>
          <a:ext cx="5152084" cy="470010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Text" lastClr="000000"/>
              </a:solidFill>
            </a:rPr>
            <a:t>Bidra til sosial bærekraft</a:t>
          </a:r>
        </a:p>
      </dsp:txBody>
      <dsp:txXfrm>
        <a:off x="1855780" y="276111"/>
        <a:ext cx="1440522" cy="705015"/>
      </dsp:txXfrm>
    </dsp:sp>
    <dsp:sp modelId="{821A06E5-A777-4620-A4E5-79294C58D148}">
      <dsp:nvSpPr>
        <dsp:cNvPr id="0" name=""/>
        <dsp:cNvSpPr/>
      </dsp:nvSpPr>
      <dsp:spPr>
        <a:xfrm>
          <a:off x="739908" y="866126"/>
          <a:ext cx="3792968" cy="3792968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Text" lastClr="000000"/>
              </a:solidFill>
            </a:rPr>
            <a:t>Bidra til økt Folkehelse</a:t>
          </a:r>
        </a:p>
      </dsp:txBody>
      <dsp:txXfrm>
        <a:off x="1973571" y="1093704"/>
        <a:ext cx="1325642" cy="682734"/>
      </dsp:txXfrm>
    </dsp:sp>
    <dsp:sp modelId="{E76A399A-CEF6-4947-9161-DC04DF8096A6}">
      <dsp:nvSpPr>
        <dsp:cNvPr id="0" name=""/>
        <dsp:cNvSpPr/>
      </dsp:nvSpPr>
      <dsp:spPr>
        <a:xfrm>
          <a:off x="790112" y="1858106"/>
          <a:ext cx="3613001" cy="285459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Text" lastClr="000000"/>
              </a:solidFill>
            </a:rPr>
            <a:t>Bidra til generell/særskilt inkludering</a:t>
          </a:r>
        </a:p>
      </dsp:txBody>
      <dsp:txXfrm>
        <a:off x="1754784" y="2072201"/>
        <a:ext cx="1683658" cy="642284"/>
      </dsp:txXfrm>
    </dsp:sp>
    <dsp:sp modelId="{76B946F6-8BB7-44AA-BAFA-4F3539DCFD79}">
      <dsp:nvSpPr>
        <dsp:cNvPr id="0" name=""/>
        <dsp:cNvSpPr/>
      </dsp:nvSpPr>
      <dsp:spPr>
        <a:xfrm>
          <a:off x="1343910" y="2821364"/>
          <a:ext cx="2464272" cy="191393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1600" b="1" kern="1200">
              <a:solidFill>
                <a:sysClr val="windowText" lastClr="000000"/>
              </a:solidFill>
            </a:rPr>
            <a:t>Økt fysisk aktivitet</a:t>
          </a:r>
        </a:p>
      </dsp:txBody>
      <dsp:txXfrm>
        <a:off x="1704794" y="3299847"/>
        <a:ext cx="1742504" cy="956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4057E6-37AC-41C5-927B-7C5AADCD1430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1D8266-C3C9-497B-B04C-3BE5D74709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1897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179949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får ungdom lov til å prøve ut å skrive søknad, gå på intervju, øve på å være i arbeid i trygge omgivelser og være gode rollemodeller for yngre. Dette er kanskje det første møte med en jobb. Det å føle at du er en del av fellesskapet og bidra, tjene penger er en del av å prøve ut voksenlivet. Det å kunne ha dette på en CV er en god start for ungdommen.  Ungdom har et stort behov for å høre til og videreutvikling av dette arbeidet kan være motvekt til fellesskap og tilhørighet noen finner i uheldige miljøer. Vi må være motvekten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01602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9260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1650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09291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Dette er et samlende initiativ som preges av en raus og inkluderende holdning overfor andre frivillige organisasjoner og bygger på et felles mål om å bidra til livslang aktivitetsglede på tvers av generasjoner. 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Aktive lokalsamfunn legger også hver dag til rette for generell inkludering, i tillegg til særskilte inkludering prosjekter i utsatte kommunedeler DIR har fokus på FN s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bærekfraftsmodell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og spesielt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bærekfraftsmål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17, som har vært et av suksesskriteriene for å lykkes med AL. 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nb-NO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Dette er et samlende initiativ som preges av en raus og inkluderende holdning overfor andre frivillige organisasjoner og bygger på et felles mål om å bidra til livslang aktivitetsglede på tvers av generasjoner. 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b-NO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Aktive lokalsamfunn legger også hver dag til rette for generell inkludering, i tillegg til særskilte inkludering prosjekter i utsatte kommunedeler DIR har fokus på FN s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bærekfraftsmodell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og spesielt </a:t>
            </a:r>
            <a:r>
              <a:rPr lang="nb-NO" sz="1800" kern="12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bærekfraftsmål</a:t>
            </a:r>
            <a:r>
              <a:rPr lang="nb-NO" sz="1800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17, som har vært et av suksesskriteriene for å lykkes med AL. </a:t>
            </a:r>
            <a:endParaRPr lang="nb-NO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2812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0966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2CC69-EE72-330F-D4FD-119C5C3F5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40757BD-1F1F-2E6E-DD3A-5BAA9521BB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0702CE2-F68E-5B2D-53DF-3ED31EE5B8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706735A-4967-1E77-B43A-F9EFE3F03B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004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40585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78299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Grunnsteinen la vi </a:t>
            </a:r>
            <a: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sammen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høsten 2014, da Drammensidretten inviterte til et felles seminar “I samme Båt” for skoleledere og idrettslagene i byen, for å finne frem til samarbeid for å innfri vedtaket. Dette har ligget til grunn for alt seinere samarbeid og strekker seg i dag langt ut over vedtaket fra 2014. </a:t>
            </a:r>
            <a:endParaRPr lang="nb-N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29254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Levende tall som går litt i bølger, eks barnehagesamarbeidet og antall barn i Åpen hall</a:t>
            </a:r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86826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1D8266-C3C9-497B-B04C-3BE5D7470960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7770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4C42B6-F812-4510-90D2-AED981BEC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CEFF115-9FA3-42F1-B90F-A39BDA037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CEE3EF55-C427-419A-8990-1C1BA5757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066E-C76C-4753-9E53-132908A9D8B2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0A4F871-ED71-4CBF-9555-E300FA461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C4852E2C-4EDC-4C00-B935-87D704AB8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734D-B546-4322-A665-092E9B38F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991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A8F629-C9D6-48A3-B857-897B537AC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892917B-4065-4185-8317-BF7A78D54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8714163-F3CF-4C17-8530-C79D9D00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066E-C76C-4753-9E53-132908A9D8B2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54C0D4-8786-4600-87E6-3ABA970A6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195F3A-989B-428D-82D3-82AA627A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734D-B546-4322-A665-092E9B38F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779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0A3A248-E7F9-4932-8309-E13DB1431F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D3C67A4-F632-47BB-BF75-04E8B8DA9D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BDD277-715B-4F4C-955F-748D94866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066E-C76C-4753-9E53-132908A9D8B2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682F409-86E7-49DF-86B4-F4DF88970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098655F-4974-46A5-8975-952F12AED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734D-B546-4322-A665-092E9B38F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10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832DD1F-7560-4D1D-9E99-F484571CD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6AF9C4-FEEE-46C5-9ED7-3B398B6C6E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C3442D9-CA9A-463F-97B3-11AF5FD00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066E-C76C-4753-9E53-132908A9D8B2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8BA2CE9-53BB-4BDA-AC91-F658D8AD3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0F7879B-4ADF-4E39-A36D-83AC77095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734D-B546-4322-A665-092E9B38F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7621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2BC8F5-309B-47A6-9B14-3422D0EE2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C428CCB-E616-47B6-B995-AD123FCC0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71D266C-4BAF-44AC-994F-CA2AE60A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066E-C76C-4753-9E53-132908A9D8B2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D17B029-CDB1-453B-84F5-11E7E24F6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C8DFE34-17C3-41D2-A9F3-6ECE839CB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734D-B546-4322-A665-092E9B38F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039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3B48A8-C0F2-4358-A83E-11FA732E9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C39C576-096E-42A4-90F1-159CBD22C1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D4BC082-BDC8-4D82-96F0-E6B11B93F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163D337-746A-480A-A7C2-F390CFF5A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066E-C76C-4753-9E53-132908A9D8B2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97BEDC8-31AB-4069-8E11-BEC67D257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07448CC-7099-4ACE-9880-A0BF7DA4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734D-B546-4322-A665-092E9B38F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2174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02527D-EC48-4B1C-8E57-EC34AE4E4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1456264-B248-4240-8DB7-04E7836F2C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6816013-9E46-45EC-9ECE-09D332958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BF02156-727B-48F8-B4B6-A50521864D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C8566CCE-4816-4D99-AE1F-61D5570353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D2DBDC1-AD2E-4CA0-85C4-D83D5ECBD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066E-C76C-4753-9E53-132908A9D8B2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10A8B66E-9F1D-4E21-BE70-A091A428F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8ED3810-7CE6-47F2-9CFB-059B27DB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734D-B546-4322-A665-092E9B38F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465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412429-D597-4243-A0AC-0522655F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9AA6D2F-4F8E-4A07-8BD8-56F3339E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066E-C76C-4753-9E53-132908A9D8B2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405E254A-BE2B-4B20-9DFD-D88E6CA57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00E558CA-90BF-46C4-8175-A5F7708FB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734D-B546-4322-A665-092E9B38F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397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2F3E85F8-20EC-4E2F-B0ED-0C52BC1A1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066E-C76C-4753-9E53-132908A9D8B2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DC5D24F-68F4-4F2C-AE9F-2BB587BD1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597E48A1-5EB0-4B04-A939-D8DECC730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734D-B546-4322-A665-092E9B38F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88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5271132-2F53-4165-BAE9-787BBEC8B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DADBF17-C8A1-489F-ABF9-9B7911CA7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79411F-5659-4DB8-94CE-1C63A5ED1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336AA74-7E3F-4F30-8944-3CF15F353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066E-C76C-4753-9E53-132908A9D8B2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ACB46E9-4406-4E22-98CF-49958445E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3D2AE36-7D61-4754-AA81-3D15096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734D-B546-4322-A665-092E9B38F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34018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8892199-0C1F-45BB-ABC0-E76ABC727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D030989-070B-4910-A137-5E39D477E0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670EFD8-2B2C-4D0E-AE5F-AAE4B177BA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CF8DDB-9BFC-4DB4-8C2E-91349653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2066E-C76C-4753-9E53-132908A9D8B2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9F1C1321-97D6-4B1C-B55A-AB785FB82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91B5AD2-21AC-45BC-BB1E-FC3EA70C3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9734D-B546-4322-A665-092E9B38F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1854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E2E7F675-D737-4477-9362-B11BCEF3A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6328D2-7369-46D5-B021-AF40E913B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6291AA-57CF-4D97-835F-1D11DC4126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2066E-C76C-4753-9E53-132908A9D8B2}" type="datetimeFigureOut">
              <a:rPr lang="nb-NO" smtClean="0"/>
              <a:t>20.03.2024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973D26A-DFA3-4316-82F8-1D03F5C00C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F568E61-6B03-4019-BECB-D6C1C2BAC4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9734D-B546-4322-A665-092E9B38FF3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1651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4.jpe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9TjCJvr4KkQ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9.png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5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20895D-DF3C-5973-40C9-E2B5EF584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9A60C2F3-41EF-8850-6BC3-99EEDF4060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73389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1">
            <a:extLst>
              <a:ext uri="{FF2B5EF4-FFF2-40B4-BE49-F238E27FC236}">
                <a16:creationId xmlns:a16="http://schemas.microsoft.com/office/drawing/2014/main" id="{95023A33-56DF-491A-AC86-C91A560AE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65449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959D527B-DB57-4EF9-A528-F27EA08F3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99377"/>
            <a:ext cx="10506456" cy="1197864"/>
          </a:xfrm>
        </p:spPr>
        <p:txBody>
          <a:bodyPr>
            <a:normAutofit fontScale="90000"/>
          </a:bodyPr>
          <a:lstStyle/>
          <a:p>
            <a:br>
              <a:rPr lang="nb-NO" sz="1400" b="0" i="0">
                <a:solidFill>
                  <a:schemeClr val="bg1"/>
                </a:solidFill>
                <a:effectLst/>
                <a:latin typeface="Hind" panose="02000000000000000000" pitchFamily="2" charset="0"/>
              </a:rPr>
            </a:br>
            <a:br>
              <a:rPr lang="nb-NO" sz="1400" b="0" i="0">
                <a:solidFill>
                  <a:schemeClr val="bg1"/>
                </a:solidFill>
                <a:effectLst/>
                <a:latin typeface="Hind" panose="02000000000000000000" pitchFamily="2" charset="0"/>
              </a:rPr>
            </a:br>
            <a:br>
              <a:rPr lang="nb-NO" sz="1400" b="0" i="0">
                <a:solidFill>
                  <a:schemeClr val="bg1"/>
                </a:solidFill>
                <a:effectLst/>
                <a:latin typeface="Hind" panose="02000000000000000000" pitchFamily="2" charset="0"/>
              </a:rPr>
            </a:br>
            <a:br>
              <a:rPr lang="nb-NO" sz="1400" b="0" i="0">
                <a:solidFill>
                  <a:schemeClr val="bg1"/>
                </a:solidFill>
                <a:effectLst/>
                <a:latin typeface="Hind" panose="02000000000000000000" pitchFamily="2" charset="0"/>
              </a:rPr>
            </a:br>
            <a:br>
              <a:rPr lang="nb-NO" sz="1400" b="0" i="0">
                <a:solidFill>
                  <a:schemeClr val="bg1"/>
                </a:solidFill>
                <a:effectLst/>
                <a:latin typeface="Hind" panose="02000000000000000000" pitchFamily="2" charset="0"/>
              </a:rPr>
            </a:br>
            <a:br>
              <a:rPr lang="nb-NO" sz="1400" b="0" i="0">
                <a:solidFill>
                  <a:schemeClr val="bg1"/>
                </a:solidFill>
                <a:effectLst/>
                <a:latin typeface="Hind" panose="02000000000000000000" pitchFamily="2" charset="0"/>
              </a:rPr>
            </a:br>
            <a:br>
              <a:rPr lang="nb-NO" sz="1400" b="0" i="0">
                <a:solidFill>
                  <a:schemeClr val="bg1"/>
                </a:solidFill>
                <a:effectLst/>
                <a:latin typeface="Hind" panose="02000000000000000000" pitchFamily="2" charset="0"/>
              </a:rPr>
            </a:br>
            <a:br>
              <a:rPr lang="nb-NO" sz="1400" b="0" i="0">
                <a:solidFill>
                  <a:schemeClr val="bg1"/>
                </a:solidFill>
                <a:effectLst/>
                <a:latin typeface="Hind" panose="02000000000000000000" pitchFamily="2" charset="0"/>
              </a:rPr>
            </a:br>
            <a:br>
              <a:rPr lang="nb-NO" sz="1400" b="0" i="0">
                <a:solidFill>
                  <a:schemeClr val="bg1"/>
                </a:solidFill>
                <a:effectLst/>
                <a:latin typeface="Hind" panose="02000000000000000000" pitchFamily="2" charset="0"/>
              </a:rPr>
            </a:br>
            <a:endParaRPr lang="nb-NO" sz="14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100D4C69-9A54-4CE5-A38A-5470D81DC7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1803141"/>
            <a:ext cx="10506456" cy="53035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nb-NO" sz="2000" dirty="0">
                <a:solidFill>
                  <a:schemeClr val="bg1"/>
                </a:solidFill>
              </a:rPr>
              <a:t>Aktive Lokalsamfunn</a:t>
            </a:r>
          </a:p>
        </p:txBody>
      </p:sp>
      <p:pic>
        <p:nvPicPr>
          <p:cNvPr id="8" name="Bilde 2">
            <a:extLst>
              <a:ext uri="{FF2B5EF4-FFF2-40B4-BE49-F238E27FC236}">
                <a16:creationId xmlns:a16="http://schemas.microsoft.com/office/drawing/2014/main" id="{32EBCD5A-F774-439B-BF61-711945CE2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351" y="357851"/>
            <a:ext cx="10843065" cy="1165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6C8CE3F1-F0A4-EC01-E8F8-0C63C73FF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417" y="2731275"/>
            <a:ext cx="2794571" cy="3978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64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14D0A6B-00D5-AB45-6F85-CDBAFD93D51B}"/>
              </a:ext>
            </a:extLst>
          </p:cNvPr>
          <p:cNvSpPr/>
          <p:nvPr/>
        </p:nvSpPr>
        <p:spPr>
          <a:xfrm>
            <a:off x="719191" y="400692"/>
            <a:ext cx="2208944" cy="1099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nb-NO" sz="8000" b="1" dirty="0"/>
              <a:t>62</a:t>
            </a:r>
          </a:p>
          <a:p>
            <a:pPr algn="ctr"/>
            <a:r>
              <a:rPr lang="en-US" sz="1600" b="1" dirty="0" err="1"/>
              <a:t>Barnehagesamarbeid</a:t>
            </a:r>
            <a:r>
              <a:rPr lang="en-US" sz="1600" b="1" dirty="0"/>
              <a:t>- Lek og </a:t>
            </a:r>
            <a:r>
              <a:rPr lang="en-US" sz="1600" b="1" dirty="0" err="1"/>
              <a:t>bevegelsesglede</a:t>
            </a:r>
            <a:endParaRPr lang="en-US" sz="1600" b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6E6BF9D-041F-A0CE-F1AE-EB3252632711}"/>
              </a:ext>
            </a:extLst>
          </p:cNvPr>
          <p:cNvSpPr/>
          <p:nvPr/>
        </p:nvSpPr>
        <p:spPr>
          <a:xfrm>
            <a:off x="8964021" y="160900"/>
            <a:ext cx="3174714" cy="15674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0" dirty="0"/>
              <a:t>10 000</a:t>
            </a:r>
          </a:p>
          <a:p>
            <a:pPr algn="ctr"/>
            <a:r>
              <a:rPr lang="nb-NO" sz="1600" b="1" dirty="0"/>
              <a:t>Barn og unge i ukentlig/</a:t>
            </a:r>
            <a:r>
              <a:rPr lang="nb-NO" sz="1600" b="1" dirty="0" err="1"/>
              <a:t>mnd</a:t>
            </a:r>
            <a:r>
              <a:rPr lang="nb-NO" sz="1600" b="1" dirty="0"/>
              <a:t> aktivitet</a:t>
            </a:r>
          </a:p>
          <a:p>
            <a:pPr algn="ctr"/>
            <a:endParaRPr lang="en-US" sz="12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7F0ADF0-E604-1D1D-C113-F844B8C03DBF}"/>
              </a:ext>
            </a:extLst>
          </p:cNvPr>
          <p:cNvSpPr/>
          <p:nvPr/>
        </p:nvSpPr>
        <p:spPr>
          <a:xfrm>
            <a:off x="719191" y="4880225"/>
            <a:ext cx="2208944" cy="121235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0" dirty="0"/>
              <a:t>33</a:t>
            </a:r>
          </a:p>
          <a:p>
            <a:pPr algn="ctr"/>
            <a:r>
              <a:rPr lang="nb-NO" sz="1600" b="1" dirty="0"/>
              <a:t>Samarbeid skole</a:t>
            </a:r>
          </a:p>
          <a:p>
            <a:pPr algn="ctr"/>
            <a:endParaRPr lang="en-US" sz="16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6BC5160D-4532-478C-A391-3A6B36B07986}"/>
              </a:ext>
            </a:extLst>
          </p:cNvPr>
          <p:cNvSpPr/>
          <p:nvPr/>
        </p:nvSpPr>
        <p:spPr>
          <a:xfrm>
            <a:off x="9429544" y="5448665"/>
            <a:ext cx="2445250" cy="1037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0" dirty="0"/>
              <a:t>11</a:t>
            </a:r>
          </a:p>
          <a:p>
            <a:pPr algn="ctr"/>
            <a:r>
              <a:rPr lang="nb-NO" sz="1600" dirty="0"/>
              <a:t>Åpen hall</a:t>
            </a:r>
            <a:endParaRPr lang="en-US" sz="1600" dirty="0"/>
          </a:p>
        </p:txBody>
      </p:sp>
      <p:pic>
        <p:nvPicPr>
          <p:cNvPr id="8" name="Bilde 7" descr="Et bilde som inneholder skilt, rom, klokke&#10;&#10;Automatisk generert beskrivelse">
            <a:extLst>
              <a:ext uri="{FF2B5EF4-FFF2-40B4-BE49-F238E27FC236}">
                <a16:creationId xmlns:a16="http://schemas.microsoft.com/office/drawing/2014/main" id="{B2035D08-9CC2-5206-7009-CF6B28D44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165" y="1803340"/>
            <a:ext cx="3581061" cy="1289181"/>
          </a:xfrm>
          <a:prstGeom prst="rect">
            <a:avLst/>
          </a:prstGeom>
        </p:spPr>
      </p:pic>
      <p:pic>
        <p:nvPicPr>
          <p:cNvPr id="2" name="Bilde 1" descr="Et bilde som inneholder klær, person, Menneskeansikt, innendørs">
            <a:extLst>
              <a:ext uri="{FF2B5EF4-FFF2-40B4-BE49-F238E27FC236}">
                <a16:creationId xmlns:a16="http://schemas.microsoft.com/office/drawing/2014/main" id="{5A204EBB-298F-C4F1-5A2E-E6301F551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15" y="2716766"/>
            <a:ext cx="3110819" cy="2583950"/>
          </a:xfrm>
          <a:prstGeom prst="rect">
            <a:avLst/>
          </a:prstGeom>
        </p:spPr>
      </p:pic>
      <p:pic>
        <p:nvPicPr>
          <p:cNvPr id="7" name="Plassholder for innhold 4" descr="Et bilde som inneholder innendørs, tak, rom, flere&#10;&#10;Automatisk generert beskrivelse">
            <a:extLst>
              <a:ext uri="{FF2B5EF4-FFF2-40B4-BE49-F238E27FC236}">
                <a16:creationId xmlns:a16="http://schemas.microsoft.com/office/drawing/2014/main" id="{D1BDEE47-CB71-5539-09EC-C4EBCCDEE7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0" r="-2" b="-2"/>
          <a:stretch/>
        </p:blipFill>
        <p:spPr>
          <a:xfrm>
            <a:off x="255970" y="2148633"/>
            <a:ext cx="2927072" cy="149194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B1F02BF4-8602-29D4-0850-86B0D633A46D}"/>
              </a:ext>
            </a:extLst>
          </p:cNvPr>
          <p:cNvSpPr/>
          <p:nvPr/>
        </p:nvSpPr>
        <p:spPr>
          <a:xfrm>
            <a:off x="2928135" y="5095233"/>
            <a:ext cx="2301411" cy="10479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noFill/>
              </a:rPr>
              <a:t>V</a:t>
            </a:r>
            <a:endParaRPr lang="en-US" dirty="0">
              <a:noFill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20787C1-15AD-7F9B-4A0D-F6EABEA136FF}"/>
              </a:ext>
            </a:extLst>
          </p:cNvPr>
          <p:cNvSpPr/>
          <p:nvPr/>
        </p:nvSpPr>
        <p:spPr>
          <a:xfrm>
            <a:off x="3183042" y="4837353"/>
            <a:ext cx="1664414" cy="1130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VIKEN</a:t>
            </a:r>
          </a:p>
          <a:p>
            <a:pPr algn="ctr"/>
            <a:r>
              <a:rPr lang="nb-NO" sz="2400" dirty="0"/>
              <a:t>84 skoler</a:t>
            </a:r>
          </a:p>
          <a:p>
            <a:pPr algn="ctr"/>
            <a:r>
              <a:rPr lang="en-US" sz="2400" dirty="0"/>
              <a:t>56 </a:t>
            </a:r>
            <a:r>
              <a:rPr lang="en-US" sz="2400" dirty="0" err="1"/>
              <a:t>idrettslag</a:t>
            </a:r>
            <a:endParaRPr lang="en-US" sz="2400" dirty="0"/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05021094-1EDD-5545-C2C4-59505FD4F0E5}"/>
              </a:ext>
            </a:extLst>
          </p:cNvPr>
          <p:cNvSpPr/>
          <p:nvPr/>
        </p:nvSpPr>
        <p:spPr>
          <a:xfrm>
            <a:off x="8975415" y="4272275"/>
            <a:ext cx="2746948" cy="1047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b="1" dirty="0"/>
              <a:t>3000 </a:t>
            </a:r>
            <a:r>
              <a:rPr lang="nb-NO" b="1" dirty="0"/>
              <a:t>barn og unge pr </a:t>
            </a:r>
            <a:r>
              <a:rPr lang="nb-NO" b="1" dirty="0" err="1"/>
              <a:t>mnd</a:t>
            </a:r>
            <a:r>
              <a:rPr lang="nb-NO" b="1" dirty="0"/>
              <a:t>/uke</a:t>
            </a:r>
          </a:p>
          <a:p>
            <a:pPr algn="ctr"/>
            <a:r>
              <a:rPr lang="nb-NO" sz="3600" b="1" dirty="0"/>
              <a:t>8720</a:t>
            </a:r>
            <a:r>
              <a:rPr lang="nb-NO" b="1" dirty="0"/>
              <a:t> aktivitetstrimer</a:t>
            </a:r>
            <a:endParaRPr lang="en-US" b="1" dirty="0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8CB08631-0F1F-B70A-EF5C-F15D8B3D5365}"/>
              </a:ext>
            </a:extLst>
          </p:cNvPr>
          <p:cNvSpPr/>
          <p:nvPr/>
        </p:nvSpPr>
        <p:spPr>
          <a:xfrm>
            <a:off x="4199552" y="3328826"/>
            <a:ext cx="3406420" cy="7790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6E497C08-5099-268D-B6CD-9A0023EB9C22}"/>
              </a:ext>
            </a:extLst>
          </p:cNvPr>
          <p:cNvSpPr/>
          <p:nvPr/>
        </p:nvSpPr>
        <p:spPr>
          <a:xfrm>
            <a:off x="5363110" y="4008741"/>
            <a:ext cx="2928135" cy="10470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IFO</a:t>
            </a:r>
          </a:p>
          <a:p>
            <a:pPr algn="ctr"/>
            <a:r>
              <a:rPr lang="nb-NO" sz="3600" dirty="0"/>
              <a:t>480</a:t>
            </a:r>
            <a:r>
              <a:rPr lang="nb-NO" dirty="0"/>
              <a:t> barn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3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14D0A6B-00D5-AB45-6F85-CDBAFD93D51B}"/>
              </a:ext>
            </a:extLst>
          </p:cNvPr>
          <p:cNvSpPr/>
          <p:nvPr/>
        </p:nvSpPr>
        <p:spPr>
          <a:xfrm>
            <a:off x="572749" y="713125"/>
            <a:ext cx="2208944" cy="9101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dirty="0"/>
              <a:t>Totalt</a:t>
            </a:r>
          </a:p>
          <a:p>
            <a:pPr algn="ctr"/>
            <a:r>
              <a:rPr lang="nb-NO" sz="8000" dirty="0"/>
              <a:t>58</a:t>
            </a:r>
          </a:p>
          <a:p>
            <a:pPr algn="ctr"/>
            <a:r>
              <a:rPr lang="en-US" sz="2000" b="1" dirty="0" err="1"/>
              <a:t>Inkluderingstiltak</a:t>
            </a:r>
            <a:endParaRPr lang="en-US" sz="2000" b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6E6BF9D-041F-A0CE-F1AE-EB3252632711}"/>
              </a:ext>
            </a:extLst>
          </p:cNvPr>
          <p:cNvSpPr/>
          <p:nvPr/>
        </p:nvSpPr>
        <p:spPr>
          <a:xfrm>
            <a:off x="9298112" y="1662485"/>
            <a:ext cx="2321139" cy="1019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00" dirty="0"/>
          </a:p>
          <a:p>
            <a:pPr algn="ctr"/>
            <a:r>
              <a:rPr lang="nb-NO" sz="1600" b="1" dirty="0"/>
              <a:t>E-Sport som supplerende inkludering- og læringsarena</a:t>
            </a:r>
          </a:p>
          <a:p>
            <a:pPr algn="ctr"/>
            <a:endParaRPr lang="en-US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7F0ADF0-E604-1D1D-C113-F844B8C03DBF}"/>
              </a:ext>
            </a:extLst>
          </p:cNvPr>
          <p:cNvSpPr/>
          <p:nvPr/>
        </p:nvSpPr>
        <p:spPr>
          <a:xfrm>
            <a:off x="215757" y="4880225"/>
            <a:ext cx="3277456" cy="121235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/>
              <a:t>Feriecamper</a:t>
            </a:r>
          </a:p>
          <a:p>
            <a:pPr algn="ctr"/>
            <a:r>
              <a:rPr lang="nb-NO" sz="3600" dirty="0"/>
              <a:t>5400</a:t>
            </a:r>
            <a:r>
              <a:rPr lang="nb-NO" sz="2000" dirty="0"/>
              <a:t> aktivitetstimer  </a:t>
            </a:r>
          </a:p>
          <a:p>
            <a:pPr algn="ctr"/>
            <a:endParaRPr lang="en-US" sz="1600" dirty="0"/>
          </a:p>
        </p:txBody>
      </p:sp>
      <p:pic>
        <p:nvPicPr>
          <p:cNvPr id="8" name="Bilde 7" descr="Et bilde som inneholder skilt, rom, klokke&#10;&#10;Automatisk generert beskrivelse">
            <a:extLst>
              <a:ext uri="{FF2B5EF4-FFF2-40B4-BE49-F238E27FC236}">
                <a16:creationId xmlns:a16="http://schemas.microsoft.com/office/drawing/2014/main" id="{B2035D08-9CC2-5206-7009-CF6B28D44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19" y="2139605"/>
            <a:ext cx="3581061" cy="1289181"/>
          </a:xfrm>
          <a:prstGeom prst="rect">
            <a:avLst/>
          </a:prstGeom>
        </p:spPr>
      </p:pic>
      <p:pic>
        <p:nvPicPr>
          <p:cNvPr id="7" name="Bilde 6" descr="Et bilde som inneholder tekst, logo, Font, symbol&#10;&#10;Automatisk generert beskrivelse">
            <a:extLst>
              <a:ext uri="{FF2B5EF4-FFF2-40B4-BE49-F238E27FC236}">
                <a16:creationId xmlns:a16="http://schemas.microsoft.com/office/drawing/2014/main" id="{2B04B240-D905-7402-2C65-24B974BF6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680" y="3614768"/>
            <a:ext cx="1659703" cy="1659703"/>
          </a:xfrm>
          <a:prstGeom prst="rect">
            <a:avLst/>
          </a:prstGeom>
          <a:noFill/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8166B7FE-EEDB-58AC-5823-CD0C3C9ADB63}"/>
              </a:ext>
            </a:extLst>
          </p:cNvPr>
          <p:cNvSpPr/>
          <p:nvPr/>
        </p:nvSpPr>
        <p:spPr>
          <a:xfrm>
            <a:off x="8368839" y="4190504"/>
            <a:ext cx="1289964" cy="7089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0" dirty="0"/>
              <a:t>45</a:t>
            </a:r>
            <a:endParaRPr lang="en-US" sz="8000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AE4F813-59D2-6F18-731E-1655F800C718}"/>
              </a:ext>
            </a:extLst>
          </p:cNvPr>
          <p:cNvSpPr/>
          <p:nvPr/>
        </p:nvSpPr>
        <p:spPr>
          <a:xfrm>
            <a:off x="4304872" y="3708971"/>
            <a:ext cx="3252308" cy="863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EAC2D12-13B7-457B-3BB4-0C7E3AE9BFDF}"/>
              </a:ext>
            </a:extLst>
          </p:cNvPr>
          <p:cNvSpPr/>
          <p:nvPr/>
        </p:nvSpPr>
        <p:spPr>
          <a:xfrm>
            <a:off x="2744304" y="405100"/>
            <a:ext cx="3121135" cy="8175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b="1" dirty="0"/>
              <a:t>75 540 aktivitetstimer</a:t>
            </a:r>
            <a:endParaRPr lang="en-US" sz="3600" b="1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2B99814A-7F99-7FAB-998C-1E00E9476E15}"/>
              </a:ext>
            </a:extLst>
          </p:cNvPr>
          <p:cNvSpPr/>
          <p:nvPr/>
        </p:nvSpPr>
        <p:spPr>
          <a:xfrm>
            <a:off x="9298112" y="5382926"/>
            <a:ext cx="2321140" cy="13215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0" dirty="0"/>
              <a:t>12944</a:t>
            </a:r>
            <a:br>
              <a:rPr lang="nb-NO" sz="6000" dirty="0"/>
            </a:br>
            <a:r>
              <a:rPr lang="nb-NO" sz="2000" dirty="0"/>
              <a:t>barn</a:t>
            </a:r>
            <a:r>
              <a:rPr lang="nb-NO" sz="3600" dirty="0"/>
              <a:t> </a:t>
            </a:r>
            <a:r>
              <a:rPr lang="nb-NO" sz="2000" dirty="0"/>
              <a:t>og</a:t>
            </a:r>
            <a:r>
              <a:rPr lang="nb-NO" sz="3600" dirty="0"/>
              <a:t> </a:t>
            </a:r>
            <a:r>
              <a:rPr lang="nb-NO" sz="2000" dirty="0"/>
              <a:t>unge</a:t>
            </a:r>
            <a:endParaRPr lang="en-US" sz="2000" dirty="0"/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B1419DFF-4497-6D77-9BAE-FD46DFB19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781" y="4135574"/>
            <a:ext cx="3416692" cy="2277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0AE48625-DD9E-EFF7-7E12-235B27A92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12" y="2388262"/>
            <a:ext cx="2998301" cy="228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>
            <a:extLst>
              <a:ext uri="{FF2B5EF4-FFF2-40B4-BE49-F238E27FC236}">
                <a16:creationId xmlns:a16="http://schemas.microsoft.com/office/drawing/2014/main" id="{F926F7A3-78F4-3285-082C-D051DAA71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2806" y="153536"/>
            <a:ext cx="25717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BEBA5B4F-E71B-50D5-7BB5-1A7886E92782}"/>
              </a:ext>
            </a:extLst>
          </p:cNvPr>
          <p:cNvSpPr/>
          <p:nvPr/>
        </p:nvSpPr>
        <p:spPr>
          <a:xfrm>
            <a:off x="8568647" y="304345"/>
            <a:ext cx="1072637" cy="10190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6000" dirty="0"/>
              <a:t>50</a:t>
            </a:r>
          </a:p>
          <a:p>
            <a:pPr algn="ctr"/>
            <a:r>
              <a:rPr lang="nb-NO" sz="1400" dirty="0"/>
              <a:t>9-12 år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8861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14D0A6B-00D5-AB45-6F85-CDBAFD93D51B}"/>
              </a:ext>
            </a:extLst>
          </p:cNvPr>
          <p:cNvSpPr/>
          <p:nvPr/>
        </p:nvSpPr>
        <p:spPr>
          <a:xfrm>
            <a:off x="719191" y="400692"/>
            <a:ext cx="2208944" cy="1099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8000" dirty="0"/>
          </a:p>
          <a:p>
            <a:pPr algn="ctr"/>
            <a:endParaRPr lang="en-US" sz="1600" b="1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6E6BF9D-041F-A0CE-F1AE-EB3252632711}"/>
              </a:ext>
            </a:extLst>
          </p:cNvPr>
          <p:cNvSpPr/>
          <p:nvPr/>
        </p:nvSpPr>
        <p:spPr>
          <a:xfrm>
            <a:off x="9626885" y="396198"/>
            <a:ext cx="2291137" cy="117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00" dirty="0"/>
          </a:p>
          <a:p>
            <a:pPr algn="ctr"/>
            <a:endParaRPr lang="en-US" dirty="0"/>
          </a:p>
        </p:txBody>
      </p:sp>
      <p:pic>
        <p:nvPicPr>
          <p:cNvPr id="8" name="Bilde 7" descr="Et bilde som inneholder skilt, rom, klokke&#10;&#10;Automatisk generert beskrivelse">
            <a:extLst>
              <a:ext uri="{FF2B5EF4-FFF2-40B4-BE49-F238E27FC236}">
                <a16:creationId xmlns:a16="http://schemas.microsoft.com/office/drawing/2014/main" id="{B2035D08-9CC2-5206-7009-CF6B28D44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892" y="1790611"/>
            <a:ext cx="3581061" cy="1289181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8166B7FE-EEDB-58AC-5823-CD0C3C9ADB63}"/>
              </a:ext>
            </a:extLst>
          </p:cNvPr>
          <p:cNvSpPr/>
          <p:nvPr/>
        </p:nvSpPr>
        <p:spPr>
          <a:xfrm>
            <a:off x="9965933" y="5486400"/>
            <a:ext cx="1567366" cy="8733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0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E888D2B3-3A85-0005-0610-F6C3E0B8A061}"/>
              </a:ext>
            </a:extLst>
          </p:cNvPr>
          <p:cNvSpPr/>
          <p:nvPr/>
        </p:nvSpPr>
        <p:spPr>
          <a:xfrm>
            <a:off x="3976119" y="3604741"/>
            <a:ext cx="3581061" cy="78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2B3537B-E2FD-B20B-D459-8CDB31CC3670}"/>
              </a:ext>
            </a:extLst>
          </p:cNvPr>
          <p:cNvSpPr/>
          <p:nvPr/>
        </p:nvSpPr>
        <p:spPr>
          <a:xfrm>
            <a:off x="4425440" y="3250048"/>
            <a:ext cx="3281513" cy="78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800" b="1" dirty="0"/>
              <a:t>Ungdom i Aktive Lokalsamfunn</a:t>
            </a:r>
          </a:p>
        </p:txBody>
      </p:sp>
      <p:pic>
        <p:nvPicPr>
          <p:cNvPr id="10" name="Bilde 9" descr="Et bilde som inneholder klær, person, innendørs, vegg&#10;&#10;Automatisk generert beskrivelse">
            <a:extLst>
              <a:ext uri="{FF2B5EF4-FFF2-40B4-BE49-F238E27FC236}">
                <a16:creationId xmlns:a16="http://schemas.microsoft.com/office/drawing/2014/main" id="{A7544620-3EF4-E1C4-A5E1-8C1CD46284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7" y="-20625"/>
            <a:ext cx="3568947" cy="267671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C93CD308-9A38-E11E-6766-D81DAFD8D5CF}"/>
              </a:ext>
            </a:extLst>
          </p:cNvPr>
          <p:cNvSpPr/>
          <p:nvPr/>
        </p:nvSpPr>
        <p:spPr>
          <a:xfrm>
            <a:off x="852654" y="2784195"/>
            <a:ext cx="2034283" cy="514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b="1" dirty="0"/>
              <a:t>Leder puls Drafn</a:t>
            </a:r>
          </a:p>
          <a:p>
            <a:pPr algn="ctr"/>
            <a:r>
              <a:rPr lang="nb-NO" sz="4000" b="1" dirty="0"/>
              <a:t>60 </a:t>
            </a:r>
            <a:r>
              <a:rPr lang="nb-NO" b="1" dirty="0"/>
              <a:t>ungdommer</a:t>
            </a:r>
            <a:endParaRPr lang="en-US" b="1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4C7FD4D-21A6-361D-7379-1853E534EF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261" y="4905075"/>
            <a:ext cx="3640052" cy="1697551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BB30B934-1600-D1B8-812F-6D7F7A9F1417}"/>
              </a:ext>
            </a:extLst>
          </p:cNvPr>
          <p:cNvSpPr/>
          <p:nvPr/>
        </p:nvSpPr>
        <p:spPr>
          <a:xfrm>
            <a:off x="513708" y="5923051"/>
            <a:ext cx="2650732" cy="679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/>
              <a:t>65</a:t>
            </a:r>
            <a:r>
              <a:rPr lang="nb-NO" dirty="0"/>
              <a:t> ungdommer i regi av «MIF for alle»</a:t>
            </a:r>
            <a:endParaRPr lang="en-US" dirty="0"/>
          </a:p>
        </p:txBody>
      </p:sp>
      <p:pic>
        <p:nvPicPr>
          <p:cNvPr id="18" name="Bilde 17" descr="Et bilde som inneholder klær, person, vindu, T-shirt&#10;&#10;Automatisk generert beskrivelse">
            <a:extLst>
              <a:ext uri="{FF2B5EF4-FFF2-40B4-BE49-F238E27FC236}">
                <a16:creationId xmlns:a16="http://schemas.microsoft.com/office/drawing/2014/main" id="{F9AF1DBE-3253-CBDF-4429-0E9D37C650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0" y="3762829"/>
            <a:ext cx="2879154" cy="2159366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20C80EA3-A66C-1B97-554F-E6E3E58FA121}"/>
              </a:ext>
            </a:extLst>
          </p:cNvPr>
          <p:cNvSpPr/>
          <p:nvPr/>
        </p:nvSpPr>
        <p:spPr>
          <a:xfrm>
            <a:off x="9144000" y="3821147"/>
            <a:ext cx="2608970" cy="828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600" b="1" dirty="0"/>
              <a:t>90 </a:t>
            </a:r>
            <a:r>
              <a:rPr lang="nb-NO" b="1" dirty="0"/>
              <a:t>ungdommer</a:t>
            </a:r>
          </a:p>
          <a:p>
            <a:pPr algn="ctr"/>
            <a:r>
              <a:rPr lang="nb-NO" b="1" dirty="0"/>
              <a:t>«Ekte kjærlighet»</a:t>
            </a:r>
            <a:endParaRPr lang="en-US" b="1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DA05BF54-0FB7-6816-B2D1-D899D76B6E93}"/>
              </a:ext>
            </a:extLst>
          </p:cNvPr>
          <p:cNvSpPr/>
          <p:nvPr/>
        </p:nvSpPr>
        <p:spPr>
          <a:xfrm>
            <a:off x="3734814" y="4967981"/>
            <a:ext cx="3640052" cy="9542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0" b="1" dirty="0"/>
              <a:t>  265      </a:t>
            </a:r>
            <a:r>
              <a:rPr lang="nb-NO" b="1" dirty="0"/>
              <a:t>ungdommer </a:t>
            </a:r>
            <a:endParaRPr lang="en-US" b="1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B3BE6BE-1ECD-F87A-D837-B99AD02F4901}"/>
              </a:ext>
            </a:extLst>
          </p:cNvPr>
          <p:cNvSpPr/>
          <p:nvPr/>
        </p:nvSpPr>
        <p:spPr>
          <a:xfrm>
            <a:off x="7521350" y="17436"/>
            <a:ext cx="2444583" cy="7925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/>
              <a:t>150 </a:t>
            </a:r>
            <a:r>
              <a:rPr lang="nb-NO" dirty="0"/>
              <a:t>ungdommer</a:t>
            </a:r>
          </a:p>
          <a:p>
            <a:pPr algn="ctr"/>
            <a:r>
              <a:rPr lang="nb-NO" dirty="0"/>
              <a:t>Drammens Ballklubb </a:t>
            </a:r>
            <a:endParaRPr lang="en-US" dirty="0"/>
          </a:p>
        </p:txBody>
      </p:sp>
      <p:pic>
        <p:nvPicPr>
          <p:cNvPr id="2050" name="Picture 2" descr="Kan være kunst av 2 personer og tekst">
            <a:extLst>
              <a:ext uri="{FF2B5EF4-FFF2-40B4-BE49-F238E27FC236}">
                <a16:creationId xmlns:a16="http://schemas.microsoft.com/office/drawing/2014/main" id="{10E70269-630D-083B-71EF-09F29E7DE2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930" y="0"/>
            <a:ext cx="2094070" cy="279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13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6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14D0A6B-00D5-AB45-6F85-CDBAFD93D51B}"/>
              </a:ext>
            </a:extLst>
          </p:cNvPr>
          <p:cNvSpPr/>
          <p:nvPr/>
        </p:nvSpPr>
        <p:spPr>
          <a:xfrm>
            <a:off x="719191" y="400692"/>
            <a:ext cx="2208944" cy="10993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0" dirty="0"/>
              <a:t>5</a:t>
            </a:r>
          </a:p>
          <a:p>
            <a:pPr algn="ctr"/>
            <a:r>
              <a:rPr lang="en-US" sz="1600" b="1" dirty="0"/>
              <a:t>IDRETTSLAG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6E6BF9D-041F-A0CE-F1AE-EB3252632711}"/>
              </a:ext>
            </a:extLst>
          </p:cNvPr>
          <p:cNvSpPr/>
          <p:nvPr/>
        </p:nvSpPr>
        <p:spPr>
          <a:xfrm>
            <a:off x="9626885" y="396198"/>
            <a:ext cx="2291137" cy="1171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000" dirty="0"/>
          </a:p>
          <a:p>
            <a:pPr algn="ctr"/>
            <a:endParaRPr lang="en-US" sz="1200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7F0ADF0-E604-1D1D-C113-F844B8C03DBF}"/>
              </a:ext>
            </a:extLst>
          </p:cNvPr>
          <p:cNvSpPr/>
          <p:nvPr/>
        </p:nvSpPr>
        <p:spPr>
          <a:xfrm>
            <a:off x="719191" y="4880225"/>
            <a:ext cx="2208944" cy="1212350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8" name="Bilde 7" descr="Et bilde som inneholder skilt, rom, klokke&#10;&#10;Automatisk generert beskrivelse">
            <a:extLst>
              <a:ext uri="{FF2B5EF4-FFF2-40B4-BE49-F238E27FC236}">
                <a16:creationId xmlns:a16="http://schemas.microsoft.com/office/drawing/2014/main" id="{B2035D08-9CC2-5206-7009-CF6B28D44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119" y="2139605"/>
            <a:ext cx="3581061" cy="1289181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8166B7FE-EEDB-58AC-5823-CD0C3C9ADB63}"/>
              </a:ext>
            </a:extLst>
          </p:cNvPr>
          <p:cNvSpPr/>
          <p:nvPr/>
        </p:nvSpPr>
        <p:spPr>
          <a:xfrm>
            <a:off x="9787726" y="5024064"/>
            <a:ext cx="1745573" cy="13356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8000" dirty="0"/>
              <a:t>120</a:t>
            </a:r>
          </a:p>
          <a:p>
            <a:pPr algn="ctr"/>
            <a:r>
              <a:rPr lang="nb-NO" dirty="0"/>
              <a:t>I ukentlig aktivitet</a:t>
            </a:r>
          </a:p>
          <a:p>
            <a:pPr algn="ctr"/>
            <a:endParaRPr lang="en-US" dirty="0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6A634E30-5B0D-EAA2-633A-0AF47A660DD6}"/>
              </a:ext>
            </a:extLst>
          </p:cNvPr>
          <p:cNvSpPr/>
          <p:nvPr/>
        </p:nvSpPr>
        <p:spPr>
          <a:xfrm>
            <a:off x="4143842" y="2982757"/>
            <a:ext cx="3581061" cy="7294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3600" b="1" dirty="0"/>
          </a:p>
          <a:p>
            <a:pPr algn="ctr"/>
            <a:r>
              <a:rPr lang="nb-NO" sz="2400" b="1" dirty="0"/>
              <a:t>AKTIV SENIOR/60+</a:t>
            </a:r>
            <a:endParaRPr lang="en-US" sz="2400" b="1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026C57A9-D7E8-1F96-F079-29F9C9AF76FA}"/>
              </a:ext>
            </a:extLst>
          </p:cNvPr>
          <p:cNvSpPr/>
          <p:nvPr/>
        </p:nvSpPr>
        <p:spPr>
          <a:xfrm>
            <a:off x="277423" y="4870166"/>
            <a:ext cx="3698696" cy="14794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DAAB465C-F9BC-0381-5FD2-46C1E4E0659D}"/>
              </a:ext>
            </a:extLst>
          </p:cNvPr>
          <p:cNvSpPr/>
          <p:nvPr/>
        </p:nvSpPr>
        <p:spPr>
          <a:xfrm>
            <a:off x="9236467" y="308225"/>
            <a:ext cx="2147299" cy="1655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chemeClr val="bg1"/>
                </a:solidFill>
              </a:rPr>
              <a:t>Seniorpadel</a:t>
            </a:r>
            <a:endParaRPr lang="nb-NO" dirty="0">
              <a:solidFill>
                <a:schemeClr val="bg1"/>
              </a:solidFill>
            </a:endParaRPr>
          </a:p>
          <a:p>
            <a:pPr algn="ctr"/>
            <a:r>
              <a:rPr lang="nb-NO" dirty="0" err="1">
                <a:solidFill>
                  <a:schemeClr val="bg1"/>
                </a:solidFill>
              </a:rPr>
              <a:t>Vollyball</a:t>
            </a:r>
            <a:r>
              <a:rPr lang="nb-NO" dirty="0">
                <a:solidFill>
                  <a:schemeClr val="bg1"/>
                </a:solidFill>
              </a:rPr>
              <a:t> damer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Svelvik tennis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Veteran Turn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Gåfotball</a:t>
            </a:r>
          </a:p>
          <a:p>
            <a:pPr algn="ctr"/>
            <a:r>
              <a:rPr lang="nb-NO" dirty="0">
                <a:solidFill>
                  <a:schemeClr val="bg1"/>
                </a:solidFill>
              </a:rPr>
              <a:t>Sterk &amp; stødig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F4E0C8C-9A64-6A40-950B-14F1BC2FB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978" y="1845498"/>
            <a:ext cx="2808345" cy="20734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Bilde 17" descr="Et bilde som inneholder utendørs, person, sko, klær&#10;&#10;Automatisk generert beskrivelse">
            <a:extLst>
              <a:ext uri="{FF2B5EF4-FFF2-40B4-BE49-F238E27FC236}">
                <a16:creationId xmlns:a16="http://schemas.microsoft.com/office/drawing/2014/main" id="{38386152-11EE-B72C-0DB3-CBDBB21B63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23" y="4484669"/>
            <a:ext cx="3262014" cy="2210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A1391987-A6FA-A496-086A-4E6F67D349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8044" y="62621"/>
            <a:ext cx="2644167" cy="198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98B7D48A-C31B-55C1-75FE-D1F0A1E2196B}"/>
              </a:ext>
            </a:extLst>
          </p:cNvPr>
          <p:cNvSpPr/>
          <p:nvPr/>
        </p:nvSpPr>
        <p:spPr>
          <a:xfrm>
            <a:off x="3958752" y="4642334"/>
            <a:ext cx="4198584" cy="1285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4000" dirty="0"/>
              <a:t>32 400 </a:t>
            </a:r>
            <a:r>
              <a:rPr lang="nb-NO" sz="3600" dirty="0"/>
              <a:t>aktivitetstimer i året</a:t>
            </a:r>
            <a:endParaRPr lang="en-US" sz="3600" dirty="0"/>
          </a:p>
        </p:txBody>
      </p:sp>
      <p:pic>
        <p:nvPicPr>
          <p:cNvPr id="19" name="Bilde 18" descr="Et bilde som inneholder utendørs, sport, snø, sko&#10;&#10;Automatisk generert beskrivelse">
            <a:extLst>
              <a:ext uri="{FF2B5EF4-FFF2-40B4-BE49-F238E27FC236}">
                <a16:creationId xmlns:a16="http://schemas.microsoft.com/office/drawing/2014/main" id="{DE8525FA-C911-4254-D3C9-6F4C0E8920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258" y="2577746"/>
            <a:ext cx="2875056" cy="161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2" name="Rectangle 1058">
            <a:extLst>
              <a:ext uri="{FF2B5EF4-FFF2-40B4-BE49-F238E27FC236}">
                <a16:creationId xmlns:a16="http://schemas.microsoft.com/office/drawing/2014/main" id="{69D47016-023F-44BD-981C-50E7A10A6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5F54E8FF-ED97-F898-88DB-6DD72AFB165E}"/>
              </a:ext>
            </a:extLst>
          </p:cNvPr>
          <p:cNvSpPr/>
          <p:nvPr/>
        </p:nvSpPr>
        <p:spPr>
          <a:xfrm>
            <a:off x="630936" y="457200"/>
            <a:ext cx="4343400" cy="1929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«Et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godt</a:t>
            </a:r>
            <a:r>
              <a:rPr lang="en-US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sted</a:t>
            </a:r>
            <a:r>
              <a:rPr lang="en-US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å </a:t>
            </a:r>
            <a:r>
              <a:rPr lang="en-US" sz="48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leve</a:t>
            </a:r>
            <a:r>
              <a:rPr lang="en-US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1061" name="sketchy line">
            <a:extLst>
              <a:ext uri="{FF2B5EF4-FFF2-40B4-BE49-F238E27FC236}">
                <a16:creationId xmlns:a16="http://schemas.microsoft.com/office/drawing/2014/main" id="{6D8B37B0-0682-433E-BC8D-498C04ABD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471415" y="1412748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6FD4ED5-31FE-1A59-E846-6CD0B50D5DD4}"/>
              </a:ext>
            </a:extLst>
          </p:cNvPr>
          <p:cNvSpPr txBox="1"/>
          <p:nvPr/>
        </p:nvSpPr>
        <p:spPr>
          <a:xfrm>
            <a:off x="5541263" y="457200"/>
            <a:ext cx="6007608" cy="1929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2200" dirty="0"/>
              <a:t>En samfunnsmodell som legger til rette for at Drammen skal være «et godt sted å leve»</a:t>
            </a:r>
            <a:endParaRPr lang="en-US" sz="2200" dirty="0"/>
          </a:p>
        </p:txBody>
      </p:sp>
      <p:pic>
        <p:nvPicPr>
          <p:cNvPr id="2" name="Bilde 1" descr="Et bilde som inneholder skilt, rom, klokke&#10;&#10;Automatisk generert beskrivelse">
            <a:extLst>
              <a:ext uri="{FF2B5EF4-FFF2-40B4-BE49-F238E27FC236}">
                <a16:creationId xmlns:a16="http://schemas.microsoft.com/office/drawing/2014/main" id="{3B00BA67-3357-DA7A-C51F-2F7514F84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0306" y="5791493"/>
            <a:ext cx="2660800" cy="95788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F9F56DD5-6432-CACC-F64F-42FB3AEB578D}"/>
              </a:ext>
            </a:extLst>
          </p:cNvPr>
          <p:cNvSpPr/>
          <p:nvPr/>
        </p:nvSpPr>
        <p:spPr>
          <a:xfrm>
            <a:off x="410966" y="1828800"/>
            <a:ext cx="4664468" cy="237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FA3EAAD-1179-CE64-41FA-2A8BE67FFB5E}"/>
              </a:ext>
            </a:extLst>
          </p:cNvPr>
          <p:cNvSpPr txBox="1"/>
          <p:nvPr/>
        </p:nvSpPr>
        <p:spPr>
          <a:xfrm>
            <a:off x="1849348" y="3123344"/>
            <a:ext cx="72972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4"/>
              </a:rPr>
              <a:t>Aktive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Lokalsamfunn</a:t>
            </a:r>
            <a:r>
              <a:rPr lang="en-US" dirty="0">
                <a:hlinkClick r:id="rId4"/>
              </a:rPr>
              <a:t> - Film av Drammen </a:t>
            </a:r>
            <a:r>
              <a:rPr lang="en-US" dirty="0" err="1">
                <a:hlinkClick r:id="rId4"/>
              </a:rPr>
              <a:t>Kommune</a:t>
            </a:r>
            <a:r>
              <a:rPr lang="en-US" dirty="0">
                <a:hlinkClick r:id="rId4"/>
              </a:rPr>
              <a:t> - </a:t>
            </a:r>
            <a:r>
              <a:rPr lang="en-US" dirty="0" err="1">
                <a:hlinkClick r:id="rId4"/>
              </a:rPr>
              <a:t>Konnerud</a:t>
            </a:r>
            <a:r>
              <a:rPr lang="en-US" dirty="0">
                <a:hlinkClick r:id="rId4"/>
              </a:rPr>
              <a:t> </a:t>
            </a:r>
            <a:r>
              <a:rPr lang="en-US" dirty="0" err="1">
                <a:hlinkClick r:id="rId4"/>
              </a:rPr>
              <a:t>Idrettslag</a:t>
            </a:r>
            <a:r>
              <a:rPr lang="en-US" dirty="0">
                <a:hlinkClick r:id="rId4"/>
              </a:rPr>
              <a:t> (youtube.com)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043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4EB6A1-188C-4628-9BDB-60B38E3E8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3911" y="2787997"/>
            <a:ext cx="10429240" cy="662782"/>
          </a:xfrm>
        </p:spPr>
        <p:txBody>
          <a:bodyPr>
            <a:normAutofit/>
          </a:bodyPr>
          <a:lstStyle/>
          <a:p>
            <a:r>
              <a:rPr lang="nb-NO" sz="2400" b="1"/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A4DB95-B3FE-43F3-8096-C2F1246DF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3866" y="1845733"/>
            <a:ext cx="10049933" cy="46471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0D185EAD-ED22-4764-A16A-81558FD7DE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0" y="142373"/>
            <a:ext cx="1766776" cy="899523"/>
          </a:xfrm>
          <a:prstGeom prst="rect">
            <a:avLst/>
          </a:prstGeom>
        </p:spPr>
      </p:pic>
      <p:pic>
        <p:nvPicPr>
          <p:cNvPr id="17" name="Bilde 16" descr="Et bilde som inneholder skilt, rom, klokke&#10;&#10;Automatisk generert beskrivelse">
            <a:extLst>
              <a:ext uri="{FF2B5EF4-FFF2-40B4-BE49-F238E27FC236}">
                <a16:creationId xmlns:a16="http://schemas.microsoft.com/office/drawing/2014/main" id="{F415AA47-5753-461B-BDFC-B86BDBD324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808" y="5825447"/>
            <a:ext cx="2541361" cy="914890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BE46E966-1284-47A6-91FE-2C6EC495A4F1}"/>
              </a:ext>
            </a:extLst>
          </p:cNvPr>
          <p:cNvSpPr txBox="1"/>
          <p:nvPr/>
        </p:nvSpPr>
        <p:spPr>
          <a:xfrm>
            <a:off x="2352782" y="672564"/>
            <a:ext cx="93152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b="1" dirty="0"/>
              <a:t>Sosial bærekraftige samfunn handler om samfunn preget av tillitt, trygghet, tilhørighet og tilgang til goder som arbeid, utdanning og gode nærmiljøer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348B48BC-2472-4317-9BDB-95B5A2CA6517}"/>
              </a:ext>
            </a:extLst>
          </p:cNvPr>
          <p:cNvSpPr txBox="1"/>
          <p:nvPr/>
        </p:nvSpPr>
        <p:spPr>
          <a:xfrm>
            <a:off x="3154365" y="445521"/>
            <a:ext cx="6154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/>
            <a:r>
              <a:rPr lang="nb-NO" sz="18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                         </a:t>
            </a:r>
            <a:endParaRPr lang="nb-NO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id="{EBAFC694-4ED0-4C38-98DE-9D3848F0F7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97867740"/>
              </p:ext>
            </p:extLst>
          </p:nvPr>
        </p:nvGraphicFramePr>
        <p:xfrm>
          <a:off x="3154365" y="1541123"/>
          <a:ext cx="5152093" cy="4741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1038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0" name="Rectangle 89">
            <a:extLst>
              <a:ext uri="{FF2B5EF4-FFF2-40B4-BE49-F238E27FC236}">
                <a16:creationId xmlns:a16="http://schemas.microsoft.com/office/drawing/2014/main" id="{5BA49487-3FDB-4FB7-9D50-2B4F9454D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2" name="Rectangle 91">
            <a:extLst>
              <a:ext uri="{FF2B5EF4-FFF2-40B4-BE49-F238E27FC236}">
                <a16:creationId xmlns:a16="http://schemas.microsoft.com/office/drawing/2014/main" id="{1C938212-FA12-4FF1-87C8-ACDE99D06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421890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F8840A5D-2572-826C-B5D8-EE1DC4494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40602"/>
            <a:ext cx="3300663" cy="1645920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800" b="1" dirty="0"/>
            </a:br>
            <a:br>
              <a:rPr lang="en-US" sz="2800" b="1" dirty="0"/>
            </a:br>
            <a:endParaRPr lang="en-US" sz="2800" b="1" dirty="0"/>
          </a:p>
        </p:txBody>
      </p:sp>
      <p:pic>
        <p:nvPicPr>
          <p:cNvPr id="11" name="Bilde 10" descr="Et bilde som inneholder tekst, Font, skjermbilde, design&#10;&#10;Automatisk generert beskrivelse">
            <a:extLst>
              <a:ext uri="{FF2B5EF4-FFF2-40B4-BE49-F238E27FC236}">
                <a16:creationId xmlns:a16="http://schemas.microsoft.com/office/drawing/2014/main" id="{DA54B893-C863-218B-55F9-64B74D0C79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40" y="4532042"/>
            <a:ext cx="2310399" cy="1178303"/>
          </a:xfrm>
          <a:prstGeom prst="rect">
            <a:avLst/>
          </a:prstGeom>
        </p:spPr>
      </p:pic>
      <p:pic>
        <p:nvPicPr>
          <p:cNvPr id="6" name="Plassholder for innhold 5" descr="Et bilde som inneholder Grafikk, grafisk design, tekst, Font&#10;&#10;Automatisk generert beskrivelse">
            <a:extLst>
              <a:ext uri="{FF2B5EF4-FFF2-40B4-BE49-F238E27FC236}">
                <a16:creationId xmlns:a16="http://schemas.microsoft.com/office/drawing/2014/main" id="{8D59A54E-73A1-A37C-31C9-6E5BD6080E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7806" y="1591585"/>
            <a:ext cx="3584448" cy="1290401"/>
          </a:xfrm>
          <a:prstGeom prst="rect">
            <a:avLst/>
          </a:prstGeom>
        </p:spPr>
      </p:pic>
      <p:sp>
        <p:nvSpPr>
          <p:cNvPr id="94" name="Rectangle 93">
            <a:extLst>
              <a:ext uri="{FF2B5EF4-FFF2-40B4-BE49-F238E27FC236}">
                <a16:creationId xmlns:a16="http://schemas.microsoft.com/office/drawing/2014/main" id="{369F152D-E540-4B48-BA11-2ADF043C6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491151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0C059F7E-04C4-4C46-9B3E-E5CE267E3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2098" y="525441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D985327-2A41-1DFC-DFA6-4A3F31E1AB0D}"/>
              </a:ext>
            </a:extLst>
          </p:cNvPr>
          <p:cNvSpPr txBox="1"/>
          <p:nvPr/>
        </p:nvSpPr>
        <p:spPr>
          <a:xfrm>
            <a:off x="4578824" y="4440602"/>
            <a:ext cx="6860184" cy="16459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4400" dirty="0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9CF694A-4201-B4D0-3704-4193F375CAA8}"/>
              </a:ext>
            </a:extLst>
          </p:cNvPr>
          <p:cNvSpPr txBox="1"/>
          <p:nvPr/>
        </p:nvSpPr>
        <p:spPr>
          <a:xfrm>
            <a:off x="767290" y="3428999"/>
            <a:ext cx="4075054" cy="274121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ffectLst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6F7EA120-21A0-7E16-5128-CBDC6C874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564" y="343209"/>
            <a:ext cx="4364496" cy="3325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B84116BF-7CB7-F286-53D2-3CFA4BCF9830}"/>
              </a:ext>
            </a:extLst>
          </p:cNvPr>
          <p:cNvSpPr txBox="1"/>
          <p:nvPr/>
        </p:nvSpPr>
        <p:spPr>
          <a:xfrm>
            <a:off x="4960060" y="4588353"/>
            <a:ext cx="60977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b="1" i="0" dirty="0">
                <a:solidFill>
                  <a:srgbClr val="000335"/>
                </a:solidFill>
                <a:effectLst/>
                <a:latin typeface="Inter"/>
              </a:rPr>
              <a:t>Velferdsstaten bygger på et sterkt samarbeid mellom det offentlige og det frivillige</a:t>
            </a:r>
            <a:r>
              <a:rPr lang="nb-NO" sz="3200" b="0" i="0" dirty="0">
                <a:solidFill>
                  <a:srgbClr val="000335"/>
                </a:solidFill>
                <a:effectLst/>
                <a:latin typeface="Inter"/>
              </a:rPr>
              <a:t> 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27902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97FF5C9-C3F5-4A38-A538-06E46BBB0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366" y="3327647"/>
            <a:ext cx="6144225" cy="3079417"/>
          </a:xfrm>
        </p:spPr>
        <p:txBody>
          <a:bodyPr anchor="ctr">
            <a:normAutofit fontScale="90000"/>
          </a:bodyPr>
          <a:lstStyle/>
          <a:p>
            <a:pPr>
              <a:spcAft>
                <a:spcPts val="500"/>
              </a:spcAft>
              <a:tabLst>
                <a:tab pos="5725160" algn="r"/>
                <a:tab pos="449580" algn="l"/>
              </a:tabLst>
            </a:pPr>
            <a:r>
              <a:rPr lang="nb-NO" sz="1800" i="1" dirty="0">
                <a:solidFill>
                  <a:srgbClr val="4472C4"/>
                </a:solidFill>
                <a:effectLst/>
                <a:latin typeface="Calibri"/>
                <a:ea typeface="Calibri" panose="020F0502020204030204" pitchFamily="34" charset="0"/>
                <a:cs typeface="Calibri"/>
              </a:rPr>
              <a:t> </a:t>
            </a:r>
            <a:br>
              <a:rPr lang="nb-NO" sz="1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Aktive lokalsamfunn (AL) </a:t>
            </a:r>
            <a:r>
              <a:rPr lang="nb-NO" sz="18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er idrettens betegnelse på nærmiljøer der idrettslaget har tatt et utvidet ansvar for å styrke tilhørigheten, fellesskapet og aktivitetsnivået blant innbyggerne. </a:t>
            </a:r>
            <a:b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i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Trygge og aktive oppvekstvillkår for barn og unge i Aktive </a:t>
            </a:r>
            <a:r>
              <a:rPr lang="nb-NO" sz="1800" i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lokalsamfunn</a:t>
            </a:r>
            <a:b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b-NO" sz="1800" b="1" i="1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Times New Roman"/>
              </a:rPr>
              <a:t>Livslang idrett- og aktivitetsglede også på tvers av generasjoner</a:t>
            </a:r>
            <a:br>
              <a:rPr lang="nb-NO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nb-NO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elmålet:</a:t>
            </a:r>
            <a:r>
              <a:rPr lang="nb-NO" sz="1800" b="1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nb-NO" sz="1800" dirty="0">
                <a:solidFill>
                  <a:srgbClr val="4472C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inkludere flere aktive barn og unge med minoritetsbakgrunn inn i idrettslag, spesielt jenter med minoritetsbakgrunn og der økonomi er barriere for deltagelse.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nb-NO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nb-NO" sz="1800" dirty="0"/>
          </a:p>
        </p:txBody>
      </p:sp>
      <p:pic>
        <p:nvPicPr>
          <p:cNvPr id="8" name="Bilde 7" descr="Et bilde som inneholder tekst, person, hånd, underbukser&#10;&#10;Automatisk generert beskrivelse">
            <a:extLst>
              <a:ext uri="{FF2B5EF4-FFF2-40B4-BE49-F238E27FC236}">
                <a16:creationId xmlns:a16="http://schemas.microsoft.com/office/drawing/2014/main" id="{15AD2953-222B-4353-80A7-4A2FE65CF8B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"/>
          <a:stretch/>
        </p:blipFill>
        <p:spPr>
          <a:xfrm>
            <a:off x="20" y="-701455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A77E1866-70F5-4A88-93E9-0EB839BB0C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543" y="5539876"/>
            <a:ext cx="3048264" cy="1097375"/>
          </a:xfrm>
          <a:prstGeom prst="rect">
            <a:avLst/>
          </a:prstGeom>
        </p:spPr>
      </p:pic>
      <p:pic>
        <p:nvPicPr>
          <p:cNvPr id="4" name="Plassholder for innhold 3" descr="Et bilde som inneholder diagram&#10;&#10;Automatisk generert beskrivelse">
            <a:extLst>
              <a:ext uri="{FF2B5EF4-FFF2-40B4-BE49-F238E27FC236}">
                <a16:creationId xmlns:a16="http://schemas.microsoft.com/office/drawing/2014/main" id="{82F453EA-C80F-0E27-890F-2399A7AC249C}"/>
              </a:ext>
            </a:extLst>
          </p:cNvPr>
          <p:cNvPicPr>
            <a:picLocks noGrp="1"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"/>
          <a:stretch/>
        </p:blipFill>
        <p:spPr>
          <a:xfrm>
            <a:off x="6355591" y="2929315"/>
            <a:ext cx="2721143" cy="2690394"/>
          </a:xfrm>
          <a:prstGeom prst="rect">
            <a:avLst/>
          </a:prstGeom>
        </p:spPr>
      </p:pic>
      <p:sp>
        <p:nvSpPr>
          <p:cNvPr id="3" name="Ellipse 2">
            <a:extLst>
              <a:ext uri="{FF2B5EF4-FFF2-40B4-BE49-F238E27FC236}">
                <a16:creationId xmlns:a16="http://schemas.microsoft.com/office/drawing/2014/main" id="{EED88794-1750-A0B7-C933-9217A320937C}"/>
              </a:ext>
            </a:extLst>
          </p:cNvPr>
          <p:cNvSpPr/>
          <p:nvPr/>
        </p:nvSpPr>
        <p:spPr>
          <a:xfrm>
            <a:off x="7759564" y="3488173"/>
            <a:ext cx="1317170" cy="7213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Fysisk kompetanse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BCA4DC35-599E-1895-3A55-034CDFF8506B}"/>
              </a:ext>
            </a:extLst>
          </p:cNvPr>
          <p:cNvSpPr/>
          <p:nvPr/>
        </p:nvSpPr>
        <p:spPr>
          <a:xfrm flipH="1">
            <a:off x="7634138" y="4688558"/>
            <a:ext cx="988793" cy="51795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Selvtillit 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B80EBC52-214D-C7A4-6D91-D1307C4BDE0E}"/>
              </a:ext>
            </a:extLst>
          </p:cNvPr>
          <p:cNvSpPr/>
          <p:nvPr/>
        </p:nvSpPr>
        <p:spPr>
          <a:xfrm>
            <a:off x="6274405" y="3920054"/>
            <a:ext cx="1160291" cy="72136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nb-NO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Kunnskap og motivasjon</a:t>
            </a:r>
          </a:p>
        </p:txBody>
      </p:sp>
    </p:spTree>
    <p:extLst>
      <p:ext uri="{BB962C8B-B14F-4D97-AF65-F5344CB8AC3E}">
        <p14:creationId xmlns:p14="http://schemas.microsoft.com/office/powerpoint/2010/main" val="159483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7BDCB4CF-E5C0-4674-A90D-E855A61F8C0D}"/>
              </a:ext>
            </a:extLst>
          </p:cNvPr>
          <p:cNvSpPr/>
          <p:nvPr/>
        </p:nvSpPr>
        <p:spPr>
          <a:xfrm>
            <a:off x="1687484" y="5112327"/>
            <a:ext cx="9185563" cy="1648069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000" b="1" dirty="0" err="1">
                <a:solidFill>
                  <a:schemeClr val="bg1"/>
                </a:solidFill>
              </a:rPr>
              <a:t>AktivitetsFUNdament</a:t>
            </a:r>
            <a:r>
              <a:rPr lang="nb-NO" b="1" dirty="0">
                <a:solidFill>
                  <a:schemeClr val="bg1"/>
                </a:solidFill>
              </a:rPr>
              <a:t>- </a:t>
            </a:r>
            <a:r>
              <a:rPr lang="nb-NO" sz="1400" b="1" dirty="0">
                <a:solidFill>
                  <a:schemeClr val="bg1"/>
                </a:solidFill>
              </a:rPr>
              <a:t>skole, IFO, SFO og </a:t>
            </a:r>
            <a:r>
              <a:rPr lang="nb-NO" sz="1400" b="1" dirty="0" err="1">
                <a:solidFill>
                  <a:schemeClr val="bg1"/>
                </a:solidFill>
              </a:rPr>
              <a:t>allidrett</a:t>
            </a:r>
            <a:endParaRPr lang="nb-NO" sz="1400" b="1" dirty="0">
              <a:solidFill>
                <a:schemeClr val="bg1"/>
              </a:solidFill>
            </a:endParaRPr>
          </a:p>
          <a:p>
            <a:pPr algn="ctr"/>
            <a:r>
              <a:rPr lang="nb-NO" sz="3200" dirty="0">
                <a:solidFill>
                  <a:schemeClr val="bg1"/>
                </a:solidFill>
              </a:rPr>
              <a:t>Aktiv start på livet- </a:t>
            </a:r>
            <a:r>
              <a:rPr lang="nb-NO" sz="1400" b="1" dirty="0">
                <a:solidFill>
                  <a:schemeClr val="bg1"/>
                </a:solidFill>
              </a:rPr>
              <a:t>Barnehage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DE06A19-07C0-4782-AEED-8FD34EF036E0}"/>
              </a:ext>
            </a:extLst>
          </p:cNvPr>
          <p:cNvSpPr/>
          <p:nvPr/>
        </p:nvSpPr>
        <p:spPr>
          <a:xfrm>
            <a:off x="1695796" y="4281014"/>
            <a:ext cx="4335072" cy="83131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/>
              <a:t>Trene for å lære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4CBE9BDF-E4EF-42B6-AE12-FF854C0F647B}"/>
              </a:ext>
            </a:extLst>
          </p:cNvPr>
          <p:cNvSpPr/>
          <p:nvPr/>
        </p:nvSpPr>
        <p:spPr>
          <a:xfrm>
            <a:off x="1699358" y="3237281"/>
            <a:ext cx="3591098" cy="1043733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/>
              <a:t>Trene for å trene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2116DFB7-117E-4CDE-8F5C-CC86FDA110C0}"/>
              </a:ext>
            </a:extLst>
          </p:cNvPr>
          <p:cNvSpPr/>
          <p:nvPr/>
        </p:nvSpPr>
        <p:spPr>
          <a:xfrm>
            <a:off x="1695796" y="2547364"/>
            <a:ext cx="2951019" cy="73152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/>
          </a:p>
          <a:p>
            <a:pPr algn="ctr"/>
            <a:r>
              <a:rPr lang="nb-NO" sz="1400" b="1" dirty="0"/>
              <a:t>Trene for å konkurrere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6565325-702B-4C1E-B5A0-B29B8DE5620D}"/>
              </a:ext>
            </a:extLst>
          </p:cNvPr>
          <p:cNvSpPr/>
          <p:nvPr/>
        </p:nvSpPr>
        <p:spPr>
          <a:xfrm>
            <a:off x="1687484" y="1956755"/>
            <a:ext cx="2294312" cy="590610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/>
              <a:t>Trene for å vinne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36EA0B0F-64C4-42FC-AACD-B1AC129AC253}"/>
              </a:ext>
            </a:extLst>
          </p:cNvPr>
          <p:cNvSpPr/>
          <p:nvPr/>
        </p:nvSpPr>
        <p:spPr>
          <a:xfrm>
            <a:off x="1698261" y="434610"/>
            <a:ext cx="3397441" cy="1567504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/>
              <a:t>Livslang idrett -og aktivitetsglede</a:t>
            </a:r>
          </a:p>
          <a:p>
            <a:pPr algn="ctr"/>
            <a:r>
              <a:rPr lang="nb-NO" sz="1400" b="1" dirty="0"/>
              <a:t>Trygge og aktive oppvekstvillkår for barn og unge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9F524B62-06C0-46F3-A79A-21254265E7E7}"/>
              </a:ext>
            </a:extLst>
          </p:cNvPr>
          <p:cNvSpPr/>
          <p:nvPr/>
        </p:nvSpPr>
        <p:spPr>
          <a:xfrm>
            <a:off x="3981797" y="1992408"/>
            <a:ext cx="2114204" cy="613146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F83CE80B-6621-471B-AB01-145DBEB84974}"/>
              </a:ext>
            </a:extLst>
          </p:cNvPr>
          <p:cNvSpPr/>
          <p:nvPr/>
        </p:nvSpPr>
        <p:spPr>
          <a:xfrm>
            <a:off x="4646815" y="2593164"/>
            <a:ext cx="1987047" cy="69811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AF4EE220-55CA-4594-B9FC-75C9F0A19D71}"/>
              </a:ext>
            </a:extLst>
          </p:cNvPr>
          <p:cNvSpPr/>
          <p:nvPr/>
        </p:nvSpPr>
        <p:spPr>
          <a:xfrm>
            <a:off x="5279763" y="3259696"/>
            <a:ext cx="2137602" cy="106435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2FBD630D-6F09-49DC-A684-58DE6B92FE80}"/>
              </a:ext>
            </a:extLst>
          </p:cNvPr>
          <p:cNvSpPr/>
          <p:nvPr/>
        </p:nvSpPr>
        <p:spPr>
          <a:xfrm>
            <a:off x="5905129" y="4303724"/>
            <a:ext cx="3591296" cy="844051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Rektangel 26">
            <a:extLst>
              <a:ext uri="{FF2B5EF4-FFF2-40B4-BE49-F238E27FC236}">
                <a16:creationId xmlns:a16="http://schemas.microsoft.com/office/drawing/2014/main" id="{258E79B3-9349-4D2E-AB8D-5E5CBAEAEEA4}"/>
              </a:ext>
            </a:extLst>
          </p:cNvPr>
          <p:cNvSpPr/>
          <p:nvPr/>
        </p:nvSpPr>
        <p:spPr>
          <a:xfrm>
            <a:off x="7880279" y="434611"/>
            <a:ext cx="2992768" cy="93787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400" b="1" dirty="0">
              <a:latin typeface="Britannic Bold" panose="020B0903060703020204" pitchFamily="34" charset="0"/>
            </a:endParaRPr>
          </a:p>
          <a:p>
            <a:pPr algn="ctr"/>
            <a:r>
              <a:rPr lang="nb-NO" sz="2400" b="1" dirty="0"/>
              <a:t>Aktiv hele livet</a:t>
            </a:r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87407A62-0BDB-4C48-A762-A642247E506C}"/>
              </a:ext>
            </a:extLst>
          </p:cNvPr>
          <p:cNvSpPr/>
          <p:nvPr/>
        </p:nvSpPr>
        <p:spPr>
          <a:xfrm>
            <a:off x="9490197" y="1291673"/>
            <a:ext cx="1392276" cy="14482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F042983C-97FA-4BAF-97C9-6504C89DAE4D}"/>
              </a:ext>
            </a:extLst>
          </p:cNvPr>
          <p:cNvSpPr/>
          <p:nvPr/>
        </p:nvSpPr>
        <p:spPr>
          <a:xfrm>
            <a:off x="9490197" y="2739957"/>
            <a:ext cx="1392276" cy="24078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/>
              <a:t>Fysisk aktiv  og aktiv læring i skole og fritid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0C9E0A39-905D-4E27-8198-B59C60BD973C}"/>
              </a:ext>
            </a:extLst>
          </p:cNvPr>
          <p:cNvSpPr/>
          <p:nvPr/>
        </p:nvSpPr>
        <p:spPr>
          <a:xfrm>
            <a:off x="6633861" y="1956754"/>
            <a:ext cx="2856335" cy="132213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600" b="1" dirty="0"/>
          </a:p>
          <a:p>
            <a:pPr algn="ctr"/>
            <a:endParaRPr lang="nb-NO" sz="1600" b="1" dirty="0"/>
          </a:p>
          <a:p>
            <a:pPr algn="ctr"/>
            <a:endParaRPr lang="nb-NO" sz="1600" b="1" dirty="0"/>
          </a:p>
          <a:p>
            <a:pPr algn="ctr"/>
            <a:r>
              <a:rPr lang="nb-NO" sz="1400" b="1" dirty="0"/>
              <a:t>Inkludering/sosiale møteplasser</a:t>
            </a:r>
          </a:p>
          <a:p>
            <a:pPr algn="ctr"/>
            <a:r>
              <a:rPr lang="nb-NO" sz="1400" b="1" dirty="0" err="1"/>
              <a:t>Ungdommmens</a:t>
            </a:r>
            <a:r>
              <a:rPr lang="nb-NO" sz="1400" b="1" dirty="0"/>
              <a:t> rolle og plass 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E21BB78C-C168-404F-AECC-57F229D83B67}"/>
              </a:ext>
            </a:extLst>
          </p:cNvPr>
          <p:cNvSpPr/>
          <p:nvPr/>
        </p:nvSpPr>
        <p:spPr>
          <a:xfrm>
            <a:off x="8749560" y="1257470"/>
            <a:ext cx="779110" cy="75420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030752FF-4EA2-484D-A914-D9F1E2C46EE8}"/>
              </a:ext>
            </a:extLst>
          </p:cNvPr>
          <p:cNvSpPr/>
          <p:nvPr/>
        </p:nvSpPr>
        <p:spPr>
          <a:xfrm>
            <a:off x="6096000" y="1990979"/>
            <a:ext cx="537861" cy="62102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F2487E28-FF7C-4CE4-9103-5A1E26B95DBB}"/>
              </a:ext>
            </a:extLst>
          </p:cNvPr>
          <p:cNvSpPr/>
          <p:nvPr/>
        </p:nvSpPr>
        <p:spPr>
          <a:xfrm>
            <a:off x="7880279" y="1372490"/>
            <a:ext cx="869281" cy="6184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1" name="Rektangel 40">
            <a:extLst>
              <a:ext uri="{FF2B5EF4-FFF2-40B4-BE49-F238E27FC236}">
                <a16:creationId xmlns:a16="http://schemas.microsoft.com/office/drawing/2014/main" id="{FC711BD8-B786-4DE5-AE60-BD023ABEDDE3}"/>
              </a:ext>
            </a:extLst>
          </p:cNvPr>
          <p:cNvSpPr/>
          <p:nvPr/>
        </p:nvSpPr>
        <p:spPr>
          <a:xfrm>
            <a:off x="7397393" y="3259696"/>
            <a:ext cx="2092803" cy="135371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/>
              <a:t>Lavterskel og gratis tiltak</a:t>
            </a:r>
          </a:p>
          <a:p>
            <a:pPr algn="ctr"/>
            <a:r>
              <a:rPr lang="nb-NO" sz="1400" b="1" dirty="0"/>
              <a:t>Generell/særskilte inkluderingstiltak </a:t>
            </a:r>
          </a:p>
        </p:txBody>
      </p:sp>
      <p:sp>
        <p:nvSpPr>
          <p:cNvPr id="42" name="Rektangel 41">
            <a:extLst>
              <a:ext uri="{FF2B5EF4-FFF2-40B4-BE49-F238E27FC236}">
                <a16:creationId xmlns:a16="http://schemas.microsoft.com/office/drawing/2014/main" id="{E158C6D4-7A6A-4C65-AF2B-FAEEEE2EBCA1}"/>
              </a:ext>
            </a:extLst>
          </p:cNvPr>
          <p:cNvSpPr/>
          <p:nvPr/>
        </p:nvSpPr>
        <p:spPr>
          <a:xfrm>
            <a:off x="5095702" y="434611"/>
            <a:ext cx="2784577" cy="161330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b="1" dirty="0"/>
          </a:p>
          <a:p>
            <a:pPr algn="ctr"/>
            <a:endParaRPr lang="nb-NO" b="1" dirty="0"/>
          </a:p>
          <a:p>
            <a:pPr algn="ctr"/>
            <a:r>
              <a:rPr lang="nb-NO" b="1" dirty="0"/>
              <a:t>Aktiv senior</a:t>
            </a:r>
          </a:p>
          <a:p>
            <a:pPr algn="ctr"/>
            <a:r>
              <a:rPr lang="nb-NO" sz="1400" b="1" dirty="0"/>
              <a:t>Generasjonsaktivitet</a:t>
            </a:r>
          </a:p>
          <a:p>
            <a:pPr algn="ctr"/>
            <a:r>
              <a:rPr lang="nb-NO" sz="1400" b="1" dirty="0"/>
              <a:t>Fysisk aktiv senior</a:t>
            </a:r>
          </a:p>
          <a:p>
            <a:pPr algn="ctr"/>
            <a:r>
              <a:rPr lang="nb-NO" sz="1400" b="1" dirty="0"/>
              <a:t>Sosiale møteplasser</a:t>
            </a:r>
          </a:p>
          <a:p>
            <a:pPr algn="ctr"/>
            <a:endParaRPr lang="nb-NO" b="1" dirty="0"/>
          </a:p>
          <a:p>
            <a:pPr algn="ctr"/>
            <a:endParaRPr lang="nb-NO" b="1" dirty="0"/>
          </a:p>
        </p:txBody>
      </p:sp>
      <p:pic>
        <p:nvPicPr>
          <p:cNvPr id="44" name="Bilde 43">
            <a:extLst>
              <a:ext uri="{FF2B5EF4-FFF2-40B4-BE49-F238E27FC236}">
                <a16:creationId xmlns:a16="http://schemas.microsoft.com/office/drawing/2014/main" id="{C1812C07-3BA0-4E9D-A727-1372CE8F0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196" y="5956378"/>
            <a:ext cx="1307751" cy="665764"/>
          </a:xfrm>
          <a:prstGeom prst="rect">
            <a:avLst/>
          </a:prstGeom>
        </p:spPr>
      </p:pic>
      <p:sp>
        <p:nvSpPr>
          <p:cNvPr id="45" name="Snakkeboble: rektangel 44">
            <a:extLst>
              <a:ext uri="{FF2B5EF4-FFF2-40B4-BE49-F238E27FC236}">
                <a16:creationId xmlns:a16="http://schemas.microsoft.com/office/drawing/2014/main" id="{6FF67E04-E994-46E6-A850-D53F2F04899A}"/>
              </a:ext>
            </a:extLst>
          </p:cNvPr>
          <p:cNvSpPr/>
          <p:nvPr/>
        </p:nvSpPr>
        <p:spPr>
          <a:xfrm>
            <a:off x="374070" y="892700"/>
            <a:ext cx="817111" cy="498764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chemeClr val="tx1"/>
                </a:solidFill>
              </a:rPr>
              <a:t>Senior</a:t>
            </a:r>
          </a:p>
        </p:txBody>
      </p:sp>
      <p:sp>
        <p:nvSpPr>
          <p:cNvPr id="46" name="Snakkeboble: rektangel 45">
            <a:extLst>
              <a:ext uri="{FF2B5EF4-FFF2-40B4-BE49-F238E27FC236}">
                <a16:creationId xmlns:a16="http://schemas.microsoft.com/office/drawing/2014/main" id="{6946088E-116E-450B-B897-C866A758EC6A}"/>
              </a:ext>
            </a:extLst>
          </p:cNvPr>
          <p:cNvSpPr/>
          <p:nvPr/>
        </p:nvSpPr>
        <p:spPr>
          <a:xfrm>
            <a:off x="407322" y="2047913"/>
            <a:ext cx="750609" cy="557641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chemeClr val="tx1"/>
                </a:solidFill>
              </a:rPr>
              <a:t>Voksen 20-</a:t>
            </a:r>
          </a:p>
        </p:txBody>
      </p:sp>
      <p:sp>
        <p:nvSpPr>
          <p:cNvPr id="47" name="Snakkeboble: rektangel 46">
            <a:extLst>
              <a:ext uri="{FF2B5EF4-FFF2-40B4-BE49-F238E27FC236}">
                <a16:creationId xmlns:a16="http://schemas.microsoft.com/office/drawing/2014/main" id="{556B2A72-6693-41A9-BAE7-951186F2A454}"/>
              </a:ext>
            </a:extLst>
          </p:cNvPr>
          <p:cNvSpPr/>
          <p:nvPr/>
        </p:nvSpPr>
        <p:spPr>
          <a:xfrm>
            <a:off x="374070" y="3125585"/>
            <a:ext cx="817111" cy="606829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chemeClr val="tx1"/>
                </a:solidFill>
              </a:rPr>
              <a:t>Ungdom 12-19</a:t>
            </a:r>
          </a:p>
        </p:txBody>
      </p:sp>
      <p:sp>
        <p:nvSpPr>
          <p:cNvPr id="48" name="Snakkeboble: rektangel 47">
            <a:extLst>
              <a:ext uri="{FF2B5EF4-FFF2-40B4-BE49-F238E27FC236}">
                <a16:creationId xmlns:a16="http://schemas.microsoft.com/office/drawing/2014/main" id="{97E74118-CCAA-446A-A003-A751FBA322E5}"/>
              </a:ext>
            </a:extLst>
          </p:cNvPr>
          <p:cNvSpPr/>
          <p:nvPr/>
        </p:nvSpPr>
        <p:spPr>
          <a:xfrm>
            <a:off x="407322" y="4505498"/>
            <a:ext cx="750609" cy="606829"/>
          </a:xfrm>
          <a:prstGeom prst="wedgeRect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chemeClr val="tx1"/>
                </a:solidFill>
              </a:rPr>
              <a:t>Barn </a:t>
            </a:r>
          </a:p>
          <a:p>
            <a:pPr algn="ctr"/>
            <a:r>
              <a:rPr lang="nb-NO" sz="1400" b="1" dirty="0">
                <a:solidFill>
                  <a:schemeClr val="tx1"/>
                </a:solidFill>
              </a:rPr>
              <a:t>0-12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5A2E4D2-F23D-485E-BE8F-973F59AC3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502" y="5843846"/>
            <a:ext cx="1916830" cy="690059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0E1170B-A79D-0AD2-8AFE-BD0725B53C9B}"/>
              </a:ext>
            </a:extLst>
          </p:cNvPr>
          <p:cNvSpPr txBox="1"/>
          <p:nvPr/>
        </p:nvSpPr>
        <p:spPr>
          <a:xfrm>
            <a:off x="-29002" y="19878"/>
            <a:ext cx="306853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b-NO" dirty="0"/>
              <a:t>LIVSLØPET-Livslang idrett og aktivitetsglede</a:t>
            </a:r>
          </a:p>
        </p:txBody>
      </p:sp>
    </p:spTree>
    <p:extLst>
      <p:ext uri="{BB962C8B-B14F-4D97-AF65-F5344CB8AC3E}">
        <p14:creationId xmlns:p14="http://schemas.microsoft.com/office/powerpoint/2010/main" val="2345901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NIF_PP-1920x1080_Dekor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126" y="-11339"/>
            <a:ext cx="10828341" cy="6917426"/>
          </a:xfrm>
          <a:prstGeom prst="rect">
            <a:avLst/>
          </a:prstGeom>
        </p:spPr>
      </p:pic>
      <p:grpSp>
        <p:nvGrpSpPr>
          <p:cNvPr id="15" name="Gruppe 14">
            <a:extLst>
              <a:ext uri="{FF2B5EF4-FFF2-40B4-BE49-F238E27FC236}">
                <a16:creationId xmlns:a16="http://schemas.microsoft.com/office/drawing/2014/main" id="{7D147AEE-84B7-43D3-866C-E1657D1E5D6B}"/>
              </a:ext>
            </a:extLst>
          </p:cNvPr>
          <p:cNvGrpSpPr/>
          <p:nvPr/>
        </p:nvGrpSpPr>
        <p:grpSpPr>
          <a:xfrm>
            <a:off x="48717" y="2194388"/>
            <a:ext cx="12143283" cy="2128577"/>
            <a:chOff x="543620" y="1952434"/>
            <a:chExt cx="10854266" cy="2128577"/>
          </a:xfrm>
        </p:grpSpPr>
        <p:sp>
          <p:nvSpPr>
            <p:cNvPr id="16" name="Pil: høyre med hakk 15">
              <a:extLst>
                <a:ext uri="{FF2B5EF4-FFF2-40B4-BE49-F238E27FC236}">
                  <a16:creationId xmlns:a16="http://schemas.microsoft.com/office/drawing/2014/main" id="{90F524B1-DE2A-4A2B-887B-FB5F5815EE75}"/>
                </a:ext>
              </a:extLst>
            </p:cNvPr>
            <p:cNvSpPr/>
            <p:nvPr/>
          </p:nvSpPr>
          <p:spPr>
            <a:xfrm>
              <a:off x="543620" y="2619126"/>
              <a:ext cx="10854266" cy="678134"/>
            </a:xfrm>
            <a:prstGeom prst="notchedRightArrow">
              <a:avLst/>
            </a:prstGeom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55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ihåndsform: figur 16">
              <a:extLst>
                <a:ext uri="{FF2B5EF4-FFF2-40B4-BE49-F238E27FC236}">
                  <a16:creationId xmlns:a16="http://schemas.microsoft.com/office/drawing/2014/main" id="{D815A1BF-7930-4469-9FE8-F36E34A16AC6}"/>
                </a:ext>
              </a:extLst>
            </p:cNvPr>
            <p:cNvSpPr/>
            <p:nvPr/>
          </p:nvSpPr>
          <p:spPr>
            <a:xfrm>
              <a:off x="648731" y="2373135"/>
              <a:ext cx="1463603" cy="394538"/>
            </a:xfrm>
            <a:custGeom>
              <a:avLst/>
              <a:gdLst>
                <a:gd name="connsiteX0" fmla="*/ 0 w 1463603"/>
                <a:gd name="connsiteY0" fmla="*/ 0 h 394538"/>
                <a:gd name="connsiteX1" fmla="*/ 1463603 w 1463603"/>
                <a:gd name="connsiteY1" fmla="*/ 0 h 394538"/>
                <a:gd name="connsiteX2" fmla="*/ 1463603 w 1463603"/>
                <a:gd name="connsiteY2" fmla="*/ 394538 h 394538"/>
                <a:gd name="connsiteX3" fmla="*/ 0 w 1463603"/>
                <a:gd name="connsiteY3" fmla="*/ 394538 h 394538"/>
                <a:gd name="connsiteX4" fmla="*/ 0 w 1463603"/>
                <a:gd name="connsiteY4" fmla="*/ 0 h 394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3603" h="394538">
                  <a:moveTo>
                    <a:pt x="0" y="0"/>
                  </a:moveTo>
                  <a:lnTo>
                    <a:pt x="1463603" y="0"/>
                  </a:lnTo>
                  <a:lnTo>
                    <a:pt x="1463603" y="394538"/>
                  </a:lnTo>
                  <a:lnTo>
                    <a:pt x="0" y="39453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 dirty="0">
                  <a:latin typeface="Berlin Sans FB Demi" panose="020E0802020502020306" pitchFamily="34" charset="0"/>
                </a:rPr>
                <a:t>2002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b="1" kern="1200" dirty="0">
                  <a:latin typeface="+mn-lt"/>
                </a:rPr>
                <a:t>Økonomi som støtte</a:t>
              </a:r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5E374B6D-BA1A-4A4C-B4FE-D0E3B7BDB1D1}"/>
                </a:ext>
              </a:extLst>
            </p:cNvPr>
            <p:cNvSpPr/>
            <p:nvPr/>
          </p:nvSpPr>
          <p:spPr>
            <a:xfrm>
              <a:off x="946095" y="2810057"/>
              <a:ext cx="471567" cy="2398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Frihåndsform: figur 21">
              <a:extLst>
                <a:ext uri="{FF2B5EF4-FFF2-40B4-BE49-F238E27FC236}">
                  <a16:creationId xmlns:a16="http://schemas.microsoft.com/office/drawing/2014/main" id="{F1EE55EA-18C2-465C-971F-6C9AF79D0B2D}"/>
                </a:ext>
              </a:extLst>
            </p:cNvPr>
            <p:cNvSpPr/>
            <p:nvPr/>
          </p:nvSpPr>
          <p:spPr>
            <a:xfrm>
              <a:off x="2138487" y="3319438"/>
              <a:ext cx="37832" cy="678134"/>
            </a:xfrm>
            <a:custGeom>
              <a:avLst/>
              <a:gdLst>
                <a:gd name="connsiteX0" fmla="*/ 0 w 37832"/>
                <a:gd name="connsiteY0" fmla="*/ 0 h 678134"/>
                <a:gd name="connsiteX1" fmla="*/ 37832 w 37832"/>
                <a:gd name="connsiteY1" fmla="*/ 0 h 678134"/>
                <a:gd name="connsiteX2" fmla="*/ 37832 w 37832"/>
                <a:gd name="connsiteY2" fmla="*/ 678134 h 678134"/>
                <a:gd name="connsiteX3" fmla="*/ 0 w 37832"/>
                <a:gd name="connsiteY3" fmla="*/ 678134 h 678134"/>
                <a:gd name="connsiteX4" fmla="*/ 0 w 37832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2" h="678134">
                  <a:moveTo>
                    <a:pt x="0" y="0"/>
                  </a:moveTo>
                  <a:lnTo>
                    <a:pt x="37832" y="0"/>
                  </a:lnTo>
                  <a:lnTo>
                    <a:pt x="37832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27" name="Ellipse 26">
              <a:extLst>
                <a:ext uri="{FF2B5EF4-FFF2-40B4-BE49-F238E27FC236}">
                  <a16:creationId xmlns:a16="http://schemas.microsoft.com/office/drawing/2014/main" id="{1B5D1788-C6AA-4258-BAFF-158636C5ECB4}"/>
                </a:ext>
              </a:extLst>
            </p:cNvPr>
            <p:cNvSpPr/>
            <p:nvPr/>
          </p:nvSpPr>
          <p:spPr>
            <a:xfrm>
              <a:off x="2117359" y="3109861"/>
              <a:ext cx="37336" cy="3465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51406"/>
                <a:satOff val="677"/>
                <a:lumOff val="4054"/>
                <a:alphaOff val="0"/>
              </a:schemeClr>
            </a:fillRef>
            <a:effectRef idx="3">
              <a:schemeClr val="accent2">
                <a:shade val="50000"/>
                <a:hueOff val="-51406"/>
                <a:satOff val="677"/>
                <a:lumOff val="405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Frihåndsform: figur 27">
              <a:extLst>
                <a:ext uri="{FF2B5EF4-FFF2-40B4-BE49-F238E27FC236}">
                  <a16:creationId xmlns:a16="http://schemas.microsoft.com/office/drawing/2014/main" id="{4BD5E4F0-C269-458C-817B-F6DBEB420D8B}"/>
                </a:ext>
              </a:extLst>
            </p:cNvPr>
            <p:cNvSpPr/>
            <p:nvPr/>
          </p:nvSpPr>
          <p:spPr>
            <a:xfrm>
              <a:off x="2181345" y="2302237"/>
              <a:ext cx="529739" cy="678134"/>
            </a:xfrm>
            <a:custGeom>
              <a:avLst/>
              <a:gdLst>
                <a:gd name="connsiteX0" fmla="*/ 0 w 529739"/>
                <a:gd name="connsiteY0" fmla="*/ 0 h 678134"/>
                <a:gd name="connsiteX1" fmla="*/ 529739 w 529739"/>
                <a:gd name="connsiteY1" fmla="*/ 0 h 678134"/>
                <a:gd name="connsiteX2" fmla="*/ 529739 w 529739"/>
                <a:gd name="connsiteY2" fmla="*/ 678134 h 678134"/>
                <a:gd name="connsiteX3" fmla="*/ 0 w 529739"/>
                <a:gd name="connsiteY3" fmla="*/ 678134 h 678134"/>
                <a:gd name="connsiteX4" fmla="*/ 0 w 529739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9739" h="678134">
                  <a:moveTo>
                    <a:pt x="0" y="0"/>
                  </a:moveTo>
                  <a:lnTo>
                    <a:pt x="529739" y="0"/>
                  </a:lnTo>
                  <a:lnTo>
                    <a:pt x="529739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200" kern="1200" dirty="0">
                <a:solidFill>
                  <a:schemeClr val="accent2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29" name="Ellipse 28">
              <a:extLst>
                <a:ext uri="{FF2B5EF4-FFF2-40B4-BE49-F238E27FC236}">
                  <a16:creationId xmlns:a16="http://schemas.microsoft.com/office/drawing/2014/main" id="{BF39B505-0C8A-4F2D-B4E7-1612C05F9D8D}"/>
                </a:ext>
              </a:extLst>
            </p:cNvPr>
            <p:cNvSpPr/>
            <p:nvPr/>
          </p:nvSpPr>
          <p:spPr>
            <a:xfrm>
              <a:off x="2415018" y="3132096"/>
              <a:ext cx="62393" cy="35615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102813"/>
                <a:satOff val="1354"/>
                <a:lumOff val="8107"/>
                <a:alphaOff val="0"/>
              </a:schemeClr>
            </a:fillRef>
            <a:effectRef idx="3">
              <a:schemeClr val="accent2">
                <a:shade val="50000"/>
                <a:hueOff val="-102813"/>
                <a:satOff val="1354"/>
                <a:lumOff val="810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Frihåndsform: figur 29">
              <a:extLst>
                <a:ext uri="{FF2B5EF4-FFF2-40B4-BE49-F238E27FC236}">
                  <a16:creationId xmlns:a16="http://schemas.microsoft.com/office/drawing/2014/main" id="{8D787ABD-4ADF-47A5-A567-24A4DF79565D}"/>
                </a:ext>
              </a:extLst>
            </p:cNvPr>
            <p:cNvSpPr/>
            <p:nvPr/>
          </p:nvSpPr>
          <p:spPr>
            <a:xfrm>
              <a:off x="2737237" y="3319438"/>
              <a:ext cx="37832" cy="678134"/>
            </a:xfrm>
            <a:custGeom>
              <a:avLst/>
              <a:gdLst>
                <a:gd name="connsiteX0" fmla="*/ 0 w 37832"/>
                <a:gd name="connsiteY0" fmla="*/ 0 h 678134"/>
                <a:gd name="connsiteX1" fmla="*/ 37832 w 37832"/>
                <a:gd name="connsiteY1" fmla="*/ 0 h 678134"/>
                <a:gd name="connsiteX2" fmla="*/ 37832 w 37832"/>
                <a:gd name="connsiteY2" fmla="*/ 678134 h 678134"/>
                <a:gd name="connsiteX3" fmla="*/ 0 w 37832"/>
                <a:gd name="connsiteY3" fmla="*/ 678134 h 678134"/>
                <a:gd name="connsiteX4" fmla="*/ 0 w 37832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2" h="678134">
                  <a:moveTo>
                    <a:pt x="0" y="0"/>
                  </a:moveTo>
                  <a:lnTo>
                    <a:pt x="37832" y="0"/>
                  </a:lnTo>
                  <a:lnTo>
                    <a:pt x="37832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21F8AA01-EDF6-4075-8BF0-395CBEF150CF}"/>
                </a:ext>
              </a:extLst>
            </p:cNvPr>
            <p:cNvSpPr/>
            <p:nvPr/>
          </p:nvSpPr>
          <p:spPr>
            <a:xfrm>
              <a:off x="2716110" y="3109861"/>
              <a:ext cx="80086" cy="8008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154219"/>
                <a:satOff val="2030"/>
                <a:lumOff val="12161"/>
                <a:alphaOff val="0"/>
              </a:schemeClr>
            </a:fillRef>
            <a:effectRef idx="3">
              <a:schemeClr val="accent2">
                <a:shade val="50000"/>
                <a:hueOff val="-154219"/>
                <a:satOff val="2030"/>
                <a:lumOff val="121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Frihåndsform: figur 31">
              <a:extLst>
                <a:ext uri="{FF2B5EF4-FFF2-40B4-BE49-F238E27FC236}">
                  <a16:creationId xmlns:a16="http://schemas.microsoft.com/office/drawing/2014/main" id="{C0641BE0-1130-42EB-BCBC-3156CA5705A7}"/>
                </a:ext>
              </a:extLst>
            </p:cNvPr>
            <p:cNvSpPr/>
            <p:nvPr/>
          </p:nvSpPr>
          <p:spPr>
            <a:xfrm>
              <a:off x="2801223" y="2302237"/>
              <a:ext cx="368314" cy="678134"/>
            </a:xfrm>
            <a:custGeom>
              <a:avLst/>
              <a:gdLst>
                <a:gd name="connsiteX0" fmla="*/ 0 w 368314"/>
                <a:gd name="connsiteY0" fmla="*/ 0 h 678134"/>
                <a:gd name="connsiteX1" fmla="*/ 368314 w 368314"/>
                <a:gd name="connsiteY1" fmla="*/ 0 h 678134"/>
                <a:gd name="connsiteX2" fmla="*/ 368314 w 368314"/>
                <a:gd name="connsiteY2" fmla="*/ 678134 h 678134"/>
                <a:gd name="connsiteX3" fmla="*/ 0 w 368314"/>
                <a:gd name="connsiteY3" fmla="*/ 678134 h 678134"/>
                <a:gd name="connsiteX4" fmla="*/ 0 w 368314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314" h="678134">
                  <a:moveTo>
                    <a:pt x="0" y="0"/>
                  </a:moveTo>
                  <a:lnTo>
                    <a:pt x="368314" y="0"/>
                  </a:lnTo>
                  <a:lnTo>
                    <a:pt x="368314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200" kern="1200" dirty="0">
                <a:solidFill>
                  <a:schemeClr val="accent2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3" name="Ellipse 32">
              <a:extLst>
                <a:ext uri="{FF2B5EF4-FFF2-40B4-BE49-F238E27FC236}">
                  <a16:creationId xmlns:a16="http://schemas.microsoft.com/office/drawing/2014/main" id="{C002C75F-BBF0-4042-8A1E-39246F5521E6}"/>
                </a:ext>
              </a:extLst>
            </p:cNvPr>
            <p:cNvSpPr/>
            <p:nvPr/>
          </p:nvSpPr>
          <p:spPr>
            <a:xfrm>
              <a:off x="9103370" y="2715487"/>
              <a:ext cx="451733" cy="387189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205625"/>
                <a:satOff val="2707"/>
                <a:lumOff val="16215"/>
                <a:alphaOff val="0"/>
              </a:schemeClr>
            </a:fillRef>
            <a:effectRef idx="3">
              <a:schemeClr val="accent2">
                <a:shade val="50000"/>
                <a:hueOff val="-205625"/>
                <a:satOff val="2707"/>
                <a:lumOff val="1621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Frihåndsform: figur 33">
              <a:extLst>
                <a:ext uri="{FF2B5EF4-FFF2-40B4-BE49-F238E27FC236}">
                  <a16:creationId xmlns:a16="http://schemas.microsoft.com/office/drawing/2014/main" id="{87CFDE68-BF96-446B-A199-8BDE78C14B61}"/>
                </a:ext>
              </a:extLst>
            </p:cNvPr>
            <p:cNvSpPr/>
            <p:nvPr/>
          </p:nvSpPr>
          <p:spPr>
            <a:xfrm>
              <a:off x="3195691" y="3319438"/>
              <a:ext cx="37832" cy="678134"/>
            </a:xfrm>
            <a:custGeom>
              <a:avLst/>
              <a:gdLst>
                <a:gd name="connsiteX0" fmla="*/ 0 w 37832"/>
                <a:gd name="connsiteY0" fmla="*/ 0 h 678134"/>
                <a:gd name="connsiteX1" fmla="*/ 37832 w 37832"/>
                <a:gd name="connsiteY1" fmla="*/ 0 h 678134"/>
                <a:gd name="connsiteX2" fmla="*/ 37832 w 37832"/>
                <a:gd name="connsiteY2" fmla="*/ 678134 h 678134"/>
                <a:gd name="connsiteX3" fmla="*/ 0 w 37832"/>
                <a:gd name="connsiteY3" fmla="*/ 678134 h 678134"/>
                <a:gd name="connsiteX4" fmla="*/ 0 w 37832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2" h="678134">
                  <a:moveTo>
                    <a:pt x="0" y="0"/>
                  </a:moveTo>
                  <a:lnTo>
                    <a:pt x="37832" y="0"/>
                  </a:lnTo>
                  <a:lnTo>
                    <a:pt x="37832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077D9A1F-DCC3-440E-B53D-64AF35322F65}"/>
                </a:ext>
              </a:extLst>
            </p:cNvPr>
            <p:cNvSpPr/>
            <p:nvPr/>
          </p:nvSpPr>
          <p:spPr>
            <a:xfrm>
              <a:off x="3174564" y="3108561"/>
              <a:ext cx="29905" cy="3250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257032"/>
                <a:satOff val="3384"/>
                <a:lumOff val="20268"/>
                <a:alphaOff val="0"/>
              </a:schemeClr>
            </a:fillRef>
            <a:effectRef idx="3">
              <a:schemeClr val="accent2">
                <a:shade val="50000"/>
                <a:hueOff val="-257032"/>
                <a:satOff val="3384"/>
                <a:lumOff val="20268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Frihåndsform: figur 35">
              <a:extLst>
                <a:ext uri="{FF2B5EF4-FFF2-40B4-BE49-F238E27FC236}">
                  <a16:creationId xmlns:a16="http://schemas.microsoft.com/office/drawing/2014/main" id="{E761DB32-CC79-4E92-85A0-EA6ED2E47EC6}"/>
                </a:ext>
              </a:extLst>
            </p:cNvPr>
            <p:cNvSpPr/>
            <p:nvPr/>
          </p:nvSpPr>
          <p:spPr>
            <a:xfrm>
              <a:off x="3259009" y="2302237"/>
              <a:ext cx="59597" cy="678134"/>
            </a:xfrm>
            <a:custGeom>
              <a:avLst/>
              <a:gdLst>
                <a:gd name="connsiteX0" fmla="*/ 0 w 59597"/>
                <a:gd name="connsiteY0" fmla="*/ 0 h 678134"/>
                <a:gd name="connsiteX1" fmla="*/ 59597 w 59597"/>
                <a:gd name="connsiteY1" fmla="*/ 0 h 678134"/>
                <a:gd name="connsiteX2" fmla="*/ 59597 w 59597"/>
                <a:gd name="connsiteY2" fmla="*/ 678134 h 678134"/>
                <a:gd name="connsiteX3" fmla="*/ 0 w 59597"/>
                <a:gd name="connsiteY3" fmla="*/ 678134 h 678134"/>
                <a:gd name="connsiteX4" fmla="*/ 0 w 59597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97" h="678134">
                  <a:moveTo>
                    <a:pt x="0" y="0"/>
                  </a:moveTo>
                  <a:lnTo>
                    <a:pt x="59597" y="0"/>
                  </a:lnTo>
                  <a:lnTo>
                    <a:pt x="59597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b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7" name="Ellipse 36">
              <a:extLst>
                <a:ext uri="{FF2B5EF4-FFF2-40B4-BE49-F238E27FC236}">
                  <a16:creationId xmlns:a16="http://schemas.microsoft.com/office/drawing/2014/main" id="{7FFF5554-0708-432D-8E91-46D8397AFE87}"/>
                </a:ext>
              </a:extLst>
            </p:cNvPr>
            <p:cNvSpPr/>
            <p:nvPr/>
          </p:nvSpPr>
          <p:spPr>
            <a:xfrm>
              <a:off x="3244570" y="3095630"/>
              <a:ext cx="54965" cy="475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308438"/>
                <a:satOff val="4061"/>
                <a:lumOff val="24322"/>
                <a:alphaOff val="0"/>
              </a:schemeClr>
            </a:fillRef>
            <a:effectRef idx="3">
              <a:schemeClr val="accent2">
                <a:shade val="50000"/>
                <a:hueOff val="-308438"/>
                <a:satOff val="4061"/>
                <a:lumOff val="243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Frihåndsform: figur 37">
              <a:extLst>
                <a:ext uri="{FF2B5EF4-FFF2-40B4-BE49-F238E27FC236}">
                  <a16:creationId xmlns:a16="http://schemas.microsoft.com/office/drawing/2014/main" id="{C8734DE2-39B5-43E7-AFB5-55DAF8189010}"/>
                </a:ext>
              </a:extLst>
            </p:cNvPr>
            <p:cNvSpPr/>
            <p:nvPr/>
          </p:nvSpPr>
          <p:spPr>
            <a:xfrm>
              <a:off x="3344760" y="3319438"/>
              <a:ext cx="37832" cy="678134"/>
            </a:xfrm>
            <a:custGeom>
              <a:avLst/>
              <a:gdLst>
                <a:gd name="connsiteX0" fmla="*/ 0 w 37832"/>
                <a:gd name="connsiteY0" fmla="*/ 0 h 678134"/>
                <a:gd name="connsiteX1" fmla="*/ 37832 w 37832"/>
                <a:gd name="connsiteY1" fmla="*/ 0 h 678134"/>
                <a:gd name="connsiteX2" fmla="*/ 37832 w 37832"/>
                <a:gd name="connsiteY2" fmla="*/ 678134 h 678134"/>
                <a:gd name="connsiteX3" fmla="*/ 0 w 37832"/>
                <a:gd name="connsiteY3" fmla="*/ 678134 h 678134"/>
                <a:gd name="connsiteX4" fmla="*/ 0 w 37832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2" h="678134">
                  <a:moveTo>
                    <a:pt x="0" y="0"/>
                  </a:moveTo>
                  <a:lnTo>
                    <a:pt x="37832" y="0"/>
                  </a:lnTo>
                  <a:lnTo>
                    <a:pt x="37832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39" name="Ellipse 38">
              <a:extLst>
                <a:ext uri="{FF2B5EF4-FFF2-40B4-BE49-F238E27FC236}">
                  <a16:creationId xmlns:a16="http://schemas.microsoft.com/office/drawing/2014/main" id="{7A0557E2-148F-475E-8F3F-A9AAD1AB9F1C}"/>
                </a:ext>
              </a:extLst>
            </p:cNvPr>
            <p:cNvSpPr/>
            <p:nvPr/>
          </p:nvSpPr>
          <p:spPr>
            <a:xfrm>
              <a:off x="3323633" y="3109861"/>
              <a:ext cx="41687" cy="3890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359844"/>
                <a:satOff val="4737"/>
                <a:lumOff val="28376"/>
                <a:alphaOff val="0"/>
              </a:schemeClr>
            </a:fillRef>
            <a:effectRef idx="3">
              <a:schemeClr val="accent2">
                <a:shade val="50000"/>
                <a:hueOff val="-359844"/>
                <a:satOff val="4737"/>
                <a:lumOff val="2837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Frihåndsform: figur 39">
              <a:extLst>
                <a:ext uri="{FF2B5EF4-FFF2-40B4-BE49-F238E27FC236}">
                  <a16:creationId xmlns:a16="http://schemas.microsoft.com/office/drawing/2014/main" id="{91E30AFA-86A7-4359-95EF-11411179E5B6}"/>
                </a:ext>
              </a:extLst>
            </p:cNvPr>
            <p:cNvSpPr/>
            <p:nvPr/>
          </p:nvSpPr>
          <p:spPr>
            <a:xfrm>
              <a:off x="3187567" y="2302237"/>
              <a:ext cx="427378" cy="678134"/>
            </a:xfrm>
            <a:custGeom>
              <a:avLst/>
              <a:gdLst>
                <a:gd name="connsiteX0" fmla="*/ 0 w 427378"/>
                <a:gd name="connsiteY0" fmla="*/ 0 h 678134"/>
                <a:gd name="connsiteX1" fmla="*/ 427378 w 427378"/>
                <a:gd name="connsiteY1" fmla="*/ 0 h 678134"/>
                <a:gd name="connsiteX2" fmla="*/ 427378 w 427378"/>
                <a:gd name="connsiteY2" fmla="*/ 678134 h 678134"/>
                <a:gd name="connsiteX3" fmla="*/ 0 w 427378"/>
                <a:gd name="connsiteY3" fmla="*/ 678134 h 678134"/>
                <a:gd name="connsiteX4" fmla="*/ 0 w 427378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7378" h="678134">
                  <a:moveTo>
                    <a:pt x="0" y="0"/>
                  </a:moveTo>
                  <a:lnTo>
                    <a:pt x="427378" y="0"/>
                  </a:lnTo>
                  <a:lnTo>
                    <a:pt x="427378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>
                  <a:latin typeface="Berlin Sans FB Demi" panose="020E0802020502020306" pitchFamily="34" charset="0"/>
                </a:rPr>
                <a:t>                  </a:t>
              </a:r>
              <a:endParaRPr lang="nb-NO" sz="1200" kern="12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41" name="Ellipse 40">
              <a:extLst>
                <a:ext uri="{FF2B5EF4-FFF2-40B4-BE49-F238E27FC236}">
                  <a16:creationId xmlns:a16="http://schemas.microsoft.com/office/drawing/2014/main" id="{F164F04C-71B3-4532-B6AC-77E21EE9F831}"/>
                </a:ext>
              </a:extLst>
            </p:cNvPr>
            <p:cNvSpPr/>
            <p:nvPr/>
          </p:nvSpPr>
          <p:spPr>
            <a:xfrm>
              <a:off x="3551049" y="3099645"/>
              <a:ext cx="169533" cy="1005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411251"/>
                <a:satOff val="5414"/>
                <a:lumOff val="32429"/>
                <a:alphaOff val="0"/>
              </a:schemeClr>
            </a:fillRef>
            <a:effectRef idx="3">
              <a:schemeClr val="accent2">
                <a:shade val="50000"/>
                <a:hueOff val="-411251"/>
                <a:satOff val="5414"/>
                <a:lumOff val="3242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Frihåndsform: figur 41">
              <a:extLst>
                <a:ext uri="{FF2B5EF4-FFF2-40B4-BE49-F238E27FC236}">
                  <a16:creationId xmlns:a16="http://schemas.microsoft.com/office/drawing/2014/main" id="{DC3C165B-4410-4C46-B8EE-A9F30A3BC27D}"/>
                </a:ext>
              </a:extLst>
            </p:cNvPr>
            <p:cNvSpPr/>
            <p:nvPr/>
          </p:nvSpPr>
          <p:spPr>
            <a:xfrm>
              <a:off x="3847035" y="3237309"/>
              <a:ext cx="37832" cy="678134"/>
            </a:xfrm>
            <a:custGeom>
              <a:avLst/>
              <a:gdLst>
                <a:gd name="connsiteX0" fmla="*/ 0 w 37832"/>
                <a:gd name="connsiteY0" fmla="*/ 0 h 678134"/>
                <a:gd name="connsiteX1" fmla="*/ 37832 w 37832"/>
                <a:gd name="connsiteY1" fmla="*/ 0 h 678134"/>
                <a:gd name="connsiteX2" fmla="*/ 37832 w 37832"/>
                <a:gd name="connsiteY2" fmla="*/ 678134 h 678134"/>
                <a:gd name="connsiteX3" fmla="*/ 0 w 37832"/>
                <a:gd name="connsiteY3" fmla="*/ 678134 h 678134"/>
                <a:gd name="connsiteX4" fmla="*/ 0 w 37832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2" h="678134">
                  <a:moveTo>
                    <a:pt x="0" y="0"/>
                  </a:moveTo>
                  <a:lnTo>
                    <a:pt x="37832" y="0"/>
                  </a:lnTo>
                  <a:lnTo>
                    <a:pt x="37832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44" name="Frihåndsform: figur 43">
              <a:extLst>
                <a:ext uri="{FF2B5EF4-FFF2-40B4-BE49-F238E27FC236}">
                  <a16:creationId xmlns:a16="http://schemas.microsoft.com/office/drawing/2014/main" id="{467D6B3E-C092-4E8B-9461-55C83FBF5646}"/>
                </a:ext>
              </a:extLst>
            </p:cNvPr>
            <p:cNvSpPr/>
            <p:nvPr/>
          </p:nvSpPr>
          <p:spPr>
            <a:xfrm>
              <a:off x="3895414" y="2304379"/>
              <a:ext cx="59597" cy="678134"/>
            </a:xfrm>
            <a:custGeom>
              <a:avLst/>
              <a:gdLst>
                <a:gd name="connsiteX0" fmla="*/ 0 w 59597"/>
                <a:gd name="connsiteY0" fmla="*/ 0 h 678134"/>
                <a:gd name="connsiteX1" fmla="*/ 59597 w 59597"/>
                <a:gd name="connsiteY1" fmla="*/ 0 h 678134"/>
                <a:gd name="connsiteX2" fmla="*/ 59597 w 59597"/>
                <a:gd name="connsiteY2" fmla="*/ 678134 h 678134"/>
                <a:gd name="connsiteX3" fmla="*/ 0 w 59597"/>
                <a:gd name="connsiteY3" fmla="*/ 678134 h 678134"/>
                <a:gd name="connsiteX4" fmla="*/ 0 w 59597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97" h="678134">
                  <a:moveTo>
                    <a:pt x="0" y="0"/>
                  </a:moveTo>
                  <a:lnTo>
                    <a:pt x="59597" y="0"/>
                  </a:lnTo>
                  <a:lnTo>
                    <a:pt x="59597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b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45" name="Ellipse 44">
              <a:extLst>
                <a:ext uri="{FF2B5EF4-FFF2-40B4-BE49-F238E27FC236}">
                  <a16:creationId xmlns:a16="http://schemas.microsoft.com/office/drawing/2014/main" id="{358D88FA-6BDB-412A-9F52-3B55A98D5B5B}"/>
                </a:ext>
              </a:extLst>
            </p:cNvPr>
            <p:cNvSpPr/>
            <p:nvPr/>
          </p:nvSpPr>
          <p:spPr>
            <a:xfrm>
              <a:off x="3905135" y="3099645"/>
              <a:ext cx="38449" cy="3276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514063"/>
                <a:satOff val="6768"/>
                <a:lumOff val="40537"/>
                <a:alphaOff val="0"/>
              </a:schemeClr>
            </a:fillRef>
            <a:effectRef idx="3">
              <a:schemeClr val="accent2">
                <a:shade val="50000"/>
                <a:hueOff val="-514063"/>
                <a:satOff val="6768"/>
                <a:lumOff val="405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Frihåndsform: figur 45">
              <a:extLst>
                <a:ext uri="{FF2B5EF4-FFF2-40B4-BE49-F238E27FC236}">
                  <a16:creationId xmlns:a16="http://schemas.microsoft.com/office/drawing/2014/main" id="{DE5F790C-EAFE-44F8-83DD-A9ED33E2E72D}"/>
                </a:ext>
              </a:extLst>
            </p:cNvPr>
            <p:cNvSpPr/>
            <p:nvPr/>
          </p:nvSpPr>
          <p:spPr>
            <a:xfrm>
              <a:off x="4011346" y="3319438"/>
              <a:ext cx="37832" cy="678134"/>
            </a:xfrm>
            <a:custGeom>
              <a:avLst/>
              <a:gdLst>
                <a:gd name="connsiteX0" fmla="*/ 0 w 37832"/>
                <a:gd name="connsiteY0" fmla="*/ 0 h 678134"/>
                <a:gd name="connsiteX1" fmla="*/ 37832 w 37832"/>
                <a:gd name="connsiteY1" fmla="*/ 0 h 678134"/>
                <a:gd name="connsiteX2" fmla="*/ 37832 w 37832"/>
                <a:gd name="connsiteY2" fmla="*/ 678134 h 678134"/>
                <a:gd name="connsiteX3" fmla="*/ 0 w 37832"/>
                <a:gd name="connsiteY3" fmla="*/ 678134 h 678134"/>
                <a:gd name="connsiteX4" fmla="*/ 0 w 37832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2" h="678134">
                  <a:moveTo>
                    <a:pt x="0" y="0"/>
                  </a:moveTo>
                  <a:lnTo>
                    <a:pt x="37832" y="0"/>
                  </a:lnTo>
                  <a:lnTo>
                    <a:pt x="37832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78EE6D45-18D8-4E39-8EB1-DE56E2595F0F}"/>
                </a:ext>
              </a:extLst>
            </p:cNvPr>
            <p:cNvSpPr/>
            <p:nvPr/>
          </p:nvSpPr>
          <p:spPr>
            <a:xfrm>
              <a:off x="3990219" y="3109861"/>
              <a:ext cx="80086" cy="8008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565470"/>
                <a:satOff val="7445"/>
                <a:lumOff val="44590"/>
                <a:alphaOff val="0"/>
              </a:schemeClr>
            </a:fillRef>
            <a:effectRef idx="3">
              <a:schemeClr val="accent2">
                <a:shade val="50000"/>
                <a:hueOff val="-565470"/>
                <a:satOff val="7445"/>
                <a:lumOff val="445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Frihåndsform: figur 47">
              <a:extLst>
                <a:ext uri="{FF2B5EF4-FFF2-40B4-BE49-F238E27FC236}">
                  <a16:creationId xmlns:a16="http://schemas.microsoft.com/office/drawing/2014/main" id="{37999E9E-2FB6-4219-96C5-8438116B1BEF}"/>
                </a:ext>
              </a:extLst>
            </p:cNvPr>
            <p:cNvSpPr/>
            <p:nvPr/>
          </p:nvSpPr>
          <p:spPr>
            <a:xfrm>
              <a:off x="4095792" y="2302237"/>
              <a:ext cx="59597" cy="678134"/>
            </a:xfrm>
            <a:custGeom>
              <a:avLst/>
              <a:gdLst>
                <a:gd name="connsiteX0" fmla="*/ 0 w 59597"/>
                <a:gd name="connsiteY0" fmla="*/ 0 h 678134"/>
                <a:gd name="connsiteX1" fmla="*/ 59597 w 59597"/>
                <a:gd name="connsiteY1" fmla="*/ 0 h 678134"/>
                <a:gd name="connsiteX2" fmla="*/ 59597 w 59597"/>
                <a:gd name="connsiteY2" fmla="*/ 678134 h 678134"/>
                <a:gd name="connsiteX3" fmla="*/ 0 w 59597"/>
                <a:gd name="connsiteY3" fmla="*/ 678134 h 678134"/>
                <a:gd name="connsiteX4" fmla="*/ 0 w 59597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97" h="678134">
                  <a:moveTo>
                    <a:pt x="0" y="0"/>
                  </a:moveTo>
                  <a:lnTo>
                    <a:pt x="59597" y="0"/>
                  </a:lnTo>
                  <a:lnTo>
                    <a:pt x="59597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b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EA5C83DE-B234-4AF0-A728-A913E8A4FD7E}"/>
                </a:ext>
              </a:extLst>
            </p:cNvPr>
            <p:cNvSpPr/>
            <p:nvPr/>
          </p:nvSpPr>
          <p:spPr>
            <a:xfrm>
              <a:off x="4075332" y="3096769"/>
              <a:ext cx="27017" cy="32768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565470"/>
                <a:satOff val="7445"/>
                <a:lumOff val="44590"/>
                <a:alphaOff val="0"/>
              </a:schemeClr>
            </a:fillRef>
            <a:effectRef idx="3">
              <a:schemeClr val="accent2">
                <a:shade val="50000"/>
                <a:hueOff val="-565470"/>
                <a:satOff val="7445"/>
                <a:lumOff val="4459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Frihåndsform: figur 49">
              <a:extLst>
                <a:ext uri="{FF2B5EF4-FFF2-40B4-BE49-F238E27FC236}">
                  <a16:creationId xmlns:a16="http://schemas.microsoft.com/office/drawing/2014/main" id="{7F450389-3D85-405C-9D07-9A3B9DAEA028}"/>
                </a:ext>
              </a:extLst>
            </p:cNvPr>
            <p:cNvSpPr/>
            <p:nvPr/>
          </p:nvSpPr>
          <p:spPr>
            <a:xfrm>
              <a:off x="4181542" y="3319438"/>
              <a:ext cx="37832" cy="678134"/>
            </a:xfrm>
            <a:custGeom>
              <a:avLst/>
              <a:gdLst>
                <a:gd name="connsiteX0" fmla="*/ 0 w 37832"/>
                <a:gd name="connsiteY0" fmla="*/ 0 h 678134"/>
                <a:gd name="connsiteX1" fmla="*/ 37832 w 37832"/>
                <a:gd name="connsiteY1" fmla="*/ 0 h 678134"/>
                <a:gd name="connsiteX2" fmla="*/ 37832 w 37832"/>
                <a:gd name="connsiteY2" fmla="*/ 678134 h 678134"/>
                <a:gd name="connsiteX3" fmla="*/ 0 w 37832"/>
                <a:gd name="connsiteY3" fmla="*/ 678134 h 678134"/>
                <a:gd name="connsiteX4" fmla="*/ 0 w 37832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2" h="678134">
                  <a:moveTo>
                    <a:pt x="0" y="0"/>
                  </a:moveTo>
                  <a:lnTo>
                    <a:pt x="37832" y="0"/>
                  </a:lnTo>
                  <a:lnTo>
                    <a:pt x="37832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2427B024-75D0-4CA2-88E2-23040C5A0F93}"/>
                </a:ext>
              </a:extLst>
            </p:cNvPr>
            <p:cNvSpPr/>
            <p:nvPr/>
          </p:nvSpPr>
          <p:spPr>
            <a:xfrm>
              <a:off x="4165212" y="3110889"/>
              <a:ext cx="31364" cy="3570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514063"/>
                <a:satOff val="6768"/>
                <a:lumOff val="40537"/>
                <a:alphaOff val="0"/>
              </a:schemeClr>
            </a:fillRef>
            <a:effectRef idx="3">
              <a:schemeClr val="accent2">
                <a:shade val="50000"/>
                <a:hueOff val="-514063"/>
                <a:satOff val="6768"/>
                <a:lumOff val="40537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Frihåndsform: figur 51">
              <a:extLst>
                <a:ext uri="{FF2B5EF4-FFF2-40B4-BE49-F238E27FC236}">
                  <a16:creationId xmlns:a16="http://schemas.microsoft.com/office/drawing/2014/main" id="{5D21DAA0-3196-4694-99A2-DAEAF5C71ADC}"/>
                </a:ext>
              </a:extLst>
            </p:cNvPr>
            <p:cNvSpPr/>
            <p:nvPr/>
          </p:nvSpPr>
          <p:spPr>
            <a:xfrm>
              <a:off x="4244861" y="2302237"/>
              <a:ext cx="59597" cy="678134"/>
            </a:xfrm>
            <a:custGeom>
              <a:avLst/>
              <a:gdLst>
                <a:gd name="connsiteX0" fmla="*/ 0 w 59597"/>
                <a:gd name="connsiteY0" fmla="*/ 0 h 678134"/>
                <a:gd name="connsiteX1" fmla="*/ 59597 w 59597"/>
                <a:gd name="connsiteY1" fmla="*/ 0 h 678134"/>
                <a:gd name="connsiteX2" fmla="*/ 59597 w 59597"/>
                <a:gd name="connsiteY2" fmla="*/ 678134 h 678134"/>
                <a:gd name="connsiteX3" fmla="*/ 0 w 59597"/>
                <a:gd name="connsiteY3" fmla="*/ 678134 h 678134"/>
                <a:gd name="connsiteX4" fmla="*/ 0 w 59597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597" h="678134">
                  <a:moveTo>
                    <a:pt x="0" y="0"/>
                  </a:moveTo>
                  <a:lnTo>
                    <a:pt x="59597" y="0"/>
                  </a:lnTo>
                  <a:lnTo>
                    <a:pt x="59597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b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chemeClr val="accent1">
                    <a:lumMod val="50000"/>
                  </a:schemeClr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53" name="Ellipse 52">
              <a:extLst>
                <a:ext uri="{FF2B5EF4-FFF2-40B4-BE49-F238E27FC236}">
                  <a16:creationId xmlns:a16="http://schemas.microsoft.com/office/drawing/2014/main" id="{EC6209CE-1952-4D22-BC76-17E889F51968}"/>
                </a:ext>
              </a:extLst>
            </p:cNvPr>
            <p:cNvSpPr/>
            <p:nvPr/>
          </p:nvSpPr>
          <p:spPr>
            <a:xfrm>
              <a:off x="4224401" y="3099645"/>
              <a:ext cx="100517" cy="1005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462657"/>
                <a:satOff val="6091"/>
                <a:lumOff val="36483"/>
                <a:alphaOff val="0"/>
              </a:schemeClr>
            </a:fillRef>
            <a:effectRef idx="3">
              <a:schemeClr val="accent2">
                <a:shade val="50000"/>
                <a:hueOff val="-462657"/>
                <a:satOff val="6091"/>
                <a:lumOff val="36483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Frihåndsform: figur 53">
              <a:extLst>
                <a:ext uri="{FF2B5EF4-FFF2-40B4-BE49-F238E27FC236}">
                  <a16:creationId xmlns:a16="http://schemas.microsoft.com/office/drawing/2014/main" id="{5E9DD3CF-C9A3-446B-85C4-FCAE4F91D501}"/>
                </a:ext>
              </a:extLst>
            </p:cNvPr>
            <p:cNvSpPr/>
            <p:nvPr/>
          </p:nvSpPr>
          <p:spPr>
            <a:xfrm>
              <a:off x="3679692" y="3319438"/>
              <a:ext cx="37832" cy="678134"/>
            </a:xfrm>
            <a:custGeom>
              <a:avLst/>
              <a:gdLst>
                <a:gd name="connsiteX0" fmla="*/ 0 w 37832"/>
                <a:gd name="connsiteY0" fmla="*/ 0 h 678134"/>
                <a:gd name="connsiteX1" fmla="*/ 37832 w 37832"/>
                <a:gd name="connsiteY1" fmla="*/ 0 h 678134"/>
                <a:gd name="connsiteX2" fmla="*/ 37832 w 37832"/>
                <a:gd name="connsiteY2" fmla="*/ 678134 h 678134"/>
                <a:gd name="connsiteX3" fmla="*/ 0 w 37832"/>
                <a:gd name="connsiteY3" fmla="*/ 678134 h 678134"/>
                <a:gd name="connsiteX4" fmla="*/ 0 w 37832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2" h="678134">
                  <a:moveTo>
                    <a:pt x="0" y="0"/>
                  </a:moveTo>
                  <a:lnTo>
                    <a:pt x="37832" y="0"/>
                  </a:lnTo>
                  <a:lnTo>
                    <a:pt x="37832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rgbClr val="FF660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55" name="Ellipse 54">
              <a:extLst>
                <a:ext uri="{FF2B5EF4-FFF2-40B4-BE49-F238E27FC236}">
                  <a16:creationId xmlns:a16="http://schemas.microsoft.com/office/drawing/2014/main" id="{7D404D1C-1612-4801-AFFC-CCE010A6706B}"/>
                </a:ext>
              </a:extLst>
            </p:cNvPr>
            <p:cNvSpPr/>
            <p:nvPr/>
          </p:nvSpPr>
          <p:spPr>
            <a:xfrm>
              <a:off x="4329944" y="3109861"/>
              <a:ext cx="80086" cy="80086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411251"/>
                <a:satOff val="5414"/>
                <a:lumOff val="32429"/>
                <a:alphaOff val="0"/>
              </a:schemeClr>
            </a:fillRef>
            <a:effectRef idx="3">
              <a:schemeClr val="accent2">
                <a:shade val="50000"/>
                <a:hueOff val="-411251"/>
                <a:satOff val="5414"/>
                <a:lumOff val="32429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Frihåndsform: figur 55">
              <a:extLst>
                <a:ext uri="{FF2B5EF4-FFF2-40B4-BE49-F238E27FC236}">
                  <a16:creationId xmlns:a16="http://schemas.microsoft.com/office/drawing/2014/main" id="{06D5D90C-98F4-45BA-A488-5D8A0C55503C}"/>
                </a:ext>
              </a:extLst>
            </p:cNvPr>
            <p:cNvSpPr/>
            <p:nvPr/>
          </p:nvSpPr>
          <p:spPr>
            <a:xfrm>
              <a:off x="1865054" y="3350289"/>
              <a:ext cx="1101492" cy="730722"/>
            </a:xfrm>
            <a:custGeom>
              <a:avLst/>
              <a:gdLst>
                <a:gd name="connsiteX0" fmla="*/ 0 w 1101492"/>
                <a:gd name="connsiteY0" fmla="*/ 0 h 589047"/>
                <a:gd name="connsiteX1" fmla="*/ 1101492 w 1101492"/>
                <a:gd name="connsiteY1" fmla="*/ 0 h 589047"/>
                <a:gd name="connsiteX2" fmla="*/ 1101492 w 1101492"/>
                <a:gd name="connsiteY2" fmla="*/ 589047 h 589047"/>
                <a:gd name="connsiteX3" fmla="*/ 0 w 1101492"/>
                <a:gd name="connsiteY3" fmla="*/ 589047 h 589047"/>
                <a:gd name="connsiteX4" fmla="*/ 0 w 1101492"/>
                <a:gd name="connsiteY4" fmla="*/ 0 h 589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1492" h="589047">
                  <a:moveTo>
                    <a:pt x="0" y="0"/>
                  </a:moveTo>
                  <a:lnTo>
                    <a:pt x="1101492" y="0"/>
                  </a:lnTo>
                  <a:lnTo>
                    <a:pt x="1101492" y="589047"/>
                  </a:lnTo>
                  <a:lnTo>
                    <a:pt x="0" y="58904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b="1" kern="1200" dirty="0"/>
                <a:t> 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b="1" kern="1200" dirty="0"/>
                <a:t>2008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200" b="1" kern="1200" dirty="0"/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b="1" kern="1200" dirty="0"/>
                <a:t>Kommunen som bestiller- Idretten som gjennomfører</a:t>
              </a:r>
              <a:endParaRPr lang="nb-NO" sz="1200" kern="12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57" name="Ellipse 56">
              <a:extLst>
                <a:ext uri="{FF2B5EF4-FFF2-40B4-BE49-F238E27FC236}">
                  <a16:creationId xmlns:a16="http://schemas.microsoft.com/office/drawing/2014/main" id="{11ABBBA8-A8E2-4350-BABD-E230303324D1}"/>
                </a:ext>
              </a:extLst>
            </p:cNvPr>
            <p:cNvSpPr/>
            <p:nvPr/>
          </p:nvSpPr>
          <p:spPr>
            <a:xfrm>
              <a:off x="4990358" y="3098167"/>
              <a:ext cx="169533" cy="100517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359844"/>
                <a:satOff val="4737"/>
                <a:lumOff val="28376"/>
                <a:alphaOff val="0"/>
              </a:schemeClr>
            </a:fillRef>
            <a:effectRef idx="3">
              <a:schemeClr val="accent2">
                <a:shade val="50000"/>
                <a:hueOff val="-359844"/>
                <a:satOff val="4737"/>
                <a:lumOff val="28376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Frihåndsform: figur 57">
              <a:extLst>
                <a:ext uri="{FF2B5EF4-FFF2-40B4-BE49-F238E27FC236}">
                  <a16:creationId xmlns:a16="http://schemas.microsoft.com/office/drawing/2014/main" id="{10732B3F-4708-4B47-B6DF-A8C9C9745C89}"/>
                </a:ext>
              </a:extLst>
            </p:cNvPr>
            <p:cNvSpPr/>
            <p:nvPr/>
          </p:nvSpPr>
          <p:spPr>
            <a:xfrm>
              <a:off x="5044024" y="2371786"/>
              <a:ext cx="37832" cy="678134"/>
            </a:xfrm>
            <a:custGeom>
              <a:avLst/>
              <a:gdLst>
                <a:gd name="connsiteX0" fmla="*/ 0 w 37832"/>
                <a:gd name="connsiteY0" fmla="*/ 0 h 678134"/>
                <a:gd name="connsiteX1" fmla="*/ 37832 w 37832"/>
                <a:gd name="connsiteY1" fmla="*/ 0 h 678134"/>
                <a:gd name="connsiteX2" fmla="*/ 37832 w 37832"/>
                <a:gd name="connsiteY2" fmla="*/ 678134 h 678134"/>
                <a:gd name="connsiteX3" fmla="*/ 0 w 37832"/>
                <a:gd name="connsiteY3" fmla="*/ 678134 h 678134"/>
                <a:gd name="connsiteX4" fmla="*/ 0 w 37832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832" h="678134">
                  <a:moveTo>
                    <a:pt x="0" y="0"/>
                  </a:moveTo>
                  <a:lnTo>
                    <a:pt x="37832" y="0"/>
                  </a:lnTo>
                  <a:lnTo>
                    <a:pt x="37832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t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700" kern="1200" dirty="0">
                <a:solidFill>
                  <a:srgbClr val="FF660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59" name="Ellipse 58">
              <a:extLst>
                <a:ext uri="{FF2B5EF4-FFF2-40B4-BE49-F238E27FC236}">
                  <a16:creationId xmlns:a16="http://schemas.microsoft.com/office/drawing/2014/main" id="{54D4BC1D-0E24-4594-B4D8-B4756E97FA73}"/>
                </a:ext>
              </a:extLst>
            </p:cNvPr>
            <p:cNvSpPr/>
            <p:nvPr/>
          </p:nvSpPr>
          <p:spPr>
            <a:xfrm>
              <a:off x="5561952" y="2851077"/>
              <a:ext cx="403719" cy="233996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308438"/>
                <a:satOff val="4061"/>
                <a:lumOff val="24322"/>
                <a:alphaOff val="0"/>
              </a:schemeClr>
            </a:fillRef>
            <a:effectRef idx="3">
              <a:schemeClr val="accent2">
                <a:shade val="50000"/>
                <a:hueOff val="-308438"/>
                <a:satOff val="4061"/>
                <a:lumOff val="24322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Frihåndsform: figur 59">
              <a:extLst>
                <a:ext uri="{FF2B5EF4-FFF2-40B4-BE49-F238E27FC236}">
                  <a16:creationId xmlns:a16="http://schemas.microsoft.com/office/drawing/2014/main" id="{F4C54D1E-EC9D-437A-B5C4-711FDF065B46}"/>
                </a:ext>
              </a:extLst>
            </p:cNvPr>
            <p:cNvSpPr/>
            <p:nvPr/>
          </p:nvSpPr>
          <p:spPr>
            <a:xfrm>
              <a:off x="3585745" y="3286487"/>
              <a:ext cx="847355" cy="678134"/>
            </a:xfrm>
            <a:custGeom>
              <a:avLst/>
              <a:gdLst>
                <a:gd name="connsiteX0" fmla="*/ 0 w 847355"/>
                <a:gd name="connsiteY0" fmla="*/ 0 h 678134"/>
                <a:gd name="connsiteX1" fmla="*/ 847355 w 847355"/>
                <a:gd name="connsiteY1" fmla="*/ 0 h 678134"/>
                <a:gd name="connsiteX2" fmla="*/ 847355 w 847355"/>
                <a:gd name="connsiteY2" fmla="*/ 678134 h 678134"/>
                <a:gd name="connsiteX3" fmla="*/ 0 w 847355"/>
                <a:gd name="connsiteY3" fmla="*/ 678134 h 678134"/>
                <a:gd name="connsiteX4" fmla="*/ 0 w 847355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355" h="678134">
                  <a:moveTo>
                    <a:pt x="0" y="0"/>
                  </a:moveTo>
                  <a:lnTo>
                    <a:pt x="847355" y="0"/>
                  </a:lnTo>
                  <a:lnTo>
                    <a:pt x="847355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nb-NO" sz="1200" kern="1200" dirty="0">
                <a:solidFill>
                  <a:srgbClr val="FF6600"/>
                </a:solidFill>
                <a:latin typeface="Berlin Sans FB Demi" panose="020E0802020502020306" pitchFamily="34" charset="0"/>
              </a:endParaRPr>
            </a:p>
          </p:txBody>
        </p:sp>
        <p:sp>
          <p:nvSpPr>
            <p:cNvPr id="62" name="Frihåndsform: figur 61">
              <a:extLst>
                <a:ext uri="{FF2B5EF4-FFF2-40B4-BE49-F238E27FC236}">
                  <a16:creationId xmlns:a16="http://schemas.microsoft.com/office/drawing/2014/main" id="{713163FC-0358-4EAD-9C2C-B211106A1F45}"/>
                </a:ext>
              </a:extLst>
            </p:cNvPr>
            <p:cNvSpPr/>
            <p:nvPr/>
          </p:nvSpPr>
          <p:spPr>
            <a:xfrm>
              <a:off x="4645280" y="3149904"/>
              <a:ext cx="665174" cy="678134"/>
            </a:xfrm>
            <a:custGeom>
              <a:avLst/>
              <a:gdLst>
                <a:gd name="connsiteX0" fmla="*/ 0 w 665174"/>
                <a:gd name="connsiteY0" fmla="*/ 0 h 678134"/>
                <a:gd name="connsiteX1" fmla="*/ 665174 w 665174"/>
                <a:gd name="connsiteY1" fmla="*/ 0 h 678134"/>
                <a:gd name="connsiteX2" fmla="*/ 665174 w 665174"/>
                <a:gd name="connsiteY2" fmla="*/ 678134 h 678134"/>
                <a:gd name="connsiteX3" fmla="*/ 0 w 665174"/>
                <a:gd name="connsiteY3" fmla="*/ 678134 h 678134"/>
                <a:gd name="connsiteX4" fmla="*/ 0 w 665174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174" h="678134">
                  <a:moveTo>
                    <a:pt x="0" y="0"/>
                  </a:moveTo>
                  <a:lnTo>
                    <a:pt x="665174" y="0"/>
                  </a:lnTo>
                  <a:lnTo>
                    <a:pt x="665174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b="1" kern="1200" dirty="0"/>
                <a:t>Dialog om løsning</a:t>
              </a:r>
            </a:p>
          </p:txBody>
        </p:sp>
        <p:sp>
          <p:nvSpPr>
            <p:cNvPr id="64" name="Frihåndsform: figur 63">
              <a:extLst>
                <a:ext uri="{FF2B5EF4-FFF2-40B4-BE49-F238E27FC236}">
                  <a16:creationId xmlns:a16="http://schemas.microsoft.com/office/drawing/2014/main" id="{E8DB201B-EFAF-4752-ABFF-0C1E85FC3665}"/>
                </a:ext>
              </a:extLst>
            </p:cNvPr>
            <p:cNvSpPr/>
            <p:nvPr/>
          </p:nvSpPr>
          <p:spPr>
            <a:xfrm>
              <a:off x="4832757" y="2302237"/>
              <a:ext cx="465519" cy="678134"/>
            </a:xfrm>
            <a:custGeom>
              <a:avLst/>
              <a:gdLst>
                <a:gd name="connsiteX0" fmla="*/ 0 w 465519"/>
                <a:gd name="connsiteY0" fmla="*/ 0 h 678134"/>
                <a:gd name="connsiteX1" fmla="*/ 465519 w 465519"/>
                <a:gd name="connsiteY1" fmla="*/ 0 h 678134"/>
                <a:gd name="connsiteX2" fmla="*/ 465519 w 465519"/>
                <a:gd name="connsiteY2" fmla="*/ 678134 h 678134"/>
                <a:gd name="connsiteX3" fmla="*/ 0 w 465519"/>
                <a:gd name="connsiteY3" fmla="*/ 678134 h 678134"/>
                <a:gd name="connsiteX4" fmla="*/ 0 w 465519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519" h="678134">
                  <a:moveTo>
                    <a:pt x="0" y="0"/>
                  </a:moveTo>
                  <a:lnTo>
                    <a:pt x="465519" y="0"/>
                  </a:lnTo>
                  <a:lnTo>
                    <a:pt x="465519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b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kern="1200">
                  <a:latin typeface="Berlin Sans FB Demi" panose="020E0802020502020306" pitchFamily="34" charset="0"/>
                </a:rPr>
                <a:t>   </a:t>
              </a:r>
              <a:endParaRPr lang="nb-NO" sz="1200" kern="1200" dirty="0">
                <a:latin typeface="Berlin Sans FB Demi" panose="020E0802020502020306" pitchFamily="34" charset="0"/>
              </a:endParaRPr>
            </a:p>
          </p:txBody>
        </p:sp>
        <p:sp>
          <p:nvSpPr>
            <p:cNvPr id="65" name="Ellipse 64">
              <a:extLst>
                <a:ext uri="{FF2B5EF4-FFF2-40B4-BE49-F238E27FC236}">
                  <a16:creationId xmlns:a16="http://schemas.microsoft.com/office/drawing/2014/main" id="{410ECE70-5852-4C4C-B382-0950F901EF83}"/>
                </a:ext>
              </a:extLst>
            </p:cNvPr>
            <p:cNvSpPr/>
            <p:nvPr/>
          </p:nvSpPr>
          <p:spPr>
            <a:xfrm>
              <a:off x="6519570" y="2826481"/>
              <a:ext cx="430699" cy="258234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154219"/>
                <a:satOff val="2030"/>
                <a:lumOff val="12161"/>
                <a:alphaOff val="0"/>
              </a:schemeClr>
            </a:fillRef>
            <a:effectRef idx="3">
              <a:schemeClr val="accent2">
                <a:shade val="50000"/>
                <a:hueOff val="-154219"/>
                <a:satOff val="2030"/>
                <a:lumOff val="12161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b-NO" dirty="0"/>
            </a:p>
          </p:txBody>
        </p:sp>
        <p:sp>
          <p:nvSpPr>
            <p:cNvPr id="66" name="Frihåndsform: figur 65">
              <a:extLst>
                <a:ext uri="{FF2B5EF4-FFF2-40B4-BE49-F238E27FC236}">
                  <a16:creationId xmlns:a16="http://schemas.microsoft.com/office/drawing/2014/main" id="{A084418C-1C73-4FED-A143-DAC3D1AF599A}"/>
                </a:ext>
              </a:extLst>
            </p:cNvPr>
            <p:cNvSpPr/>
            <p:nvPr/>
          </p:nvSpPr>
          <p:spPr>
            <a:xfrm>
              <a:off x="3307769" y="1952434"/>
              <a:ext cx="885530" cy="973203"/>
            </a:xfrm>
            <a:custGeom>
              <a:avLst/>
              <a:gdLst>
                <a:gd name="connsiteX0" fmla="*/ 0 w 885530"/>
                <a:gd name="connsiteY0" fmla="*/ 0 h 973203"/>
                <a:gd name="connsiteX1" fmla="*/ 885530 w 885530"/>
                <a:gd name="connsiteY1" fmla="*/ 0 h 973203"/>
                <a:gd name="connsiteX2" fmla="*/ 885530 w 885530"/>
                <a:gd name="connsiteY2" fmla="*/ 973203 h 973203"/>
                <a:gd name="connsiteX3" fmla="*/ 0 w 885530"/>
                <a:gd name="connsiteY3" fmla="*/ 973203 h 973203"/>
                <a:gd name="connsiteX4" fmla="*/ 0 w 885530"/>
                <a:gd name="connsiteY4" fmla="*/ 0 h 973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5530" h="973203">
                  <a:moveTo>
                    <a:pt x="0" y="0"/>
                  </a:moveTo>
                  <a:lnTo>
                    <a:pt x="885530" y="0"/>
                  </a:lnTo>
                  <a:lnTo>
                    <a:pt x="885530" y="973203"/>
                  </a:lnTo>
                  <a:lnTo>
                    <a:pt x="0" y="97320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344" tIns="85344" rIns="85344" bIns="85344" numCol="1" spcCol="1270" anchor="t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400" kern="1200" dirty="0">
                  <a:latin typeface="Berlin Sans FB Demi" panose="020E0802020502020306" pitchFamily="34" charset="0"/>
                </a:rPr>
                <a:t>2009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200" b="1" kern="1200" dirty="0"/>
                <a:t>Evaluering av hele ordningen</a:t>
              </a:r>
              <a:endParaRPr lang="nb-NO" sz="1200" kern="1200" dirty="0"/>
            </a:p>
          </p:txBody>
        </p:sp>
        <p:sp>
          <p:nvSpPr>
            <p:cNvPr id="68" name="Frihåndsform: figur 67">
              <a:extLst>
                <a:ext uri="{FF2B5EF4-FFF2-40B4-BE49-F238E27FC236}">
                  <a16:creationId xmlns:a16="http://schemas.microsoft.com/office/drawing/2014/main" id="{5672F36D-7E7C-4BF8-A8F2-458E49830922}"/>
                </a:ext>
              </a:extLst>
            </p:cNvPr>
            <p:cNvSpPr/>
            <p:nvPr/>
          </p:nvSpPr>
          <p:spPr>
            <a:xfrm>
              <a:off x="5419537" y="2302237"/>
              <a:ext cx="758865" cy="548840"/>
            </a:xfrm>
            <a:custGeom>
              <a:avLst/>
              <a:gdLst>
                <a:gd name="connsiteX0" fmla="*/ 0 w 1186811"/>
                <a:gd name="connsiteY0" fmla="*/ 0 h 678134"/>
                <a:gd name="connsiteX1" fmla="*/ 1186811 w 1186811"/>
                <a:gd name="connsiteY1" fmla="*/ 0 h 678134"/>
                <a:gd name="connsiteX2" fmla="*/ 1186811 w 1186811"/>
                <a:gd name="connsiteY2" fmla="*/ 678134 h 678134"/>
                <a:gd name="connsiteX3" fmla="*/ 0 w 1186811"/>
                <a:gd name="connsiteY3" fmla="*/ 678134 h 678134"/>
                <a:gd name="connsiteX4" fmla="*/ 0 w 1186811"/>
                <a:gd name="connsiteY4" fmla="*/ 0 h 6781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86811" h="678134">
                  <a:moveTo>
                    <a:pt x="0" y="0"/>
                  </a:moveTo>
                  <a:lnTo>
                    <a:pt x="1186811" y="0"/>
                  </a:lnTo>
                  <a:lnTo>
                    <a:pt x="1186811" y="678134"/>
                  </a:lnTo>
                  <a:lnTo>
                    <a:pt x="0" y="67813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0904" tIns="120904" rIns="120904" bIns="120904" numCol="1" spcCol="1270" anchor="b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nb-NO" sz="1700" kern="1200" dirty="0">
                  <a:latin typeface="Berlin Sans FB Demi" panose="020E0802020502020306" pitchFamily="34" charset="0"/>
                </a:rPr>
                <a:t>2014</a:t>
              </a:r>
            </a:p>
          </p:txBody>
        </p:sp>
        <p:sp>
          <p:nvSpPr>
            <p:cNvPr id="69" name="Ellipse 68">
              <a:extLst>
                <a:ext uri="{FF2B5EF4-FFF2-40B4-BE49-F238E27FC236}">
                  <a16:creationId xmlns:a16="http://schemas.microsoft.com/office/drawing/2014/main" id="{6ABC0FE7-3C94-4299-B7F8-FAF4A68B67C5}"/>
                </a:ext>
              </a:extLst>
            </p:cNvPr>
            <p:cNvSpPr/>
            <p:nvPr/>
          </p:nvSpPr>
          <p:spPr>
            <a:xfrm>
              <a:off x="7964772" y="2793043"/>
              <a:ext cx="513621" cy="308931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51406"/>
                <a:satOff val="677"/>
                <a:lumOff val="4054"/>
                <a:alphaOff val="0"/>
              </a:schemeClr>
            </a:fillRef>
            <a:effectRef idx="3">
              <a:schemeClr val="accent2">
                <a:shade val="50000"/>
                <a:hueOff val="-51406"/>
                <a:satOff val="677"/>
                <a:lumOff val="4054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Ellipse 60">
              <a:extLst>
                <a:ext uri="{FF2B5EF4-FFF2-40B4-BE49-F238E27FC236}">
                  <a16:creationId xmlns:a16="http://schemas.microsoft.com/office/drawing/2014/main" id="{B34B4F10-9978-4AC4-83F4-D97700BB0F64}"/>
                </a:ext>
              </a:extLst>
            </p:cNvPr>
            <p:cNvSpPr/>
            <p:nvPr/>
          </p:nvSpPr>
          <p:spPr>
            <a:xfrm>
              <a:off x="9798326" y="2706845"/>
              <a:ext cx="563875" cy="418721"/>
            </a:xfrm>
            <a:prstGeom prst="ellipse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-205625"/>
                <a:satOff val="2707"/>
                <a:lumOff val="16215"/>
                <a:alphaOff val="0"/>
              </a:schemeClr>
            </a:fillRef>
            <a:effectRef idx="3">
              <a:schemeClr val="accent2">
                <a:shade val="50000"/>
                <a:hueOff val="-205625"/>
                <a:satOff val="2707"/>
                <a:lumOff val="16215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Tittel 3">
            <a:extLst>
              <a:ext uri="{FF2B5EF4-FFF2-40B4-BE49-F238E27FC236}">
                <a16:creationId xmlns:a16="http://schemas.microsoft.com/office/drawing/2014/main" id="{F0FE96F2-9541-4085-929C-D23ECDA1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 </a:t>
            </a:r>
            <a:br>
              <a:rPr lang="nb-NO" dirty="0"/>
            </a:br>
            <a:r>
              <a:rPr lang="nb-NO" b="1" dirty="0"/>
              <a:t>Gode lokalsamfunn bygges nedenfra!</a:t>
            </a:r>
            <a:br>
              <a:rPr lang="nb-NO" b="1" dirty="0"/>
            </a:br>
            <a:r>
              <a:rPr lang="nb-NO" dirty="0"/>
              <a:t>               </a:t>
            </a:r>
            <a:br>
              <a:rPr lang="nb-NO" sz="7200" dirty="0"/>
            </a:br>
            <a:endParaRPr lang="nb-NO" sz="1600" dirty="0"/>
          </a:p>
        </p:txBody>
      </p:sp>
      <p:pic>
        <p:nvPicPr>
          <p:cNvPr id="9" name="Bilde 8" descr="Et bilde som inneholder skilt, rom, klokke&#10;&#10;Automatisk generert beskrivelse">
            <a:extLst>
              <a:ext uri="{FF2B5EF4-FFF2-40B4-BE49-F238E27FC236}">
                <a16:creationId xmlns:a16="http://schemas.microsoft.com/office/drawing/2014/main" id="{47C5E7BF-600C-4A8A-BFBE-5F8C8AE543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256" y="5856508"/>
            <a:ext cx="2481743" cy="893427"/>
          </a:xfrm>
          <a:prstGeom prst="rect">
            <a:avLst/>
          </a:prstGeom>
        </p:spPr>
      </p:pic>
      <p:sp>
        <p:nvSpPr>
          <p:cNvPr id="13" name="TekstSylinder 12" descr="En milepæl i utstrakt samfunnsarbeid&#10;">
            <a:extLst>
              <a:ext uri="{FF2B5EF4-FFF2-40B4-BE49-F238E27FC236}">
                <a16:creationId xmlns:a16="http://schemas.microsoft.com/office/drawing/2014/main" id="{03D90AB1-B469-4F17-9B61-846827247C8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321668" y="2082249"/>
            <a:ext cx="12710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Milepæl utstrakt inkludering</a:t>
            </a:r>
          </a:p>
          <a:p>
            <a:r>
              <a:rPr lang="nb-NO" sz="1200" b="1" dirty="0"/>
              <a:t>Vedtak 60 min</a:t>
            </a:r>
          </a:p>
        </p:txBody>
      </p:sp>
      <p:sp>
        <p:nvSpPr>
          <p:cNvPr id="71" name="TekstSylinder 70">
            <a:extLst>
              <a:ext uri="{FF2B5EF4-FFF2-40B4-BE49-F238E27FC236}">
                <a16:creationId xmlns:a16="http://schemas.microsoft.com/office/drawing/2014/main" id="{1A6C0248-B7A0-435D-8827-4D74AF90C02A}"/>
              </a:ext>
            </a:extLst>
          </p:cNvPr>
          <p:cNvSpPr txBox="1"/>
          <p:nvPr/>
        </p:nvSpPr>
        <p:spPr>
          <a:xfrm>
            <a:off x="6649830" y="2514989"/>
            <a:ext cx="8862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2016</a:t>
            </a:r>
          </a:p>
        </p:txBody>
      </p: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7375219F-F3CA-4119-9B29-08FE1AE39A5E}"/>
              </a:ext>
            </a:extLst>
          </p:cNvPr>
          <p:cNvSpPr txBox="1"/>
          <p:nvPr/>
        </p:nvSpPr>
        <p:spPr>
          <a:xfrm>
            <a:off x="6629523" y="3285138"/>
            <a:ext cx="10181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Forankring </a:t>
            </a:r>
            <a:r>
              <a:rPr lang="nb-NO" sz="1200" b="1" dirty="0"/>
              <a:t>og</a:t>
            </a:r>
            <a:r>
              <a:rPr lang="nb-NO" sz="1400" b="1" dirty="0"/>
              <a:t> felles målsetting</a:t>
            </a:r>
          </a:p>
        </p:txBody>
      </p:sp>
      <p:sp>
        <p:nvSpPr>
          <p:cNvPr id="73" name="TekstSylinder 72">
            <a:extLst>
              <a:ext uri="{FF2B5EF4-FFF2-40B4-BE49-F238E27FC236}">
                <a16:creationId xmlns:a16="http://schemas.microsoft.com/office/drawing/2014/main" id="{5348C6F3-250F-452E-9ECE-CDCF21A6CD0C}"/>
              </a:ext>
            </a:extLst>
          </p:cNvPr>
          <p:cNvSpPr txBox="1"/>
          <p:nvPr/>
        </p:nvSpPr>
        <p:spPr>
          <a:xfrm>
            <a:off x="7402458" y="2524853"/>
            <a:ext cx="716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2017</a:t>
            </a:r>
          </a:p>
        </p:txBody>
      </p:sp>
      <p:sp>
        <p:nvSpPr>
          <p:cNvPr id="74" name="TekstSylinder 73">
            <a:extLst>
              <a:ext uri="{FF2B5EF4-FFF2-40B4-BE49-F238E27FC236}">
                <a16:creationId xmlns:a16="http://schemas.microsoft.com/office/drawing/2014/main" id="{9122A4A6-F15E-4A21-9E1D-36C9722F2755}"/>
              </a:ext>
            </a:extLst>
          </p:cNvPr>
          <p:cNvSpPr txBox="1"/>
          <p:nvPr/>
        </p:nvSpPr>
        <p:spPr>
          <a:xfrm>
            <a:off x="7316071" y="2287137"/>
            <a:ext cx="13004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Strategimodell</a:t>
            </a:r>
          </a:p>
        </p:txBody>
      </p:sp>
      <p:sp>
        <p:nvSpPr>
          <p:cNvPr id="75" name="TekstSylinder 74">
            <a:extLst>
              <a:ext uri="{FF2B5EF4-FFF2-40B4-BE49-F238E27FC236}">
                <a16:creationId xmlns:a16="http://schemas.microsoft.com/office/drawing/2014/main" id="{3D2B8415-2E23-41B2-A5D2-D0DA5FD474DB}"/>
              </a:ext>
            </a:extLst>
          </p:cNvPr>
          <p:cNvSpPr txBox="1"/>
          <p:nvPr/>
        </p:nvSpPr>
        <p:spPr>
          <a:xfrm>
            <a:off x="4493370" y="2598945"/>
            <a:ext cx="6751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2013</a:t>
            </a:r>
          </a:p>
        </p:txBody>
      </p:sp>
      <p:pic>
        <p:nvPicPr>
          <p:cNvPr id="76" name="Bilde 75">
            <a:extLst>
              <a:ext uri="{FF2B5EF4-FFF2-40B4-BE49-F238E27FC236}">
                <a16:creationId xmlns:a16="http://schemas.microsoft.com/office/drawing/2014/main" id="{3DC5EEEF-0B30-4E1A-B24B-8DF8A25E42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8" y="5710692"/>
            <a:ext cx="2836238" cy="1147308"/>
          </a:xfrm>
          <a:prstGeom prst="rect">
            <a:avLst/>
          </a:prstGeom>
        </p:spPr>
      </p:pic>
      <p:sp>
        <p:nvSpPr>
          <p:cNvPr id="77" name="TekstSylinder 76">
            <a:extLst>
              <a:ext uri="{FF2B5EF4-FFF2-40B4-BE49-F238E27FC236}">
                <a16:creationId xmlns:a16="http://schemas.microsoft.com/office/drawing/2014/main" id="{7B852BD0-EF41-4271-A1DD-F29112766250}"/>
              </a:ext>
            </a:extLst>
          </p:cNvPr>
          <p:cNvSpPr txBox="1"/>
          <p:nvPr/>
        </p:nvSpPr>
        <p:spPr>
          <a:xfrm>
            <a:off x="8359801" y="2520671"/>
            <a:ext cx="7413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2018</a:t>
            </a:r>
          </a:p>
        </p:txBody>
      </p:sp>
      <p:sp>
        <p:nvSpPr>
          <p:cNvPr id="78" name="TekstSylinder 77">
            <a:extLst>
              <a:ext uri="{FF2B5EF4-FFF2-40B4-BE49-F238E27FC236}">
                <a16:creationId xmlns:a16="http://schemas.microsoft.com/office/drawing/2014/main" id="{756BDD1B-31C5-4881-8BB0-8FB8BB654708}"/>
              </a:ext>
            </a:extLst>
          </p:cNvPr>
          <p:cNvSpPr txBox="1"/>
          <p:nvPr/>
        </p:nvSpPr>
        <p:spPr>
          <a:xfrm>
            <a:off x="8109199" y="3315426"/>
            <a:ext cx="15627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Sammen om Drammen og Aktive Lokalsamfunn</a:t>
            </a:r>
          </a:p>
          <a:p>
            <a:r>
              <a:rPr lang="nb-NO" sz="1200" b="1" dirty="0"/>
              <a:t>Trepartssamarbeid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1F7F9AA1-0AB5-411F-9503-AFB0AFA72DE6}"/>
              </a:ext>
            </a:extLst>
          </p:cNvPr>
          <p:cNvSpPr txBox="1"/>
          <p:nvPr/>
        </p:nvSpPr>
        <p:spPr>
          <a:xfrm>
            <a:off x="9310659" y="2545928"/>
            <a:ext cx="8712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b="1" dirty="0"/>
              <a:t>2020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65CC09AF-AE29-4F01-9A98-2C76D24CBA25}"/>
              </a:ext>
            </a:extLst>
          </p:cNvPr>
          <p:cNvSpPr txBox="1"/>
          <p:nvPr/>
        </p:nvSpPr>
        <p:spPr>
          <a:xfrm>
            <a:off x="9154339" y="2847210"/>
            <a:ext cx="117137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100" b="1" dirty="0"/>
              <a:t>Første politiske vedtak ny kommune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E13348F-E85F-8539-EAB7-034BB84D8919}"/>
              </a:ext>
            </a:extLst>
          </p:cNvPr>
          <p:cNvSpPr/>
          <p:nvPr/>
        </p:nvSpPr>
        <p:spPr>
          <a:xfrm>
            <a:off x="10202215" y="2540578"/>
            <a:ext cx="861282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 b="1" dirty="0"/>
              <a:t>2022</a:t>
            </a:r>
            <a:endParaRPr lang="en-US" sz="1400" b="1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E1FC4A0-2AD4-B713-5304-93B1E8CBB65B}"/>
              </a:ext>
            </a:extLst>
          </p:cNvPr>
          <p:cNvSpPr/>
          <p:nvPr/>
        </p:nvSpPr>
        <p:spPr>
          <a:xfrm>
            <a:off x="9919261" y="3474982"/>
            <a:ext cx="1351322" cy="5447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b="1" dirty="0">
                <a:solidFill>
                  <a:schemeClr val="tx1"/>
                </a:solidFill>
              </a:rPr>
              <a:t>Fra prosjekt til systematisk modell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D15544FA-1765-DB8E-88BC-183C15650DEF}"/>
              </a:ext>
            </a:extLst>
          </p:cNvPr>
          <p:cNvSpPr/>
          <p:nvPr/>
        </p:nvSpPr>
        <p:spPr>
          <a:xfrm>
            <a:off x="11166543" y="2405415"/>
            <a:ext cx="630839" cy="6001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chemeClr val="tx1"/>
                </a:solidFill>
              </a:rPr>
              <a:t>2023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3064C694-BDDA-B9BF-D363-FFD5651E80D0}"/>
              </a:ext>
            </a:extLst>
          </p:cNvPr>
          <p:cNvSpPr/>
          <p:nvPr/>
        </p:nvSpPr>
        <p:spPr>
          <a:xfrm>
            <a:off x="11353800" y="3447374"/>
            <a:ext cx="838199" cy="6781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400" b="1" dirty="0">
                <a:solidFill>
                  <a:schemeClr val="tx1"/>
                </a:solidFill>
              </a:rPr>
              <a:t>Vedtak </a:t>
            </a:r>
            <a:r>
              <a:rPr lang="nb-NO" sz="1400" b="1" dirty="0" err="1">
                <a:solidFill>
                  <a:schemeClr val="tx1"/>
                </a:solidFill>
              </a:rPr>
              <a:t>øk.bærekraft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235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4" name="Rectangle 622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lassholder for innhold 8">
            <a:extLst>
              <a:ext uri="{FF2B5EF4-FFF2-40B4-BE49-F238E27FC236}">
                <a16:creationId xmlns:a16="http://schemas.microsoft.com/office/drawing/2014/main" id="{6D50C18B-BE4E-DC20-4A61-4B67211F64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398" y="5705475"/>
            <a:ext cx="2601967" cy="918037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3B695D07-6BBB-F733-DB41-C51A8EEE1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pic>
        <p:nvPicPr>
          <p:cNvPr id="2050" name="Picture 2" descr="Et bilde som inneholder tekst, skjermbilde, logo, Font&#10;&#10;Automatisk generert beskrivelse">
            <a:extLst>
              <a:ext uri="{FF2B5EF4-FFF2-40B4-BE49-F238E27FC236}">
                <a16:creationId xmlns:a16="http://schemas.microsoft.com/office/drawing/2014/main" id="{B4AD7A38-4AC5-0D30-62DB-CFA787F3B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" r="1" b="7722"/>
          <a:stretch/>
        </p:blipFill>
        <p:spPr bwMode="auto">
          <a:xfrm>
            <a:off x="742950" y="1723191"/>
            <a:ext cx="3154358" cy="255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jøndalen IF">
            <a:extLst>
              <a:ext uri="{FF2B5EF4-FFF2-40B4-BE49-F238E27FC236}">
                <a16:creationId xmlns:a16="http://schemas.microsoft.com/office/drawing/2014/main" id="{DCC4B173-FFF5-F329-3678-0F5BE6E4E0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0840" y="2592878"/>
            <a:ext cx="3322861" cy="1867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Vaklet over målstreken">
            <a:extLst>
              <a:ext uri="{FF2B5EF4-FFF2-40B4-BE49-F238E27FC236}">
                <a16:creationId xmlns:a16="http://schemas.microsoft.com/office/drawing/2014/main" id="{B8F86432-356B-8BCD-6F95-56E50258D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57" y="4595866"/>
            <a:ext cx="3279405" cy="1992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Samarbeid for å skape fremtidens digitale tjenester">
            <a:extLst>
              <a:ext uri="{FF2B5EF4-FFF2-40B4-BE49-F238E27FC236}">
                <a16:creationId xmlns:a16="http://schemas.microsoft.com/office/drawing/2014/main" id="{A563760D-C491-9827-BDFC-455362D134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357" y="345436"/>
            <a:ext cx="3656261" cy="2056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Know Your Sport: Olympic Taekwondo Rules, Scoring And, 60% OFF">
            <a:extLst>
              <a:ext uri="{FF2B5EF4-FFF2-40B4-BE49-F238E27FC236}">
                <a16:creationId xmlns:a16="http://schemas.microsoft.com/office/drawing/2014/main" id="{885F3ED2-AAAC-221C-38E7-9CF0F8732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57" y="2670622"/>
            <a:ext cx="2945253" cy="16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06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CCD65D-28D6-9486-7AAA-9E2C159D9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229" name="Rectangle 6228">
            <a:extLst>
              <a:ext uri="{FF2B5EF4-FFF2-40B4-BE49-F238E27FC236}">
                <a16:creationId xmlns:a16="http://schemas.microsoft.com/office/drawing/2014/main" id="{9CB95732-565A-4D2C-A3AB-CC460C0D38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1" name="Rectangle 6230">
            <a:extLst>
              <a:ext uri="{FF2B5EF4-FFF2-40B4-BE49-F238E27FC236}">
                <a16:creationId xmlns:a16="http://schemas.microsoft.com/office/drawing/2014/main" id="{77F1AF47-AE98-4034-BD91-1976FA4D9C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33" name="Rectangle 6232">
            <a:extLst>
              <a:ext uri="{FF2B5EF4-FFF2-40B4-BE49-F238E27FC236}">
                <a16:creationId xmlns:a16="http://schemas.microsoft.com/office/drawing/2014/main" id="{8EC0EE2B-2029-48DD-893D-F528E651B0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7200" y="8482"/>
            <a:ext cx="3568276" cy="6858000"/>
          </a:xfrm>
          <a:prstGeom prst="rect">
            <a:avLst/>
          </a:prstGeom>
          <a:gradFill>
            <a:gsLst>
              <a:gs pos="0">
                <a:schemeClr val="accent1">
                  <a:alpha val="32000"/>
                </a:schemeClr>
              </a:gs>
              <a:gs pos="7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35" name="Freeform: Shape 6234">
            <a:extLst>
              <a:ext uri="{FF2B5EF4-FFF2-40B4-BE49-F238E27FC236}">
                <a16:creationId xmlns:a16="http://schemas.microsoft.com/office/drawing/2014/main" id="{45AE1D08-1ED1-4F59-B42F-4D8EA33DC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237" name="Rectangle 6236">
            <a:extLst>
              <a:ext uri="{FF2B5EF4-FFF2-40B4-BE49-F238E27FC236}">
                <a16:creationId xmlns:a16="http://schemas.microsoft.com/office/drawing/2014/main" id="{9A79B912-88EA-4640-BDEB-51B3B11A0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2AB1FAAC-BD2D-39CC-0768-FD269B1A8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80" y="2862471"/>
            <a:ext cx="3041803" cy="29078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2050" name="Picture 2" descr="Et bilde som inneholder tekst, skjermbilde, logo, Font&#10;&#10;Automatisk generert beskrivelse">
            <a:extLst>
              <a:ext uri="{FF2B5EF4-FFF2-40B4-BE49-F238E27FC236}">
                <a16:creationId xmlns:a16="http://schemas.microsoft.com/office/drawing/2014/main" id="{1EB6D717-BE3B-B3DA-C5C6-A2699E87F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" r="1" b="7722"/>
          <a:stretch/>
        </p:blipFill>
        <p:spPr bwMode="auto">
          <a:xfrm>
            <a:off x="379520" y="1898083"/>
            <a:ext cx="3320904" cy="2695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e 5" descr="Et bilde som inneholder person, klær, innendørs, Menneskeansikt&#10;&#10;Automatisk generert beskrivelse">
            <a:extLst>
              <a:ext uri="{FF2B5EF4-FFF2-40B4-BE49-F238E27FC236}">
                <a16:creationId xmlns:a16="http://schemas.microsoft.com/office/drawing/2014/main" id="{69A6D803-F014-8AED-BF63-7174D37383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395" y="436168"/>
            <a:ext cx="3419533" cy="2282538"/>
          </a:xfrm>
          <a:prstGeom prst="rect">
            <a:avLst/>
          </a:prstGeom>
        </p:spPr>
      </p:pic>
      <p:pic>
        <p:nvPicPr>
          <p:cNvPr id="3" name="Plassholder for innhold 8">
            <a:extLst>
              <a:ext uri="{FF2B5EF4-FFF2-40B4-BE49-F238E27FC236}">
                <a16:creationId xmlns:a16="http://schemas.microsoft.com/office/drawing/2014/main" id="{073F7109-529C-68A8-BFE7-70D4622029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6566" y="6012578"/>
            <a:ext cx="1865270" cy="671497"/>
          </a:xfrm>
          <a:prstGeom prst="rect">
            <a:avLst/>
          </a:prstGeom>
        </p:spPr>
      </p:pic>
      <p:sp>
        <p:nvSpPr>
          <p:cNvPr id="8" name="TekstSylinder 7">
            <a:extLst>
              <a:ext uri="{FF2B5EF4-FFF2-40B4-BE49-F238E27FC236}">
                <a16:creationId xmlns:a16="http://schemas.microsoft.com/office/drawing/2014/main" id="{63218AF7-1F6F-3666-8312-97E06F0728C7}"/>
              </a:ext>
            </a:extLst>
          </p:cNvPr>
          <p:cNvSpPr txBox="1"/>
          <p:nvPr/>
        </p:nvSpPr>
        <p:spPr>
          <a:xfrm>
            <a:off x="4702140" y="3282511"/>
            <a:ext cx="609600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samarbeid basert på et utgangspunkt i barn og unges beste.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samarbeid basert på likeverdig partnere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samarbeid basert på de samme grunn verdiene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samarbeid basert på felles ansvarsfølelse for gode oppvekstmiljøer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samarbeid basert på at vi utfyller hverandre og det gir merverdi for begge parter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 samarbeid basert på 1+1 er mer enn 2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Alle involverte har et stort engasjement for at vi </a:t>
            </a:r>
            <a:r>
              <a:rPr lang="nb-NO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skal lykkes!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55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482DC63-BDB6-5622-1A17-FC3A287B5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Aktive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L</a:t>
            </a:r>
            <a:r>
              <a:rPr lang="en-US" sz="32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okalsamfunn</a:t>
            </a:r>
            <a:r>
              <a:rPr lang="en-US" sz="32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 2014-2023</a:t>
            </a:r>
          </a:p>
        </p:txBody>
      </p:sp>
      <p:pic>
        <p:nvPicPr>
          <p:cNvPr id="5" name="Plassholder for innhold 4" descr="Et bilde som inneholder kart&#10;&#10;Automatisk generert beskrivelse">
            <a:extLst>
              <a:ext uri="{FF2B5EF4-FFF2-40B4-BE49-F238E27FC236}">
                <a16:creationId xmlns:a16="http://schemas.microsoft.com/office/drawing/2014/main" id="{83302DFE-3564-B1C3-B33D-65FD35970E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239" y="1664413"/>
            <a:ext cx="7206901" cy="3606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91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NIF_PP-1920x1080_Dekor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607" y="-61302"/>
            <a:ext cx="10828341" cy="6917426"/>
          </a:xfrm>
          <a:prstGeom prst="rect">
            <a:avLst/>
          </a:prstGeom>
        </p:spPr>
      </p:pic>
      <p:sp>
        <p:nvSpPr>
          <p:cNvPr id="4" name="Tittel 3">
            <a:extLst>
              <a:ext uri="{FF2B5EF4-FFF2-40B4-BE49-F238E27FC236}">
                <a16:creationId xmlns:a16="http://schemas.microsoft.com/office/drawing/2014/main" id="{F0FE96F2-9541-4085-929C-D23ECDA16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              </a:t>
            </a:r>
            <a:br>
              <a:rPr lang="nb-NO" sz="7200" dirty="0"/>
            </a:br>
            <a:r>
              <a:rPr lang="nb-NO" sz="2000" dirty="0"/>
              <a:t> </a:t>
            </a:r>
            <a:endParaRPr lang="nb-NO" sz="1600" dirty="0"/>
          </a:p>
        </p:txBody>
      </p:sp>
      <p:pic>
        <p:nvPicPr>
          <p:cNvPr id="9" name="Bilde 8" descr="Et bilde som inneholder skilt, rom, klokke&#10;&#10;Automatisk generert beskrivelse">
            <a:extLst>
              <a:ext uri="{FF2B5EF4-FFF2-40B4-BE49-F238E27FC236}">
                <a16:creationId xmlns:a16="http://schemas.microsoft.com/office/drawing/2014/main" id="{47C5E7BF-600C-4A8A-BFBE-5F8C8AE543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6388" y="5459977"/>
            <a:ext cx="2237224" cy="893427"/>
          </a:xfrm>
          <a:prstGeom prst="rect">
            <a:avLst/>
          </a:prstGeom>
        </p:spPr>
      </p:pic>
      <p:pic>
        <p:nvPicPr>
          <p:cNvPr id="63" name="Plassholder for innhold 8" descr="fdfdfdf">
            <a:extLst>
              <a:ext uri="{FF2B5EF4-FFF2-40B4-BE49-F238E27FC236}">
                <a16:creationId xmlns:a16="http://schemas.microsoft.com/office/drawing/2014/main" id="{4AFDFBBB-4EA7-0F3F-313F-3E426DC6A4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-281678" y="-219030"/>
            <a:ext cx="12014361" cy="7517313"/>
          </a:xfrm>
        </p:spPr>
      </p:pic>
      <p:sp>
        <p:nvSpPr>
          <p:cNvPr id="67" name="Ellipse 66">
            <a:extLst>
              <a:ext uri="{FF2B5EF4-FFF2-40B4-BE49-F238E27FC236}">
                <a16:creationId xmlns:a16="http://schemas.microsoft.com/office/drawing/2014/main" id="{2E701C91-42C8-8B69-73D4-895EC54B52C7}"/>
              </a:ext>
            </a:extLst>
          </p:cNvPr>
          <p:cNvSpPr/>
          <p:nvPr/>
        </p:nvSpPr>
        <p:spPr>
          <a:xfrm>
            <a:off x="1888081" y="1744963"/>
            <a:ext cx="9144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MIF</a:t>
            </a:r>
          </a:p>
        </p:txBody>
      </p:sp>
      <p:sp>
        <p:nvSpPr>
          <p:cNvPr id="70" name="Ellipse 69">
            <a:extLst>
              <a:ext uri="{FF2B5EF4-FFF2-40B4-BE49-F238E27FC236}">
                <a16:creationId xmlns:a16="http://schemas.microsoft.com/office/drawing/2014/main" id="{5AC77FDC-67AD-CB91-CD03-005C6BC550E3}"/>
              </a:ext>
            </a:extLst>
          </p:cNvPr>
          <p:cNvSpPr/>
          <p:nvPr/>
        </p:nvSpPr>
        <p:spPr>
          <a:xfrm>
            <a:off x="3693852" y="12922"/>
            <a:ext cx="9144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SSK</a:t>
            </a:r>
          </a:p>
        </p:txBody>
      </p:sp>
      <p:sp>
        <p:nvSpPr>
          <p:cNvPr id="79" name="Ellipse 78">
            <a:extLst>
              <a:ext uri="{FF2B5EF4-FFF2-40B4-BE49-F238E27FC236}">
                <a16:creationId xmlns:a16="http://schemas.microsoft.com/office/drawing/2014/main" id="{3EA30902-820A-6283-3D85-BB122FDCC47F}"/>
              </a:ext>
            </a:extLst>
          </p:cNvPr>
          <p:cNvSpPr/>
          <p:nvPr/>
        </p:nvSpPr>
        <p:spPr>
          <a:xfrm>
            <a:off x="5395732" y="765976"/>
            <a:ext cx="944218" cy="91439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ÅIF</a:t>
            </a:r>
          </a:p>
        </p:txBody>
      </p:sp>
      <p:sp>
        <p:nvSpPr>
          <p:cNvPr id="80" name="Ellipse 79">
            <a:extLst>
              <a:ext uri="{FF2B5EF4-FFF2-40B4-BE49-F238E27FC236}">
                <a16:creationId xmlns:a16="http://schemas.microsoft.com/office/drawing/2014/main" id="{6D8C0785-CABF-8E43-4E30-A5A84C2D7B27}"/>
              </a:ext>
            </a:extLst>
          </p:cNvPr>
          <p:cNvSpPr/>
          <p:nvPr/>
        </p:nvSpPr>
        <p:spPr>
          <a:xfrm>
            <a:off x="6778486" y="765975"/>
            <a:ext cx="9144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DBK</a:t>
            </a:r>
          </a:p>
        </p:txBody>
      </p:sp>
      <p:sp>
        <p:nvSpPr>
          <p:cNvPr id="81" name="Ellipse 80">
            <a:extLst>
              <a:ext uri="{FF2B5EF4-FFF2-40B4-BE49-F238E27FC236}">
                <a16:creationId xmlns:a16="http://schemas.microsoft.com/office/drawing/2014/main" id="{52A94A48-A45C-658C-92A8-1D294F801F6D}"/>
              </a:ext>
            </a:extLst>
          </p:cNvPr>
          <p:cNvSpPr/>
          <p:nvPr/>
        </p:nvSpPr>
        <p:spPr>
          <a:xfrm>
            <a:off x="3752377" y="1812290"/>
            <a:ext cx="9144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SIF</a:t>
            </a:r>
          </a:p>
        </p:txBody>
      </p:sp>
      <p:sp>
        <p:nvSpPr>
          <p:cNvPr id="82" name="Ellipse 81">
            <a:extLst>
              <a:ext uri="{FF2B5EF4-FFF2-40B4-BE49-F238E27FC236}">
                <a16:creationId xmlns:a16="http://schemas.microsoft.com/office/drawing/2014/main" id="{715B216C-C563-A412-0C58-A07971116E7E}"/>
              </a:ext>
            </a:extLst>
          </p:cNvPr>
          <p:cNvSpPr/>
          <p:nvPr/>
        </p:nvSpPr>
        <p:spPr>
          <a:xfrm>
            <a:off x="4781285" y="2940211"/>
            <a:ext cx="944218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KIL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BBEC5B42-7661-DFE1-2C41-E8139C9C657A}"/>
              </a:ext>
            </a:extLst>
          </p:cNvPr>
          <p:cNvSpPr/>
          <p:nvPr/>
        </p:nvSpPr>
        <p:spPr>
          <a:xfrm>
            <a:off x="7938794" y="2677888"/>
            <a:ext cx="1069968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/>
              <a:t>Skiold</a:t>
            </a:r>
            <a:endParaRPr lang="nb-NO" dirty="0"/>
          </a:p>
        </p:txBody>
      </p:sp>
      <p:sp>
        <p:nvSpPr>
          <p:cNvPr id="84" name="Ellipse 83">
            <a:extLst>
              <a:ext uri="{FF2B5EF4-FFF2-40B4-BE49-F238E27FC236}">
                <a16:creationId xmlns:a16="http://schemas.microsoft.com/office/drawing/2014/main" id="{888F277D-A2B3-0F0E-73F4-50A39BE004C1}"/>
              </a:ext>
            </a:extLst>
          </p:cNvPr>
          <p:cNvSpPr/>
          <p:nvPr/>
        </p:nvSpPr>
        <p:spPr>
          <a:xfrm>
            <a:off x="7024442" y="3611915"/>
            <a:ext cx="1069969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err="1"/>
              <a:t>Drafn</a:t>
            </a:r>
            <a:endParaRPr lang="nb-NO" dirty="0"/>
          </a:p>
        </p:txBody>
      </p:sp>
      <p:sp>
        <p:nvSpPr>
          <p:cNvPr id="85" name="Ellipse 84">
            <a:extLst>
              <a:ext uri="{FF2B5EF4-FFF2-40B4-BE49-F238E27FC236}">
                <a16:creationId xmlns:a16="http://schemas.microsoft.com/office/drawing/2014/main" id="{FEB20BF5-B48F-6B48-9DE6-EAA0B8498BCF}"/>
              </a:ext>
            </a:extLst>
          </p:cNvPr>
          <p:cNvSpPr/>
          <p:nvPr/>
        </p:nvSpPr>
        <p:spPr>
          <a:xfrm>
            <a:off x="9040375" y="3539627"/>
            <a:ext cx="9144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GIF</a:t>
            </a:r>
          </a:p>
        </p:txBody>
      </p:sp>
      <p:sp>
        <p:nvSpPr>
          <p:cNvPr id="86" name="Ellipse 85">
            <a:extLst>
              <a:ext uri="{FF2B5EF4-FFF2-40B4-BE49-F238E27FC236}">
                <a16:creationId xmlns:a16="http://schemas.microsoft.com/office/drawing/2014/main" id="{33262E2A-B566-2E7C-5B6A-ED5E27C3D6CF}"/>
              </a:ext>
            </a:extLst>
          </p:cNvPr>
          <p:cNvSpPr/>
          <p:nvPr/>
        </p:nvSpPr>
        <p:spPr>
          <a:xfrm>
            <a:off x="8605091" y="5142041"/>
            <a:ext cx="1381297" cy="118137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SIF/</a:t>
            </a:r>
          </a:p>
          <a:p>
            <a:pPr algn="ctr"/>
            <a:r>
              <a:rPr lang="nb-NO" dirty="0"/>
              <a:t>Strømm/Svelvik Tennis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01044B74-70AE-A0BD-1342-D6772746DB12}"/>
              </a:ext>
            </a:extLst>
          </p:cNvPr>
          <p:cNvSpPr/>
          <p:nvPr/>
        </p:nvSpPr>
        <p:spPr>
          <a:xfrm>
            <a:off x="6369606" y="2331685"/>
            <a:ext cx="9144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SIF TF</a:t>
            </a: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D04C85BA-3139-41A5-D4C8-F0D208C91C5B}"/>
              </a:ext>
            </a:extLst>
          </p:cNvPr>
          <p:cNvSpPr/>
          <p:nvPr/>
        </p:nvSpPr>
        <p:spPr>
          <a:xfrm>
            <a:off x="1888081" y="1763488"/>
            <a:ext cx="9144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MIF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66B4358-457D-1684-9107-52CDE3B691C5}"/>
              </a:ext>
            </a:extLst>
          </p:cNvPr>
          <p:cNvSpPr txBox="1"/>
          <p:nvPr/>
        </p:nvSpPr>
        <p:spPr>
          <a:xfrm>
            <a:off x="-208368" y="1680375"/>
            <a:ext cx="2265732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b="1" dirty="0"/>
              <a:t>Kirkens Bymisjon</a:t>
            </a:r>
          </a:p>
          <a:p>
            <a:r>
              <a:rPr lang="nb-NO" sz="1600" b="1" dirty="0"/>
              <a:t>Frelsesarmeen</a:t>
            </a:r>
          </a:p>
          <a:p>
            <a:r>
              <a:rPr lang="nb-NO" sz="1600" b="1" dirty="0" err="1"/>
              <a:t>Esportallinsen</a:t>
            </a:r>
            <a:endParaRPr lang="nb-NO" sz="1600" b="1" dirty="0"/>
          </a:p>
          <a:p>
            <a:r>
              <a:rPr lang="nb-NO" sz="1600" b="1" dirty="0"/>
              <a:t>Næringsliv</a:t>
            </a:r>
          </a:p>
          <a:p>
            <a:r>
              <a:rPr lang="nb-NO" sz="1600" b="1" dirty="0"/>
              <a:t>DNT</a:t>
            </a:r>
          </a:p>
          <a:p>
            <a:r>
              <a:rPr lang="nb-NO" sz="1600" b="1" dirty="0"/>
              <a:t>Jasmin kvinnenettverk</a:t>
            </a:r>
          </a:p>
          <a:p>
            <a:r>
              <a:rPr lang="nb-NO" sz="1600" b="1" dirty="0"/>
              <a:t>Pensjonistforbundet Buskerud</a:t>
            </a:r>
          </a:p>
          <a:p>
            <a:r>
              <a:rPr lang="nb-NO" sz="1600" b="1" dirty="0"/>
              <a:t>Røde Kors</a:t>
            </a:r>
          </a:p>
          <a:p>
            <a:r>
              <a:rPr lang="nb-NO" sz="1600" b="1" dirty="0"/>
              <a:t>Neon </a:t>
            </a:r>
          </a:p>
          <a:p>
            <a:r>
              <a:rPr lang="nb-NO" sz="1600" b="1" dirty="0"/>
              <a:t>KFUK-KFUM</a:t>
            </a:r>
          </a:p>
          <a:p>
            <a:r>
              <a:rPr lang="nb-NO" sz="1600" b="1" dirty="0"/>
              <a:t>MOT</a:t>
            </a:r>
          </a:p>
          <a:p>
            <a:r>
              <a:rPr lang="nb-NO" sz="1600" b="1" dirty="0"/>
              <a:t>NAV</a:t>
            </a:r>
          </a:p>
          <a:p>
            <a:r>
              <a:rPr lang="nb-NO" sz="1600" b="1" dirty="0"/>
              <a:t>Drammen Sanitetskvinne</a:t>
            </a:r>
          </a:p>
          <a:p>
            <a:r>
              <a:rPr lang="nb-NO" sz="1600" b="1" dirty="0" err="1"/>
              <a:t>Frivilighetssentral</a:t>
            </a:r>
            <a:r>
              <a:rPr lang="nb-NO" sz="1600" b="1" dirty="0"/>
              <a:t>/</a:t>
            </a:r>
            <a:r>
              <a:rPr lang="nb-NO" sz="1600" b="1" dirty="0" err="1"/>
              <a:t>næruvalg</a:t>
            </a:r>
            <a:endParaRPr lang="nb-NO" sz="1600" b="1" dirty="0"/>
          </a:p>
          <a:p>
            <a:r>
              <a:rPr lang="nb-NO" sz="1600" b="1" dirty="0"/>
              <a:t>Kultur</a:t>
            </a:r>
          </a:p>
          <a:p>
            <a:r>
              <a:rPr lang="nb-NO" sz="1600" b="1" dirty="0"/>
              <a:t>Skole, FAU</a:t>
            </a:r>
          </a:p>
          <a:p>
            <a:r>
              <a:rPr lang="nb-NO" sz="1600" b="1" dirty="0"/>
              <a:t>Barnehage</a:t>
            </a:r>
          </a:p>
          <a:p>
            <a:r>
              <a:rPr lang="nb-NO" sz="1600" b="1" dirty="0"/>
              <a:t>NÆRUTVALG</a:t>
            </a:r>
          </a:p>
          <a:p>
            <a:endParaRPr lang="nb-NO" sz="1200" b="1" dirty="0"/>
          </a:p>
          <a:p>
            <a:endParaRPr lang="nb-NO" sz="1200" b="1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  <a:p>
            <a:endParaRPr lang="nb-NO" sz="12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B568C2F1-BA27-9B8F-8A3D-37E674D02CFB}"/>
              </a:ext>
            </a:extLst>
          </p:cNvPr>
          <p:cNvSpPr/>
          <p:nvPr/>
        </p:nvSpPr>
        <p:spPr>
          <a:xfrm>
            <a:off x="1737680" y="470122"/>
            <a:ext cx="914400" cy="9144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IBK</a:t>
            </a:r>
          </a:p>
        </p:txBody>
      </p:sp>
    </p:spTree>
    <p:extLst>
      <p:ext uri="{BB962C8B-B14F-4D97-AF65-F5344CB8AC3E}">
        <p14:creationId xmlns:p14="http://schemas.microsoft.com/office/powerpoint/2010/main" val="307793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8318CC80D40BE4EBABC9EA5B834967E" ma:contentTypeVersion="18" ma:contentTypeDescription="Opprett et nytt dokument." ma:contentTypeScope="" ma:versionID="745966aa099a1e33cc895918250c9a04">
  <xsd:schema xmlns:xsd="http://www.w3.org/2001/XMLSchema" xmlns:xs="http://www.w3.org/2001/XMLSchema" xmlns:p="http://schemas.microsoft.com/office/2006/metadata/properties" xmlns:ns2="f8443d3e-3aff-40c0-b432-35fe98305788" xmlns:ns3="e043f683-c2e2-4de3-8783-2411189a2084" xmlns:ns4="9e538389-cabc-4d4e-918a-8beb7ac0ecaa" targetNamespace="http://schemas.microsoft.com/office/2006/metadata/properties" ma:root="true" ma:fieldsID="1c73f0f8643ea8883373c4d5e6cd0110" ns2:_="" ns3:_="" ns4:_="">
    <xsd:import namespace="f8443d3e-3aff-40c0-b432-35fe98305788"/>
    <xsd:import namespace="e043f683-c2e2-4de3-8783-2411189a2084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43d3e-3aff-40c0-b432-35fe98305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43f683-c2e2-4de3-8783-2411189a208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TaxCatchAll" ma:index="22" nillable="true" ma:displayName="Taxonomy Catch All Column" ma:hidden="true" ma:list="{a262def7-f04d-4c31-b5d3-d06b2c8b5c90}" ma:internalName="TaxCatchAll" ma:showField="CatchAllData" ma:web="e043f683-c2e2-4de3-8783-2411189a20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538389-cabc-4d4e-918a-8beb7ac0ecaa" xsi:nil="true"/>
    <lcf76f155ced4ddcb4097134ff3c332f xmlns="f8443d3e-3aff-40c0-b432-35fe9830578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E0194F6-83C1-4098-A9F8-0582795C78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F939D4-C5BB-4FC8-AAA6-D55DC5B20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43d3e-3aff-40c0-b432-35fe98305788"/>
    <ds:schemaRef ds:uri="e043f683-c2e2-4de3-8783-2411189a2084"/>
    <ds:schemaRef ds:uri="9e538389-cabc-4d4e-918a-8beb7ac0ec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3634BE-BCAE-4598-B717-1FEE5300FE40}">
  <ds:schemaRefs>
    <ds:schemaRef ds:uri="http://schemas.microsoft.com/office/2006/metadata/properties"/>
    <ds:schemaRef ds:uri="http://schemas.microsoft.com/office/infopath/2007/PartnerControls"/>
    <ds:schemaRef ds:uri="6f2b5460-8181-4f51-9819-a63b3dba7f12"/>
    <ds:schemaRef ds:uri="7e5a291b-2c30-4a9f-801f-6c59191622ea"/>
    <ds:schemaRef ds:uri="9e538389-cabc-4d4e-918a-8beb7ac0ecaa"/>
    <ds:schemaRef ds:uri="f8443d3e-3aff-40c0-b432-35fe983057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5862</TotalTime>
  <Words>974</Words>
  <Application>Microsoft Office PowerPoint</Application>
  <PresentationFormat>Widescreen</PresentationFormat>
  <Paragraphs>202</Paragraphs>
  <Slides>16</Slides>
  <Notes>13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17" baseType="lpstr">
      <vt:lpstr>Office-tema</vt:lpstr>
      <vt:lpstr>PowerPoint-presentasjon</vt:lpstr>
      <vt:lpstr>  </vt:lpstr>
      <vt:lpstr>  Aktive lokalsamfunn (AL) er idrettens betegnelse på nærmiljøer der idrettslaget har tatt et utvidet ansvar for å styrke tilhørigheten, fellesskapet og aktivitetsnivået blant innbyggerne.    Trygge og aktive oppvekstvillkår for barn og unge i Aktive lokalsamfunn Livslang idrett- og aktivitetsglede også på tvers av generasjoner  Delmålet:  inkludere flere aktive barn og unge med minoritetsbakgrunn inn i idrettslag, spesielt jenter med minoritetsbakgrunn og der økonomi er barriere for deltagelse.    </vt:lpstr>
      <vt:lpstr>PowerPoint-presentasjon</vt:lpstr>
      <vt:lpstr>  Gode lokalsamfunn bygges nedenfra!                 </vt:lpstr>
      <vt:lpstr> </vt:lpstr>
      <vt:lpstr> </vt:lpstr>
      <vt:lpstr>Aktive Lokalsamfunn  2014-2023</vt:lpstr>
      <vt:lpstr>                    </vt:lpstr>
      <vt:lpstr>         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AKTIVE LOKALSAMFUNN          Idrettens rolle i et samfunns- og folkehelseperspektiv          styrke tilhørigheten, fellesskapet og aktivitetsnivået blant innbyggerne på tvers av generasjoner</dc:title>
  <dc:creator>Hafskjold, Janne</dc:creator>
  <cp:lastModifiedBy>Grødem, Olav</cp:lastModifiedBy>
  <cp:revision>139</cp:revision>
  <dcterms:created xsi:type="dcterms:W3CDTF">2021-04-28T08:23:56Z</dcterms:created>
  <dcterms:modified xsi:type="dcterms:W3CDTF">2024-03-20T15:19:24Z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0x01010098318CC80D40BE4EBABC9EA5B834967E</vt:lpwstr>
  </property>
  <property fmtid="{D5CDD505-2E9C-101B-9397-08002B2CF9AE}" pid="3" name="MediaServiceImageTags">
    <vt:lpwstr/>
  </property>
</Properties>
</file>