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59" r:id="rId7"/>
    <p:sldId id="261" r:id="rId8"/>
    <p:sldId id="267" r:id="rId9"/>
    <p:sldId id="265" r:id="rId10"/>
    <p:sldId id="262" r:id="rId11"/>
    <p:sldId id="263" r:id="rId12"/>
    <p:sldId id="264" r:id="rId13"/>
    <p:sldId id="268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side HVI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bg2"/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343549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tittel med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699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5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C6A6ADD-FA46-4E1E-B122-6232F578C20A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41" y="3011400"/>
            <a:ext cx="3284181" cy="835200"/>
          </a:xfrm>
          <a:prstGeom prst="rect">
            <a:avLst/>
          </a:prstGeom>
          <a:blipFill>
            <a:blip r:embed="rId3">
              <a:alphaModFix amt="80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94561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side SORT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21105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wrap="none" lIns="18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Sett inn bilde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24" hasCustomPrompt="1"/>
          </p:nvPr>
        </p:nvSpPr>
        <p:spPr>
          <a:xfrm>
            <a:off x="-19050" y="0"/>
            <a:ext cx="12211050" cy="850362"/>
          </a:xfrm>
          <a:blipFill dpi="0" rotWithShape="1"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291199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SORT 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2FFD9-D892-465A-AB39-C8BBAC2ED9D9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22513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SOR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1D7926-6CCE-45A9-9FE3-7A81F045FC5A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58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C340D0F-3F46-4C9F-9FE9-F5586B58190F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23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699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9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80B31-36CF-4C68-9E47-1E233E656FBA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19.10.2021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19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0BAC18-A8AB-4DB9-AD01-077A3B0631E9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47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99FA8F-4918-46F3-BF47-1DE7A6BD32C1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3734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3253019-622B-4D4B-81F1-B935E5FA059F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21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7C137EED-B325-4523-8D9D-3511B0BBB2CB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873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tittel med bilde S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1836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0000" cy="1732839"/>
          </a:xfrm>
          <a:solidFill>
            <a:schemeClr val="tx1">
              <a:alpha val="80000"/>
            </a:schemeClr>
          </a:solidFill>
        </p:spPr>
        <p:txBody>
          <a:bodyPr lIns="792000" anchor="ctr">
            <a:norm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Skriv inn deltittel her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699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 side SORT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5081780-8C99-491F-8245-429407B2CC05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5" cy="4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07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SORT 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12" y="3011400"/>
            <a:ext cx="3284176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967BBF3D-8204-484F-901C-4EB81468EDFD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436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0F62F383-A8E8-4510-BE95-FB79813C8B06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1669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- heldekkende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162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699200" cy="432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4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0B43878-0F01-4456-8AD5-73EEDBB08D17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31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fld id="{882F6CA5-A416-46A0-BBD8-0DF557101F1E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1522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D5A91006-837F-43E5-95B2-0758BDDDC058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3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AFF19D4-2027-4D50-81FA-3E6A6BF46EEE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3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E0E61011-636F-448A-836A-B9BC90810989}" type="datetime1">
              <a:rPr lang="nb-NO" smtClean="0"/>
              <a:t>19.10.2021</a:t>
            </a:fld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282000"/>
            <a:ext cx="169871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2" r:id="rId3"/>
    <p:sldLayoutId id="2147483662" r:id="rId4"/>
    <p:sldLayoutId id="2147483673" r:id="rId5"/>
    <p:sldLayoutId id="2147483671" r:id="rId6"/>
    <p:sldLayoutId id="2147483669" r:id="rId7"/>
    <p:sldLayoutId id="2147483666" r:id="rId8"/>
    <p:sldLayoutId id="2147483693" r:id="rId9"/>
    <p:sldLayoutId id="2147483659" r:id="rId10"/>
    <p:sldLayoutId id="2147483691" r:id="rId11"/>
    <p:sldLayoutId id="2147483688" r:id="rId12"/>
    <p:sldLayoutId id="2147483689" r:id="rId13"/>
    <p:sldLayoutId id="2147483677" r:id="rId14"/>
    <p:sldLayoutId id="2147483678" r:id="rId15"/>
    <p:sldLayoutId id="2147483679" r:id="rId16"/>
    <p:sldLayoutId id="2147483690" r:id="rId17"/>
    <p:sldLayoutId id="2147483683" r:id="rId18"/>
    <p:sldLayoutId id="2147483684" r:id="rId19"/>
    <p:sldLayoutId id="2147483685" r:id="rId20"/>
    <p:sldLayoutId id="2147483687" r:id="rId21"/>
    <p:sldLayoutId id="2147483694" r:id="rId22"/>
    <p:sldLayoutId id="2147483692" r:id="rId23"/>
    <p:sldLayoutId id="2147483657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himmel, forskjellig, flere&#10;&#10;Automatisk generert beskrivelse">
            <a:extLst>
              <a:ext uri="{FF2B5EF4-FFF2-40B4-BE49-F238E27FC236}">
                <a16:creationId xmlns:a16="http://schemas.microsoft.com/office/drawing/2014/main" id="{44B30277-C6B0-48CF-A46E-A56B508E3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b="16486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E227A6-BE10-48BD-AF2F-8B27FB6A0B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-19050" y="0"/>
            <a:ext cx="12230100" cy="880844"/>
          </a:xfrm>
          <a:blipFill dpi="0"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DAB4023-A61C-4B73-B09C-5B121DE3EA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nb-NO" dirty="0"/>
              <a:t>Regjeringens idrettsstrategi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92B2766-64F4-41CA-9446-D08B93B102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/>
          <a:lstStyle/>
          <a:p>
            <a:r>
              <a:rPr lang="nb-NO" dirty="0"/>
              <a:t>Andreas Søreng Høiby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0290F19-8FA5-4E33-A533-B26273E3AC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/>
          <a:lstStyle/>
          <a:p>
            <a:r>
              <a:rPr lang="nb-NO" dirty="0"/>
              <a:t>Anleggskonferanse, Bergen, 21. </a:t>
            </a:r>
            <a:r>
              <a:rPr lang="nb-NO"/>
              <a:t>oktober 2021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B7E8D55-5ACA-454B-B2EA-AA4D7A42F2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Alle illustrasjoner © Kulturdepartementet/Siri Marki</a:t>
            </a:r>
          </a:p>
        </p:txBody>
      </p:sp>
    </p:spTree>
    <p:extLst>
      <p:ext uri="{BB962C8B-B14F-4D97-AF65-F5344CB8AC3E}">
        <p14:creationId xmlns:p14="http://schemas.microsoft.com/office/powerpoint/2010/main" val="81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44E0EE-92DF-4683-8BEA-AB748165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 anchor="ctr">
            <a:normAutofit/>
          </a:bodyPr>
          <a:lstStyle/>
          <a:p>
            <a:r>
              <a:rPr lang="nb-NO" b="1" dirty="0"/>
              <a:t>Treårig krafttak for mangfold og inkludering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E93468-97D3-4301-9F6B-B861BAE5D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913880" cy="41067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Norges idrettsforbund mottar 30 mill. kroner til et treårig krafttak for mangfold og inkludering.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Norges idrettsforbund skal gjennom krafttaket prioritere: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/>
              <a:t>   - Arbeidet mot sosiale og kulturelle barrierer for deltakelse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/>
              <a:t>   - Deltakelse blant personer med funksjonsnedsettelse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/>
              <a:t>   - Arbeidet for kjønnsbalanse og likestilling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/>
              <a:t>   - Arbeidet mot rasisme, diskriminering og hets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3D142B8-3B91-4251-97CF-5587F75D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pic>
        <p:nvPicPr>
          <p:cNvPr id="16" name="Plassholder for innhold 15" descr="Et bilde som inneholder himmel, hopper, forskjellig, luft&#10;&#10;Automatisk generert beskrivelse">
            <a:extLst>
              <a:ext uri="{FF2B5EF4-FFF2-40B4-BE49-F238E27FC236}">
                <a16:creationId xmlns:a16="http://schemas.microsoft.com/office/drawing/2014/main" id="{8DAC2B67-D95B-424E-A0B5-6B6191F6F5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742949"/>
            <a:ext cx="3136484" cy="5400675"/>
          </a:xfrm>
        </p:spPr>
      </p:pic>
    </p:spTree>
    <p:extLst>
      <p:ext uri="{BB962C8B-B14F-4D97-AF65-F5344CB8AC3E}">
        <p14:creationId xmlns:p14="http://schemas.microsoft.com/office/powerpoint/2010/main" val="17180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4DA1C9-4018-4D0B-AC46-BCB795B5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Styrking av ordningen Inkludering i idrettslag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AD10EE-649D-464C-9001-CB2DD10A0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Barn og ungdom som står overfor økonomiske og/eller kulturelle barrierer for deltakelse skal kunne delta i idrettslag.</a:t>
            </a:r>
          </a:p>
          <a:p>
            <a:endParaRPr lang="nb-NO" dirty="0"/>
          </a:p>
          <a:p>
            <a:r>
              <a:rPr lang="nb-NO" dirty="0"/>
              <a:t>Ordningen blir utvidet med flere kommuner som har stor innvandrerbefolkning og mange lavinntektsfamilier.</a:t>
            </a:r>
          </a:p>
          <a:p>
            <a:r>
              <a:rPr lang="nb-NO" dirty="0"/>
              <a:t>Aktivitetsguide blir tilskuddsberettiget tiltak i ordningen.</a:t>
            </a:r>
          </a:p>
          <a:p>
            <a:endParaRPr lang="nb-NO" dirty="0"/>
          </a:p>
          <a:p>
            <a:r>
              <a:rPr lang="nb-NO" dirty="0"/>
              <a:t>Regjeringen fordeler 25 mill. kroner til ordningen i 2022, en økning på 5 mill. kroner fra 2021. 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F69EA0-7AF3-420C-8A5B-1A1FEF53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269C0CD-8173-4A73-96BC-F7B3CAB183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6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F7A11A-4496-43FD-A9EE-76573A17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Åpen søknadsbasert ordning for mangfolds- og inkluderingsprosjekter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82B484-21AE-4930-9BE9-F11F87BB1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skal etableres en søknadsbasert ordning for mangfolds- og inkluderingsprosjekter knyttet til idrett og fysisk aktivitet.</a:t>
            </a:r>
          </a:p>
          <a:p>
            <a:endParaRPr lang="nb-NO" dirty="0"/>
          </a:p>
          <a:p>
            <a:r>
              <a:rPr lang="nb-NO" dirty="0">
                <a:effectLst/>
                <a:ea typeface="Calibri" panose="020F0502020204030204" pitchFamily="34" charset="0"/>
              </a:rPr>
              <a:t>Prosjektene skal ha mål om å skape varig økt deltakelse blant: 1) barn og ungdom fra lavinntektsfamilier/utsatte familier</a:t>
            </a:r>
            <a:br>
              <a:rPr lang="nb-NO" dirty="0">
                <a:effectLst/>
                <a:ea typeface="Calibri" panose="020F0502020204030204" pitchFamily="34" charset="0"/>
              </a:rPr>
            </a:br>
            <a:r>
              <a:rPr lang="nb-NO" dirty="0">
                <a:effectLst/>
                <a:ea typeface="Calibri" panose="020F0502020204030204" pitchFamily="34" charset="0"/>
              </a:rPr>
              <a:t>2)</a:t>
            </a:r>
            <a:r>
              <a:rPr lang="nb-NO" dirty="0">
                <a:ea typeface="Calibri" panose="020F0502020204030204" pitchFamily="34" charset="0"/>
              </a:rPr>
              <a:t> </a:t>
            </a:r>
            <a:r>
              <a:rPr lang="nb-NO" dirty="0">
                <a:effectLst/>
                <a:ea typeface="Calibri" panose="020F0502020204030204" pitchFamily="34" charset="0"/>
              </a:rPr>
              <a:t>jenter generelt og minoritetsjenter spesielt </a:t>
            </a:r>
            <a:br>
              <a:rPr lang="nb-NO" dirty="0">
                <a:effectLst/>
                <a:ea typeface="Calibri" panose="020F0502020204030204" pitchFamily="34" charset="0"/>
              </a:rPr>
            </a:br>
            <a:r>
              <a:rPr lang="nb-NO" dirty="0">
                <a:effectLst/>
                <a:ea typeface="Calibri" panose="020F0502020204030204" pitchFamily="34" charset="0"/>
              </a:rPr>
              <a:t>3) barn og ungdom med funksjonsnedsettelse </a:t>
            </a:r>
          </a:p>
          <a:p>
            <a:endParaRPr lang="nb-NO" dirty="0"/>
          </a:p>
          <a:p>
            <a:r>
              <a:rPr lang="nb-NO" dirty="0"/>
              <a:t>I tillegg til statlig finansiering, legges det opp til bidrag fra private aktører til denne ordningen.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5E9A65-8766-4F1C-AA08-47D4E0DD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D8B4D54-36F0-43F5-A3FA-40B166929D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151DCC3-DFF7-4599-9945-25CB0FA661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7" b="30117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8094C9-3542-4CD7-AE34-2890F63D5F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8FE3A5-3EEE-4086-B4E3-DA225A792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9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9BD5F-8FBA-414D-ABA0-B0E9AAE2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Fra melding til strategi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9330E8-019A-4CD0-AB36-F177F9294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KUD startet arbeidet med en idrettsmelding våren 2019.</a:t>
            </a:r>
          </a:p>
          <a:p>
            <a:endParaRPr lang="nb-NO" dirty="0"/>
          </a:p>
          <a:p>
            <a:r>
              <a:rPr lang="nb-NO" dirty="0"/>
              <a:t>Grunnet pandemien besluttet regjeringen i april 2021 å ikke legge fram en melding nå. Det ble i stedet besluttet å legge fram en idrettsstrategi med et noe kortere tidsperspektiv. </a:t>
            </a:r>
          </a:p>
          <a:p>
            <a:endParaRPr lang="nb-NO" dirty="0"/>
          </a:p>
          <a:p>
            <a:r>
              <a:rPr lang="nb-NO" dirty="0"/>
              <a:t>I hovedfordelingen av spillemidler til idrettsformål i mai 2021 ble det avsatt 150 mill. kroner til prioriteringer i idrettsstrategien.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307B45-E70D-4B22-8FDF-5FA54984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94F43F-76D2-4758-A5F6-FDAB661799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5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B175DF-2E3C-4FF4-A9DD-3877FE20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Idrettsstrategiens formål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EF6275-479A-4D49-B301-4727072BF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Strategien erstatter ikke en idrettsmelding.</a:t>
            </a:r>
          </a:p>
          <a:p>
            <a:r>
              <a:rPr lang="nb-NO" dirty="0"/>
              <a:t>Den gir ikke en helhetlig gjennomgang av idrettspolitikken.</a:t>
            </a:r>
          </a:p>
          <a:p>
            <a:r>
              <a:rPr lang="nb-NO" dirty="0"/>
              <a:t>Gjeldende mål i idrettspolitikken ligger fast. Barn og ungdom og personer med funksjonsnedsettelse er prioriterte målgrupper.</a:t>
            </a:r>
          </a:p>
          <a:p>
            <a:endParaRPr lang="nb-NO" dirty="0"/>
          </a:p>
          <a:p>
            <a:r>
              <a:rPr lang="nb-NO" dirty="0"/>
              <a:t>Strategien har to formål:</a:t>
            </a:r>
          </a:p>
          <a:p>
            <a:pPr marL="0" indent="0">
              <a:buNone/>
            </a:pPr>
            <a:r>
              <a:rPr lang="nb-NO" dirty="0"/>
              <a:t>   - Bidra til å styrke idrettsaktiviteten etter pandemien</a:t>
            </a:r>
          </a:p>
          <a:p>
            <a:pPr marL="0" indent="0">
              <a:buNone/>
            </a:pPr>
            <a:r>
              <a:rPr lang="nb-NO" dirty="0"/>
              <a:t>   - Fremme mangfold og inkluderende deltakelse i idrett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6DBF9E-CDD4-4500-B0E4-6016AB4E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3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24062F-4061-4F13-84D8-E3B4ECE924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6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 descr="Et bilde som inneholder dekorert, sengetøy&#10;&#10;Automatisk generert beskrivelse">
            <a:extLst>
              <a:ext uri="{FF2B5EF4-FFF2-40B4-BE49-F238E27FC236}">
                <a16:creationId xmlns:a16="http://schemas.microsoft.com/office/drawing/2014/main" id="{E40B8948-815D-4A31-B83B-ED90D8149E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9" y="677758"/>
            <a:ext cx="3467101" cy="517923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C3066C3-708A-4806-B6B8-62E83BF9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Betydningen av idrett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E31EC1-D7F2-4ED2-9770-98EFC7099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172325" cy="4031363"/>
          </a:xfrm>
        </p:spPr>
        <p:txBody>
          <a:bodyPr>
            <a:normAutofit fontScale="92500"/>
          </a:bodyPr>
          <a:lstStyle/>
          <a:p>
            <a:r>
              <a:rPr lang="nb-NO" sz="2200" dirty="0"/>
              <a:t>93 % av dagens unge har deltatt i idrettslag i oppveksten</a:t>
            </a:r>
          </a:p>
          <a:p>
            <a:r>
              <a:rPr lang="nb-NO" sz="2200" dirty="0"/>
              <a:t>Mange unge driver også egenorganisert idrett og fysisk aktivitet</a:t>
            </a:r>
          </a:p>
          <a:p>
            <a:r>
              <a:rPr lang="nb-NO" sz="2200" dirty="0"/>
              <a:t>Deltakelse i idrett gir glede, mestring og positive opplevelser</a:t>
            </a:r>
          </a:p>
          <a:p>
            <a:r>
              <a:rPr lang="nb-NO" sz="2200" dirty="0"/>
              <a:t>Deltakelse i idrett betyr også deltakelse i sosiale fellesskap.</a:t>
            </a:r>
          </a:p>
          <a:p>
            <a:r>
              <a:rPr lang="nb-NO" sz="2200" dirty="0"/>
              <a:t>Deltakelse hindrer utenforskap og fremmer inkludering.</a:t>
            </a:r>
          </a:p>
          <a:p>
            <a:r>
              <a:rPr lang="nb-NO" sz="2200" dirty="0"/>
              <a:t>Frivilligheten gjør idrett til en sentral bidragsyter til sosial integrasjon, nettverk, fellesskap og tillit.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5EDA3A-C75D-4A23-BCFC-B6BE09B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himmel&#10;&#10;Automatisk generert beskrivelse">
            <a:extLst>
              <a:ext uri="{FF2B5EF4-FFF2-40B4-BE49-F238E27FC236}">
                <a16:creationId xmlns:a16="http://schemas.microsoft.com/office/drawing/2014/main" id="{BA0F5362-5769-49AE-B849-7B1D4056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1581785"/>
            <a:ext cx="3493770" cy="4106732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878C220-A62B-4AC5-AB06-690DDBEA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 anchor="ctr">
            <a:normAutofit/>
          </a:bodyPr>
          <a:lstStyle/>
          <a:p>
            <a:r>
              <a:rPr lang="nb-NO" b="1" dirty="0"/>
              <a:t>Mangfold og inkluderende deltakelse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D9C318-8E40-4DB8-9DD9-927F78082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12280" cy="41067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Fordi idrett har så stor betydning, må det jobbes målrettet for å sikre mangfold og inkluderende deltakelse.</a:t>
            </a:r>
          </a:p>
          <a:p>
            <a:pPr marL="0" indent="0">
              <a:lnSpc>
                <a:spcPct val="90000"/>
              </a:lnSpc>
              <a:buNone/>
            </a:pP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Alle, uavhengig av f.eks. sosial bakgrunn, etnisitet, religion, kjønn, seksuell orientering eller funksjonsnedsettelse skal oppleve idrett som en representativ og inkluderende arena.</a:t>
            </a:r>
          </a:p>
          <a:p>
            <a:pPr marL="0" indent="0">
              <a:lnSpc>
                <a:spcPct val="90000"/>
              </a:lnSpc>
              <a:buNone/>
            </a:pP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Terskelen for deltakelse skal være lav.</a:t>
            </a:r>
          </a:p>
          <a:p>
            <a:pPr>
              <a:lnSpc>
                <a:spcPct val="90000"/>
              </a:lnSpc>
            </a:pPr>
            <a:endParaRPr lang="nb-NO" sz="2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16A5B42-11C1-49A1-80A4-27B2E673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9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B235F6-801A-4C49-B10F-180B0FBE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Styrke idrettsaktiviteten etter pandemien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F6FA3-B8BA-4DB5-B639-49E6C200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Ekstra tilskudd på 50 mill. kroner til lokale lag og foreninger som driver idrett eller fysisk aktivitet for barn og ungdom</a:t>
            </a:r>
          </a:p>
          <a:p>
            <a:r>
              <a:rPr lang="nb-NO" dirty="0"/>
              <a:t>Ekstra tilskudd på 35 mill. kroner til særforbund og idrettskretser for å bistå og styrke idrettslagene</a:t>
            </a:r>
          </a:p>
          <a:p>
            <a:r>
              <a:rPr lang="nb-NO" dirty="0"/>
              <a:t>Tilskudd på 5 mill. kroner til kampanjen </a:t>
            </a:r>
            <a:r>
              <a:rPr lang="nb-NO" i="1" dirty="0"/>
              <a:t>Tilbake til idretten</a:t>
            </a:r>
          </a:p>
          <a:p>
            <a:r>
              <a:rPr lang="nb-NO" dirty="0"/>
              <a:t>Ekstra tilskudd på 3 mill. kroner til Tverga – ressurssenteret for egenorganisert idrett og fysisk aktivitet i Norge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4174B6-AADD-4BEA-923B-CF09AD50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6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C52D3CE-8B9C-458B-B096-F341FE46E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58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6908A43-7404-42C4-AB74-4E755D110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365124"/>
            <a:ext cx="3281557" cy="5635625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26C74BA-9F51-4829-9B8A-2B9DF2B5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 anchor="ctr">
            <a:normAutofit/>
          </a:bodyPr>
          <a:lstStyle/>
          <a:p>
            <a:r>
              <a:rPr lang="nb-NO" b="1" dirty="0"/>
              <a:t>Idrett basert på barn og ungdoms ønsker og behov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4C1BDC-317B-47F2-8045-589CE4D44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29425" cy="41067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En mangfoldig og inkluderende idrett forutsetter at barn og ungdom kan drive idrett basert på egne ønsker og behov.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Barn og ungdom skal ha et attraktivt tilbud både i organisert idrett og gjennom egenorganisert idrett og fysisk aktivitet.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/>
              <a:t> Attraktive aktivitetstilbud forutsetter god involvering av barn og ungdom. De skal ha mulighet til å være med på planlegging og gjennomføring av egen idrettsaktivitet.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7AAFE2-C904-45FD-8696-8F7A9EDE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54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F4976E-2606-4EF2-9995-51957C61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Barne- og ungdomsidrett i Norges idrettsforbund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006248-2E1D-424F-B498-967AF1CF5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 kraft av å være landets største barne- og ungdomsorganisasjon og største frivillige bevegelse mottar NIF årlig tilskudd fra spillemidlene til idrettsformål. </a:t>
            </a:r>
          </a:p>
          <a:p>
            <a:endParaRPr lang="nb-NO" dirty="0"/>
          </a:p>
          <a:p>
            <a:r>
              <a:rPr lang="nb-NO" dirty="0"/>
              <a:t>Regjeringen forventer at deres barneidrett baserer seg på Bestemmelser om barneidrett og Idrettens barnerettigheter.</a:t>
            </a:r>
          </a:p>
          <a:p>
            <a:endParaRPr lang="nb-NO" dirty="0"/>
          </a:p>
          <a:p>
            <a:r>
              <a:rPr lang="nb-NO" dirty="0"/>
              <a:t>Regjeringen forventer at deres ungdomsidrett baserer seg på Retningslinjer for ungdomsidrett.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892B465-C77F-44A0-B958-AA20FB6E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8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58E8CDE-CF09-41CD-9B20-24BE378300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99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1B01C2-6A2A-4204-A35F-83AC6773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 anchor="ctr">
            <a:normAutofit/>
          </a:bodyPr>
          <a:lstStyle/>
          <a:p>
            <a:r>
              <a:rPr lang="nb-NO" b="1" dirty="0"/>
              <a:t>Egenorganisert idrett og fysisk aktivitet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4E7D17-C212-472B-B733-7BE25F726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924925" cy="41067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200" dirty="0"/>
              <a:t>Tverga – ressurssenteret for egenorganisert idrett og fysisk aktivitet i Norge vil fra 2022 motta fast tilskudd fra spillemidlene til idrettsformål.</a:t>
            </a:r>
          </a:p>
          <a:p>
            <a:pPr>
              <a:lnSpc>
                <a:spcPct val="90000"/>
              </a:lnSpc>
            </a:pPr>
            <a:endParaRPr lang="nb-NO" sz="2200" dirty="0"/>
          </a:p>
          <a:p>
            <a:pPr>
              <a:lnSpc>
                <a:spcPct val="90000"/>
              </a:lnSpc>
            </a:pPr>
            <a:r>
              <a:rPr lang="nb-NO" sz="2200" dirty="0"/>
              <a:t>Tverga skal være et kunnskaps- og kompetansesenter der kommuner og egenorganiserte miljøer kan søke bistand. De skal bidra til økt egenorganisert aktivitet i hele landet. </a:t>
            </a:r>
          </a:p>
          <a:p>
            <a:pPr>
              <a:lnSpc>
                <a:spcPct val="90000"/>
              </a:lnSpc>
            </a:pPr>
            <a:endParaRPr lang="nb-NO" sz="2200" dirty="0"/>
          </a:p>
          <a:p>
            <a:pPr>
              <a:lnSpc>
                <a:spcPct val="90000"/>
              </a:lnSpc>
            </a:pPr>
            <a:r>
              <a:rPr lang="nb-NO" sz="2200" dirty="0"/>
              <a:t>Det er et mål å styrke lokal tilrettelegging for egenorganisert idrett og fysisk aktivitet.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1004716-C28F-4793-816F-A39A2B3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6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UD">
  <a:themeElements>
    <a:clrScheme name="DEP-farger">
      <a:dk1>
        <a:srgbClr val="000000"/>
      </a:dk1>
      <a:lt1>
        <a:srgbClr val="FFFFFF"/>
      </a:lt1>
      <a:dk2>
        <a:srgbClr val="003761"/>
      </a:dk2>
      <a:lt2>
        <a:srgbClr val="FFFFFF"/>
      </a:lt2>
      <a:accent1>
        <a:srgbClr val="3867C8"/>
      </a:accent1>
      <a:accent2>
        <a:srgbClr val="FF6875"/>
      </a:accent2>
      <a:accent3>
        <a:srgbClr val="D7D3D3"/>
      </a:accent3>
      <a:accent4>
        <a:srgbClr val="009D6F"/>
      </a:accent4>
      <a:accent5>
        <a:srgbClr val="FBD036"/>
      </a:accent5>
      <a:accent6>
        <a:srgbClr val="5A6E82"/>
      </a:accent6>
      <a:hlink>
        <a:srgbClr val="30A5FF"/>
      </a:hlink>
      <a:folHlink>
        <a:srgbClr val="FF6875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D" id="{CBD7A625-DD20-4DFD-8509-BE963CC1C9E9}" vid="{B7D61519-7ECC-42B5-A533-77A985BB63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830</TotalTime>
  <Words>766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6" baseType="lpstr">
      <vt:lpstr>Arial</vt:lpstr>
      <vt:lpstr>Open Sans</vt:lpstr>
      <vt:lpstr>KUD</vt:lpstr>
      <vt:lpstr>PowerPoint-presentasjon</vt:lpstr>
      <vt:lpstr>Fra melding til strategi</vt:lpstr>
      <vt:lpstr>Idrettsstrategiens formål</vt:lpstr>
      <vt:lpstr>Betydningen av idrett</vt:lpstr>
      <vt:lpstr>Mangfold og inkluderende deltakelse</vt:lpstr>
      <vt:lpstr>Styrke idrettsaktiviteten etter pandemien</vt:lpstr>
      <vt:lpstr>Idrett basert på barn og ungdoms ønsker og behov</vt:lpstr>
      <vt:lpstr>Barne- og ungdomsidrett i Norges idrettsforbund</vt:lpstr>
      <vt:lpstr>Egenorganisert idrett og fysisk aktivitet</vt:lpstr>
      <vt:lpstr>Treårig krafttak for mangfold og inkludering</vt:lpstr>
      <vt:lpstr>Styrking av ordningen Inkludering i idrettslag</vt:lpstr>
      <vt:lpstr>Åpen søknadsbasert ordning for mangfolds- og inkluderingsprosjekter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Sjursen Øyvind Mehus</dc:creator>
  <cp:lastModifiedBy>Frank Tore Tveit</cp:lastModifiedBy>
  <cp:revision>44</cp:revision>
  <dcterms:created xsi:type="dcterms:W3CDTF">2021-09-16T06:22:44Z</dcterms:created>
  <dcterms:modified xsi:type="dcterms:W3CDTF">2021-10-19T09:23:13Z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763e218-2cb6-4b5b-8eef-f3c65e05b2f5_Enabled">
    <vt:lpwstr>true</vt:lpwstr>
  </property>
  <property fmtid="{D5CDD505-2E9C-101B-9397-08002B2CF9AE}" pid="3" name="MSIP_Label_6763e218-2cb6-4b5b-8eef-f3c65e05b2f5_SetDate">
    <vt:lpwstr>2021-09-16T06:22:44Z</vt:lpwstr>
  </property>
  <property fmtid="{D5CDD505-2E9C-101B-9397-08002B2CF9AE}" pid="4" name="MSIP_Label_6763e218-2cb6-4b5b-8eef-f3c65e05b2f5_Method">
    <vt:lpwstr>Standard</vt:lpwstr>
  </property>
  <property fmtid="{D5CDD505-2E9C-101B-9397-08002B2CF9AE}" pid="5" name="MSIP_Label_6763e218-2cb6-4b5b-8eef-f3c65e05b2f5_Name">
    <vt:lpwstr>Intern (KUD)</vt:lpwstr>
  </property>
  <property fmtid="{D5CDD505-2E9C-101B-9397-08002B2CF9AE}" pid="6" name="MSIP_Label_6763e218-2cb6-4b5b-8eef-f3c65e05b2f5_SiteId">
    <vt:lpwstr>f696e186-1c3b-44cd-bf76-5ace0e7007bd</vt:lpwstr>
  </property>
  <property fmtid="{D5CDD505-2E9C-101B-9397-08002B2CF9AE}" pid="7" name="MSIP_Label_6763e218-2cb6-4b5b-8eef-f3c65e05b2f5_ActionId">
    <vt:lpwstr>c436be80-1ee4-4cd8-93cc-278fc5951d2c</vt:lpwstr>
  </property>
  <property fmtid="{D5CDD505-2E9C-101B-9397-08002B2CF9AE}" pid="8" name="MSIP_Label_6763e218-2cb6-4b5b-8eef-f3c65e05b2f5_ContentBits">
    <vt:lpwstr>0</vt:lpwstr>
  </property>
</Properties>
</file>