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DED"/>
    <a:srgbClr val="91D1DB"/>
    <a:srgbClr val="ADD7EA"/>
    <a:srgbClr val="000000"/>
    <a:srgbClr val="FFFFFF"/>
    <a:srgbClr val="FAEDBC"/>
    <a:srgbClr val="EF7239"/>
    <a:srgbClr val="F6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D8C75-6230-C547-BFB0-C4CA37F4D829}" v="32" dt="2021-10-20T09:04:4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16" autoAdjust="0"/>
    <p:restoredTop sz="80521"/>
  </p:normalViewPr>
  <p:slideViewPr>
    <p:cSldViewPr snapToGrid="0" snapToObjects="1">
      <p:cViewPr>
        <p:scale>
          <a:sx n="80" d="100"/>
          <a:sy n="80" d="100"/>
        </p:scale>
        <p:origin x="904" y="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1" d="100"/>
          <a:sy n="151" d="100"/>
        </p:scale>
        <p:origin x="-49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sz="1100" dirty="0">
              <a:latin typeface="Roboto"/>
              <a:cs typeface="Roboto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36AA6-9E5A-3B40-832E-96425D29D5C1}" type="datetimeFigureOut">
              <a:rPr lang="nb-NO" sz="1100" smtClean="0">
                <a:latin typeface="Roboto"/>
                <a:cs typeface="Roboto"/>
              </a:rPr>
              <a:t>20.10.2021</a:t>
            </a:fld>
            <a:endParaRPr lang="nb-NO" sz="1100">
              <a:latin typeface="Roboto"/>
              <a:cs typeface="Roboto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sz="1100" dirty="0">
              <a:latin typeface="Roboto"/>
              <a:cs typeface="Roboto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903E-0958-774A-8B2D-3E32A0C102E6}" type="slidenum">
              <a:rPr lang="nb-NO" sz="1100" smtClean="0">
                <a:latin typeface="Roboto"/>
                <a:cs typeface="Roboto"/>
              </a:rPr>
              <a:t>‹#›</a:t>
            </a:fld>
            <a:endParaRPr lang="nb-NO" sz="110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06044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Roboto"/>
                <a:cs typeface="Roboto"/>
              </a:defRPr>
            </a:lvl1pPr>
          </a:lstStyle>
          <a:p>
            <a:fld id="{AF0F0302-BE9E-8A47-8FBA-EF4A5D6A0C1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22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55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75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757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Snakke om det som kommer – EU sine mål om en enorm satsing på sirkulærøkonomi mm. Kravene fra nasjonale myndigheter kommer. Vi må være frampå, ellers vil vi slite med å være bakpå lenge.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77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86865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7CB02A66-AD46-D24F-81C7-79426D04B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8" y="-737306"/>
            <a:ext cx="13493750" cy="7596482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7444307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7444307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Lang </a:t>
            </a:r>
            <a:r>
              <a:rPr lang="en-US" dirty="0" err="1"/>
              <a:t>presentasjonstittel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to liner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89ACD9F-FF3C-4181-9466-78A5246F1A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6198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0325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7C8C8B-4FDF-3840-AF16-7C2896569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2718394"/>
            <a:ext cx="6300787" cy="132036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Presentasjonstittel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gå</a:t>
            </a:r>
            <a:r>
              <a:rPr lang="en-US" dirty="0"/>
              <a:t> over </a:t>
            </a:r>
            <a:r>
              <a:rPr lang="en-US" dirty="0" err="1"/>
              <a:t>fleire</a:t>
            </a:r>
            <a:r>
              <a:rPr lang="en-US" dirty="0"/>
              <a:t> liner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0FC77050-3B6C-AE43-B607-E0A39D7B60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9512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748078D-EAAB-5C41-8D1F-B07C9D4C78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859" y="6172912"/>
            <a:ext cx="448992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90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-4652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843219"/>
            <a:ext cx="9218080" cy="2054935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9220EB2-EC8C-C24D-8AA8-9E6F0E8F1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E435173-C479-4509-B76E-25CBDEE2A4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804746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CF22EF4B-9918-5B4C-A5A4-946FB543E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843219"/>
            <a:ext cx="9456872" cy="192680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9220EB2-EC8C-C24D-8AA8-9E6F0E8F1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74287821-9DFC-4BD7-B935-708946E667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04368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3093D2C-AEDA-944D-A1B9-A9C9DAE86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17" t="-5670" r="-8023" b="7334"/>
          <a:stretch/>
        </p:blipFill>
        <p:spPr>
          <a:xfrm>
            <a:off x="6311900" y="-2309832"/>
            <a:ext cx="8831692" cy="9195349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60" y="2843219"/>
            <a:ext cx="7741190" cy="167534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9220EB2-EC8C-C24D-8AA8-9E6F0E8F1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3676B12-1953-406F-87F4-A0016593FD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68466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C369AAAB-0465-E645-A3C6-63061F4A71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8" y="-737306"/>
            <a:ext cx="13493750" cy="759648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843219"/>
            <a:ext cx="8465585" cy="170502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tittel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1416EAE6-208A-49CD-BBBB-522EC4723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270209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AADF178-4BBE-49CE-B9C3-298E3AAB2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9474346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Kapittelside</a:t>
            </a:r>
            <a:r>
              <a:rPr lang="en-US" dirty="0"/>
              <a:t> med </a:t>
            </a:r>
            <a:r>
              <a:rPr lang="en-US" dirty="0" err="1"/>
              <a:t>tittel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, to </a:t>
            </a:r>
            <a:r>
              <a:rPr lang="en-US" dirty="0" err="1"/>
              <a:t>eller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tre</a:t>
            </a:r>
            <a:r>
              <a:rPr lang="en-US" dirty="0"/>
              <a:t> liner</a:t>
            </a:r>
          </a:p>
        </p:txBody>
      </p:sp>
    </p:spTree>
    <p:extLst>
      <p:ext uri="{BB962C8B-B14F-4D97-AF65-F5344CB8AC3E}">
        <p14:creationId xmlns:p14="http://schemas.microsoft.com/office/powerpoint/2010/main" val="235767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8265" y="0"/>
            <a:ext cx="12183735" cy="6858000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9474346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Kapittelside</a:t>
            </a:r>
            <a:r>
              <a:rPr lang="en-US" dirty="0"/>
              <a:t> med </a:t>
            </a:r>
            <a:r>
              <a:rPr lang="en-US" dirty="0" err="1"/>
              <a:t>tittel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, to </a:t>
            </a:r>
            <a:r>
              <a:rPr lang="en-US" dirty="0" err="1"/>
              <a:t>eller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tre</a:t>
            </a:r>
            <a:r>
              <a:rPr lang="en-US" dirty="0"/>
              <a:t> liner</a:t>
            </a:r>
          </a:p>
        </p:txBody>
      </p:sp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11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F6BC029-5268-D04F-BFC8-0C449FB9A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817" t="-5670" r="-8023" b="7334"/>
          <a:stretch/>
        </p:blipFill>
        <p:spPr>
          <a:xfrm>
            <a:off x="6311900" y="-2164044"/>
            <a:ext cx="8831692" cy="9195349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33C93A8B-84D0-4EBB-A87D-59C8312329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7295867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Kapittelside</a:t>
            </a:r>
            <a:r>
              <a:rPr lang="en-US" dirty="0"/>
              <a:t> med </a:t>
            </a:r>
            <a:r>
              <a:rPr lang="en-US" dirty="0" err="1"/>
              <a:t>tittel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, to </a:t>
            </a:r>
            <a:r>
              <a:rPr lang="en-US" dirty="0" err="1"/>
              <a:t>eller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tre</a:t>
            </a:r>
            <a:r>
              <a:rPr lang="en-US" dirty="0"/>
              <a:t> liner</a:t>
            </a:r>
          </a:p>
        </p:txBody>
      </p:sp>
    </p:spTree>
    <p:extLst>
      <p:ext uri="{BB962C8B-B14F-4D97-AF65-F5344CB8AC3E}">
        <p14:creationId xmlns:p14="http://schemas.microsoft.com/office/powerpoint/2010/main" val="422640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87351D9-4CF3-7C4E-815B-A8C5DECC8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4975" y="-737306"/>
            <a:ext cx="13493750" cy="7596482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1F673B09-FB02-4CB3-BEED-4487E45FFA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9474346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Kapittelside</a:t>
            </a:r>
            <a:r>
              <a:rPr lang="en-US" dirty="0"/>
              <a:t> med </a:t>
            </a:r>
            <a:r>
              <a:rPr lang="en-US" dirty="0" err="1"/>
              <a:t>tittel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, to </a:t>
            </a:r>
            <a:r>
              <a:rPr lang="en-US" dirty="0" err="1"/>
              <a:t>eller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tre</a:t>
            </a:r>
            <a:r>
              <a:rPr lang="en-US" dirty="0"/>
              <a:t> liner</a:t>
            </a:r>
          </a:p>
        </p:txBody>
      </p:sp>
    </p:spTree>
    <p:extLst>
      <p:ext uri="{BB962C8B-B14F-4D97-AF65-F5344CB8AC3E}">
        <p14:creationId xmlns:p14="http://schemas.microsoft.com/office/powerpoint/2010/main" val="11531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76D0CF2-BD9F-9B46-BC9C-E4BE8E7AD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1E397BCB-44AA-41CB-984D-272C60CBD4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181806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10617316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5DD8909-428D-E543-AB62-3E00682CE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3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727549"/>
            <a:ext cx="946943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1968C0-AD7E-C049-8E6C-2985A8DE3A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239641"/>
            <a:ext cx="9469438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C3CBB-E3CD-A04F-AF11-BAF1433A63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2199035"/>
            <a:ext cx="946943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791A530B-87B8-5C48-A101-544B9ABE6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7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EAE5B8DA-6811-1C4B-AAA3-70C7520486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2547" y="727549"/>
            <a:ext cx="5963910" cy="563231"/>
          </a:xfrm>
          <a:prstGeom prst="rect">
            <a:avLst/>
          </a:prstGeom>
        </p:spPr>
        <p:txBody>
          <a:bodyPr wrap="square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C5DB5F6-E128-C744-9555-30ACF5B612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46" y="2199035"/>
            <a:ext cx="5858229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887339-971C-7946-A2A9-413F10198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422545" y="1266966"/>
            <a:ext cx="5963911" cy="4105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273389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1438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9576D748-28C7-534E-AD9A-86DC85D4B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A7CAF74-6A7A-524F-9BF9-55AC3F9441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323" y="2199035"/>
            <a:ext cx="5858229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9E6E7D-150F-AD41-ABB8-F10900F64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7614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53460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80101" y="0"/>
            <a:ext cx="6311900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93B5F2BA-5185-084E-81AC-EDEAB814A3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450056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F6F943B-46A7-C241-81D1-88D01A82F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5" y="2199035"/>
            <a:ext cx="4500562" cy="34193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Donec</a:t>
            </a:r>
            <a:r>
              <a:rPr lang="en-GB" dirty="0"/>
              <a:t> dictum convallis </a:t>
            </a:r>
            <a:r>
              <a:rPr lang="en-GB" dirty="0" err="1"/>
              <a:t>eros</a:t>
            </a:r>
            <a:r>
              <a:rPr lang="en-GB" dirty="0"/>
              <a:t> vitae </a:t>
            </a:r>
            <a:r>
              <a:rPr lang="en-GB" dirty="0" err="1"/>
              <a:t>finibus</a:t>
            </a:r>
            <a:r>
              <a:rPr lang="en-GB" dirty="0"/>
              <a:t>. </a:t>
            </a:r>
            <a:r>
              <a:rPr lang="en-GB" dirty="0" err="1"/>
              <a:t>Donec</a:t>
            </a:r>
            <a:r>
              <a:rPr lang="en-GB" dirty="0"/>
              <a:t> in </a:t>
            </a:r>
            <a:r>
              <a:rPr lang="en-GB" dirty="0" err="1"/>
              <a:t>neque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Praesent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efficitur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FE92C00-9341-3144-AF9C-192D531D1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5087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274688"/>
            <a:ext cx="451132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882198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311900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BEC4CE19-3638-434F-B816-87A541484E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0269" y="727549"/>
            <a:ext cx="414530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EE4B8E7-CA86-3047-9EAB-BEC9AF583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12013" y="2199035"/>
            <a:ext cx="4068762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4EAA71E3-B715-8A4D-8D92-CC68790F7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7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230270" y="1274688"/>
            <a:ext cx="414530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53149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1438" y="0"/>
            <a:ext cx="4500562" cy="3428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91438" y="3429001"/>
            <a:ext cx="4500562" cy="3428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68F0CA92-F4DD-5D47-A4DA-A4733A762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CC1883-3AE8-5A4F-B7F5-CFA920DE2D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6300787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C8FFAFDE-F29B-C848-A8CD-76F626904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0868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334756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00562" cy="3428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1"/>
            <a:ext cx="4500562" cy="3428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BAC5024-7716-A34B-A73F-22267550FB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1788" y="727549"/>
            <a:ext cx="599644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7D9AECE-C302-C645-A30F-4420DF321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1788" y="2199035"/>
            <a:ext cx="586898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E3BA83EA-E86A-484D-AEC2-45E24F246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5411788" y="1274688"/>
            <a:ext cx="599644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34082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1FD44404-0E8B-A746-B9D7-CF98E82178B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80100" y="2240969"/>
            <a:ext cx="5400675" cy="3172491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r>
              <a:rPr lang="nb-NO" dirty="0"/>
              <a:t> eller </a:t>
            </a:r>
            <a:r>
              <a:rPr lang="nb-NO" dirty="0" err="1"/>
              <a:t>ein</a:t>
            </a:r>
            <a:r>
              <a:rPr lang="nb-NO" dirty="0"/>
              <a:t> figur</a:t>
            </a:r>
            <a:endParaRPr lang="en-US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B441042B-5173-1D45-A072-2B7E8FA5D9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50335F0-352E-9244-85DA-D7C3730B4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4E7C5A1-D2EB-7046-AFAA-E129A45E5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6955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456520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bilet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1225" y="2240969"/>
            <a:ext cx="5400675" cy="3172491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r>
              <a:rPr lang="nb-NO" dirty="0"/>
              <a:t> eller </a:t>
            </a:r>
            <a:r>
              <a:rPr lang="nb-NO" dirty="0" err="1"/>
              <a:t>ein</a:t>
            </a:r>
            <a:r>
              <a:rPr lang="nb-NO" dirty="0"/>
              <a:t> figur</a:t>
            </a:r>
            <a:endParaRPr lang="en-US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E1E4DF85-AEB8-8446-B2E1-2252E33C56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80310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6C9799-DE04-2149-995E-2FAAF6E572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0972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 </a:t>
            </a:r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9E01F9C-368E-E84D-B1C6-0B1A5C667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8031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87638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ED46284-9BAD-D548-A937-1789143AB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171"/>
            <a:ext cx="12192000" cy="686816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A4046BB5-FF1A-47FE-85FC-CE5079153A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349281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,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6F9F26F-539C-7740-B549-2A50A6CEE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5" y="727549"/>
            <a:ext cx="1038153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03E9EA8-AD36-214E-A848-590DEC5DD3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4968875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</a:t>
            </a:r>
            <a:r>
              <a:rPr lang="en-GB" dirty="0"/>
              <a:t>.</a:t>
            </a:r>
            <a:endParaRPr lang="nb-NO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B142A7E-1FCC-9040-BBC7-97A3BDC942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82" y="2199035"/>
            <a:ext cx="4968875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003C86D2-A0C0-4D4A-B6F6-4EEC4BE87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274688"/>
            <a:ext cx="1038153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346452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punkt+profil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9CC33A5B-51BF-4B48-AB8E-EF4439BDA08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385" y="2230970"/>
            <a:ext cx="3182490" cy="3182490"/>
          </a:xfrm>
          <a:prstGeom prst="ellipse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F87A6393-0F37-4F4B-B029-1B53BE9481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1038338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21C58CF-9DEA-4E4E-8344-FA3F903E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1675" y="2199035"/>
            <a:ext cx="6782940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In </a:t>
            </a:r>
            <a:r>
              <a:rPr lang="en-GB" dirty="0" err="1"/>
              <a:t>congue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mi </a:t>
            </a:r>
            <a:r>
              <a:rPr lang="en-GB" dirty="0" err="1"/>
              <a:t>viverra</a:t>
            </a:r>
            <a:r>
              <a:rPr lang="en-GB" dirty="0"/>
              <a:t> in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id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turpis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. </a:t>
            </a:r>
            <a:r>
              <a:rPr lang="en-GB" dirty="0" err="1"/>
              <a:t>Phasellus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urna</a:t>
            </a:r>
            <a:r>
              <a:rPr lang="en-GB" dirty="0"/>
              <a:t> dictum, </a:t>
            </a:r>
            <a:r>
              <a:rPr lang="en-GB" dirty="0" err="1"/>
              <a:t>posuere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et,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Cras </a:t>
            </a:r>
            <a:r>
              <a:rPr lang="en-GB" dirty="0" err="1"/>
              <a:t>egestas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rutrum</a:t>
            </a:r>
            <a:r>
              <a:rPr lang="en-GB" dirty="0"/>
              <a:t> </a:t>
            </a:r>
            <a:r>
              <a:rPr lang="en-GB" dirty="0" err="1"/>
              <a:t>augue</a:t>
            </a:r>
            <a:r>
              <a:rPr lang="en-GB" dirty="0"/>
              <a:t> </a:t>
            </a:r>
            <a:r>
              <a:rPr lang="en-GB" dirty="0" err="1"/>
              <a:t>hendrerit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.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2530C5-5901-054D-A807-24EE41C26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25" hasCustomPrompt="1"/>
          </p:nvPr>
        </p:nvSpPr>
        <p:spPr>
          <a:xfrm>
            <a:off x="911225" y="1274688"/>
            <a:ext cx="1038339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77251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profilbiletex4"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34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" name="Plassholder for innhold 10">
            <a:extLst>
              <a:ext uri="{FF2B5EF4-FFF2-40B4-BE49-F238E27FC236}">
                <a16:creationId xmlns:a16="http://schemas.microsoft.com/office/drawing/2014/main" id="{90D58AD1-53A7-634A-9B14-C87C47B903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3772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Plassholder for innhold 10">
            <a:extLst>
              <a:ext uri="{FF2B5EF4-FFF2-40B4-BE49-F238E27FC236}">
                <a16:creationId xmlns:a16="http://schemas.microsoft.com/office/drawing/2014/main" id="{00B2CDD0-C24E-7742-92FA-4D1CB9BD23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14110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5" name="Plassholder for innhold 10">
            <a:extLst>
              <a:ext uri="{FF2B5EF4-FFF2-40B4-BE49-F238E27FC236}">
                <a16:creationId xmlns:a16="http://schemas.microsoft.com/office/drawing/2014/main" id="{99389EED-16AD-914F-B50D-69D028395D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122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1405C28A-C703-7E45-8BE1-FB49F63C98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5255" y="1982326"/>
            <a:ext cx="1798014" cy="1798014"/>
          </a:xfrm>
          <a:prstGeom prst="ellipse">
            <a:avLst/>
          </a:prstGeom>
        </p:spPr>
        <p:txBody>
          <a:bodyPr/>
          <a:lstStyle>
            <a:lvl1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70485E75-345D-C843-BA29-1EADBE1C6F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47929" y="1982326"/>
            <a:ext cx="1798014" cy="1798014"/>
          </a:xfrm>
          <a:prstGeom prst="ellipse">
            <a:avLst/>
          </a:prstGeom>
        </p:spPr>
        <p:txBody>
          <a:bodyPr/>
          <a:lstStyle>
            <a:lvl1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22" name="Plassholder for bilde 12">
            <a:extLst>
              <a:ext uri="{FF2B5EF4-FFF2-40B4-BE49-F238E27FC236}">
                <a16:creationId xmlns:a16="http://schemas.microsoft.com/office/drawing/2014/main" id="{1ACFA19C-DCAB-D34E-8F67-B2CD7088C7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46059" y="1982326"/>
            <a:ext cx="1798014" cy="1798014"/>
          </a:xfrm>
          <a:prstGeom prst="ellipse">
            <a:avLst/>
          </a:prstGeom>
        </p:spPr>
        <p:txBody>
          <a:bodyPr/>
          <a:lstStyle>
            <a:lvl1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23" name="Plassholder for bilde 12">
            <a:extLst>
              <a:ext uri="{FF2B5EF4-FFF2-40B4-BE49-F238E27FC236}">
                <a16:creationId xmlns:a16="http://schemas.microsoft.com/office/drawing/2014/main" id="{1CF0B6D4-60E6-174A-A728-51AF6D2B1CD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248731" y="1982326"/>
            <a:ext cx="1798014" cy="1798014"/>
          </a:xfrm>
          <a:prstGeom prst="ellipse">
            <a:avLst/>
          </a:prstGeom>
        </p:spPr>
        <p:txBody>
          <a:bodyPr/>
          <a:lstStyle>
            <a:lvl1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394B0F56-9A12-C847-806B-228682A7D3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pic>
        <p:nvPicPr>
          <p:cNvPr id="13" name="Bilde 6">
            <a:extLst>
              <a:ext uri="{FF2B5EF4-FFF2-40B4-BE49-F238E27FC236}">
                <a16:creationId xmlns:a16="http://schemas.microsoft.com/office/drawing/2014/main" id="{DF3C68BA-B43B-EB45-9052-2EC2F0D9F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6" name="Plassholder for tekst 5"/>
          <p:cNvSpPr>
            <a:spLocks noGrp="1"/>
          </p:cNvSpPr>
          <p:nvPr>
            <p:ph type="body" sz="quarter" idx="27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 dirty="0"/>
              <a:t>Undertittel som går over ei line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777723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1438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161E82D1-C121-5646-B778-09D41B7E9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seier</a:t>
            </a:r>
            <a:r>
              <a:rPr lang="en-US" dirty="0"/>
              <a:t> </a:t>
            </a:r>
            <a:r>
              <a:rPr lang="en-US" dirty="0" err="1"/>
              <a:t>noko</a:t>
            </a:r>
            <a:r>
              <a:rPr lang="en-US" dirty="0"/>
              <a:t> om </a:t>
            </a:r>
            <a:r>
              <a:rPr lang="en-US" dirty="0" err="1"/>
              <a:t>sitatet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454231-6501-3449-B8F1-1516AD023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seier</a:t>
            </a:r>
            <a:r>
              <a:rPr lang="en-US" dirty="0"/>
              <a:t> </a:t>
            </a:r>
            <a:r>
              <a:rPr lang="en-US" dirty="0" err="1"/>
              <a:t>noko</a:t>
            </a:r>
            <a:r>
              <a:rPr lang="en-US" dirty="0"/>
              <a:t> anna om </a:t>
            </a:r>
            <a:r>
              <a:rPr lang="en-US" dirty="0" err="1"/>
              <a:t>sitatet</a:t>
            </a:r>
            <a:endParaRPr lang="en-US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034156BC-892D-AF41-9FBF-430F887DDE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Namn</a:t>
            </a:r>
            <a:r>
              <a:rPr lang="en-US" dirty="0"/>
              <a:t>, stilling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718AF351-1DA8-D240-8B6F-490C7850FC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5868987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«Lorem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 </a:t>
            </a:r>
            <a:r>
              <a:rPr lang="en-US" dirty="0" err="1"/>
              <a:t>viverra</a:t>
            </a:r>
            <a:r>
              <a:rPr lang="en-US" dirty="0"/>
              <a:t> in.»</a:t>
            </a:r>
          </a:p>
        </p:txBody>
      </p:sp>
      <p:pic>
        <p:nvPicPr>
          <p:cNvPr id="11" name="Bilde 6">
            <a:extLst>
              <a:ext uri="{FF2B5EF4-FFF2-40B4-BE49-F238E27FC236}">
                <a16:creationId xmlns:a16="http://schemas.microsoft.com/office/drawing/2014/main" id="{B7C8BDF8-B76E-2545-A5EF-6580D2150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015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901A4653-38C0-9944-8D35-959C925B5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seier</a:t>
            </a:r>
            <a:r>
              <a:rPr lang="en-US" dirty="0"/>
              <a:t> </a:t>
            </a:r>
            <a:r>
              <a:rPr lang="en-US" dirty="0" err="1"/>
              <a:t>noko</a:t>
            </a:r>
            <a:r>
              <a:rPr lang="en-US" dirty="0"/>
              <a:t> om </a:t>
            </a:r>
            <a:r>
              <a:rPr lang="en-US" dirty="0" err="1"/>
              <a:t>sitatet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42E74C-976C-894C-AAC7-488ED63DB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seier</a:t>
            </a:r>
            <a:r>
              <a:rPr lang="en-US" dirty="0"/>
              <a:t> </a:t>
            </a:r>
            <a:r>
              <a:rPr lang="en-US" dirty="0" err="1"/>
              <a:t>noko</a:t>
            </a:r>
            <a:r>
              <a:rPr lang="en-US" dirty="0"/>
              <a:t> anna om </a:t>
            </a:r>
            <a:r>
              <a:rPr lang="en-US" dirty="0" err="1"/>
              <a:t>sitatet</a:t>
            </a:r>
            <a:endParaRPr lang="en-US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802E6427-24CC-904E-835F-BF35D1B05C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Namn</a:t>
            </a:r>
            <a:r>
              <a:rPr lang="en-US" dirty="0"/>
              <a:t>, stilling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C0702D26-39C7-A04E-A62A-AAE0EB50C4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8569324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«Lorem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 </a:t>
            </a:r>
            <a:r>
              <a:rPr lang="en-US" dirty="0" err="1"/>
              <a:t>viverra</a:t>
            </a:r>
            <a:r>
              <a:rPr lang="en-US" dirty="0"/>
              <a:t>.»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B7FA8CA-D28C-CD40-AFE7-17E126565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9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utfallande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på ikonet for å </a:t>
            </a:r>
            <a:r>
              <a:rPr lang="nb-NO" dirty="0" err="1"/>
              <a:t>leggje</a:t>
            </a:r>
            <a:r>
              <a:rPr lang="nb-NO" dirty="0"/>
              <a:t> til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bilete</a:t>
            </a:r>
            <a:endParaRPr lang="en-US" dirty="0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DB49DAF-7A6D-7E48-8633-20D3E9FB2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 err="1"/>
              <a:t>Namn</a:t>
            </a:r>
            <a:r>
              <a:rPr lang="en-US" dirty="0"/>
              <a:t>, stilling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4B440FD-E12F-AB4E-B103-B58800252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327355"/>
            <a:ext cx="5868987" cy="320959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«Lorem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 </a:t>
            </a:r>
            <a:r>
              <a:rPr lang="en-US" dirty="0" err="1"/>
              <a:t>viverr</a:t>
            </a:r>
            <a:r>
              <a:rPr lang="en-US" dirty="0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152677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3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_Svart bakgru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7890" y="6018335"/>
            <a:ext cx="1524000" cy="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47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engels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599" y="2497996"/>
            <a:ext cx="5365751" cy="1474556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483878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9586" y="6018335"/>
            <a:ext cx="1480608" cy="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170F8-5E9D-4347-86A1-E60376AE53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8" y="0"/>
            <a:ext cx="12184062" cy="685917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ECD6A84C-E813-4BD4-A507-0B7D0C78D0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143878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26531"/>
            <a:ext cx="8090379" cy="130044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 err="1"/>
              <a:t>Takk</a:t>
            </a:r>
            <a:r>
              <a:rPr lang="en-US" dirty="0"/>
              <a:t> for </a:t>
            </a:r>
            <a:r>
              <a:rPr lang="en-US" dirty="0" err="1"/>
              <a:t>oss</a:t>
            </a: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713986-C327-F649-9219-6FBFF999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689BA7D-2DFE-DA40-9CC3-CE4E58792E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31144"/>
            <a:ext cx="6769099" cy="1758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Telefon</a:t>
            </a:r>
            <a:r>
              <a:rPr lang="en-US" dirty="0"/>
              <a:t> 05557</a:t>
            </a:r>
          </a:p>
          <a:p>
            <a:r>
              <a:rPr lang="en-US" dirty="0"/>
              <a:t>E-post namn@vlfk.no</a:t>
            </a:r>
          </a:p>
          <a:p>
            <a:r>
              <a:rPr lang="en-US" dirty="0" err="1"/>
              <a:t>Besøk</a:t>
            </a:r>
            <a:r>
              <a:rPr lang="en-US" dirty="0"/>
              <a:t> </a:t>
            </a:r>
            <a:r>
              <a:rPr lang="en-US" dirty="0" err="1"/>
              <a:t>oss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www.vestlandfylke.no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15446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3B7436-6DB6-EB40-AFE5-EE607116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5640" y="1500188"/>
            <a:ext cx="3119298" cy="4079081"/>
          </a:xfrm>
          <a:prstGeom prst="rect">
            <a:avLst/>
          </a:prstGeom>
        </p:spPr>
      </p:pic>
      <p:sp>
        <p:nvSpPr>
          <p:cNvPr id="4" name="Plassholder for tekst 8">
            <a:extLst>
              <a:ext uri="{FF2B5EF4-FFF2-40B4-BE49-F238E27FC236}">
                <a16:creationId xmlns:a16="http://schemas.microsoft.com/office/drawing/2014/main" id="{376840A9-7F53-40FD-8F12-131BA769F0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67451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06715DE1-3948-2140-AE77-400575A86C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1541" y="-105068"/>
            <a:ext cx="12465921" cy="702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3B7436-6DB6-EB40-AFE5-EE607116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5640" y="1500188"/>
            <a:ext cx="3119298" cy="4079081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FCD71961-FBDC-4978-82E0-AD85260267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78794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7432432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7432432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Lang </a:t>
            </a:r>
            <a:r>
              <a:rPr lang="en-US" dirty="0" err="1"/>
              <a:t>presentasjonstittel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to liner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8EBC492-C6CB-C240-B3C7-393C80D33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7438370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7438370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Lang </a:t>
            </a:r>
            <a:r>
              <a:rPr lang="en-US" dirty="0" err="1"/>
              <a:t>presentasjonstittel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to liner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8455DCE-2CDB-4363-9693-AD2B53F98B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403902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AB90D08-2B07-5A43-9C81-680F5C63F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17" t="-5670" r="-8023" b="7334"/>
          <a:stretch/>
        </p:blipFill>
        <p:spPr>
          <a:xfrm>
            <a:off x="6311900" y="-2309832"/>
            <a:ext cx="8831692" cy="91953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7147424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</a:t>
            </a:r>
            <a:r>
              <a:rPr lang="en-US" dirty="0" err="1"/>
              <a:t>ei</a:t>
            </a:r>
            <a:r>
              <a:rPr lang="en-US" dirty="0"/>
              <a:t> line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7147424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Lang </a:t>
            </a:r>
            <a:r>
              <a:rPr lang="en-US" dirty="0" err="1"/>
              <a:t>presentasjonstittel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går</a:t>
            </a:r>
            <a:r>
              <a:rPr lang="en-US" dirty="0"/>
              <a:t> over to liner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xx. </a:t>
            </a:r>
            <a:r>
              <a:rPr lang="en-US" dirty="0" err="1"/>
              <a:t>månad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stad</a:t>
            </a:r>
            <a:endParaRPr lang="en-US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A66838B-02F8-4CDC-844D-C047670B28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80271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43718F5-4B85-364F-B5A9-C8797DC816A6}" type="datetime1">
              <a:rPr lang="nb-NO" smtClean="0"/>
              <a:t>20.10.2021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8" r:id="rId3"/>
    <p:sldLayoutId id="2147483734" r:id="rId4"/>
    <p:sldLayoutId id="2147483723" r:id="rId5"/>
    <p:sldLayoutId id="2147483733" r:id="rId6"/>
    <p:sldLayoutId id="2147483674" r:id="rId7"/>
    <p:sldLayoutId id="2147483725" r:id="rId8"/>
    <p:sldLayoutId id="2147483729" r:id="rId9"/>
    <p:sldLayoutId id="2147483735" r:id="rId10"/>
    <p:sldLayoutId id="2147483688" r:id="rId11"/>
    <p:sldLayoutId id="2147483703" r:id="rId12"/>
    <p:sldLayoutId id="2147483726" r:id="rId13"/>
    <p:sldLayoutId id="2147483730" r:id="rId14"/>
    <p:sldLayoutId id="2147483736" r:id="rId15"/>
    <p:sldLayoutId id="2147483710" r:id="rId16"/>
    <p:sldLayoutId id="2147483727" r:id="rId17"/>
    <p:sldLayoutId id="2147483731" r:id="rId18"/>
    <p:sldLayoutId id="2147483737" r:id="rId19"/>
    <p:sldLayoutId id="2147483720" r:id="rId20"/>
    <p:sldLayoutId id="2147483704" r:id="rId21"/>
    <p:sldLayoutId id="2147483705" r:id="rId22"/>
    <p:sldLayoutId id="2147483706" r:id="rId23"/>
    <p:sldLayoutId id="2147483715" r:id="rId24"/>
    <p:sldLayoutId id="2147483716" r:id="rId25"/>
    <p:sldLayoutId id="2147483717" r:id="rId26"/>
    <p:sldLayoutId id="2147483718" r:id="rId27"/>
    <p:sldLayoutId id="2147483711" r:id="rId28"/>
    <p:sldLayoutId id="2147483713" r:id="rId29"/>
    <p:sldLayoutId id="2147483719" r:id="rId30"/>
    <p:sldLayoutId id="2147483691" r:id="rId31"/>
    <p:sldLayoutId id="2147483714" r:id="rId32"/>
    <p:sldLayoutId id="2147483707" r:id="rId33"/>
    <p:sldLayoutId id="2147483708" r:id="rId34"/>
    <p:sldLayoutId id="2147483709" r:id="rId35"/>
    <p:sldLayoutId id="2147483721" r:id="rId36"/>
    <p:sldLayoutId id="2147483738" r:id="rId37"/>
    <p:sldLayoutId id="2147483740" r:id="rId38"/>
    <p:sldLayoutId id="2147483739" r:id="rId39"/>
    <p:sldLayoutId id="2147483712" r:id="rId40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 userDrawn="1">
          <p15:clr>
            <a:srgbClr val="F26B43"/>
          </p15:clr>
        </p15:guide>
        <p15:guide id="11" pos="574" userDrawn="1">
          <p15:clr>
            <a:srgbClr val="F26B43"/>
          </p15:clr>
        </p15:guide>
        <p15:guide id="12" pos="1141" userDrawn="1">
          <p15:clr>
            <a:srgbClr val="F26B43"/>
          </p15:clr>
        </p15:guide>
        <p15:guide id="13" pos="1436" userDrawn="1">
          <p15:clr>
            <a:srgbClr val="F26B43"/>
          </p15:clr>
        </p15:guide>
        <p15:guide id="14" pos="1708" userDrawn="1">
          <p15:clr>
            <a:srgbClr val="F26B43"/>
          </p15:clr>
        </p15:guide>
        <p15:guide id="15" pos="2003" userDrawn="1">
          <p15:clr>
            <a:srgbClr val="F26B43"/>
          </p15:clr>
        </p15:guide>
        <p15:guide id="16" pos="2275" userDrawn="1">
          <p15:clr>
            <a:srgbClr val="F26B43"/>
          </p15:clr>
        </p15:guide>
        <p15:guide id="17" pos="2570" userDrawn="1">
          <p15:clr>
            <a:srgbClr val="F26B43"/>
          </p15:clr>
        </p15:guide>
        <p15:guide id="18" pos="2842" userDrawn="1">
          <p15:clr>
            <a:srgbClr val="F26B43"/>
          </p15:clr>
        </p15:guide>
        <p15:guide id="19" pos="3137" userDrawn="1">
          <p15:clr>
            <a:srgbClr val="F26B43"/>
          </p15:clr>
        </p15:guide>
        <p15:guide id="20" pos="3409" userDrawn="1">
          <p15:clr>
            <a:srgbClr val="F26B43"/>
          </p15:clr>
        </p15:guide>
        <p15:guide id="21" pos="3704" userDrawn="1">
          <p15:clr>
            <a:srgbClr val="F26B43"/>
          </p15:clr>
        </p15:guide>
        <p15:guide id="22" pos="3976" userDrawn="1">
          <p15:clr>
            <a:srgbClr val="F26B43"/>
          </p15:clr>
        </p15:guide>
        <p15:guide id="23" pos="4271" userDrawn="1">
          <p15:clr>
            <a:srgbClr val="F26B43"/>
          </p15:clr>
        </p15:guide>
        <p15:guide id="24" pos="4543" userDrawn="1">
          <p15:clr>
            <a:srgbClr val="F26B43"/>
          </p15:clr>
        </p15:guide>
        <p15:guide id="25" pos="4838" userDrawn="1">
          <p15:clr>
            <a:srgbClr val="F26B43"/>
          </p15:clr>
        </p15:guide>
        <p15:guide id="26" pos="5110" userDrawn="1">
          <p15:clr>
            <a:srgbClr val="F26B43"/>
          </p15:clr>
        </p15:guide>
        <p15:guide id="27" pos="5405" userDrawn="1">
          <p15:clr>
            <a:srgbClr val="F26B43"/>
          </p15:clr>
        </p15:guide>
        <p15:guide id="28" pos="5677" userDrawn="1">
          <p15:clr>
            <a:srgbClr val="F26B43"/>
          </p15:clr>
        </p15:guide>
        <p15:guide id="29" pos="5972" userDrawn="1">
          <p15:clr>
            <a:srgbClr val="F26B43"/>
          </p15:clr>
        </p15:guide>
        <p15:guide id="30" pos="6244" userDrawn="1">
          <p15:clr>
            <a:srgbClr val="F26B43"/>
          </p15:clr>
        </p15:guide>
        <p15:guide id="31" pos="6539" userDrawn="1">
          <p15:clr>
            <a:srgbClr val="F26B43"/>
          </p15:clr>
        </p15:guide>
        <p15:guide id="32" pos="6811" userDrawn="1">
          <p15:clr>
            <a:srgbClr val="F26B43"/>
          </p15:clr>
        </p15:guide>
        <p15:guide id="33" pos="71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nvironment/2018/oct/30/humanity-wiped-out-animals-since-1970-major-report-find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C5EDDCD-78B5-1848-B1E3-9721D53F4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859" y="3821619"/>
            <a:ext cx="7432432" cy="826508"/>
          </a:xfrm>
        </p:spPr>
        <p:txBody>
          <a:bodyPr/>
          <a:lstStyle/>
          <a:p>
            <a:r>
              <a:rPr lang="nb-NO" dirty="0"/>
              <a:t>Hvordan kan anleggsutvikling bidra til å løse klima-, natur-, og ulikhetskrisen?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47BA2-80C0-C74D-89AF-EC0984641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3600" b="1" dirty="0"/>
              <a:t>Miljø som overordnet perspektiv i anleggsutviklingen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81DE6-3F99-724D-BDBF-A17EB33813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Stian Davies, 20. </a:t>
            </a:r>
            <a:r>
              <a:rPr lang="nb-NO" dirty="0" err="1"/>
              <a:t>okt</a:t>
            </a:r>
            <a:r>
              <a:rPr lang="nb-NO" dirty="0"/>
              <a:t> 2021, Anleggskonferanse Bergen 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04AA7-6266-D04A-B5FE-35BF848DCD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511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07180B67-969C-C042-9A53-90C1C036E5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048" r="28048"/>
          <a:stretch>
            <a:fillRect/>
          </a:stretch>
        </p:blipFill>
        <p:spPr>
          <a:xfrm>
            <a:off x="7691438" y="1"/>
            <a:ext cx="4500562" cy="7046258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B46478-FCBB-A64F-BBA3-9FF5B25E2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Bærekraftig anleggsutvikling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E1B3A8-568E-0C4D-BD7A-913F1DF833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sz="1600" dirty="0"/>
              <a:t>Samarbeid med idretten om å finne de gode løsningene er avgjørende. </a:t>
            </a:r>
          </a:p>
          <a:p>
            <a:r>
              <a:rPr lang="nb-NO" sz="1600" dirty="0"/>
              <a:t>Samarbeidsavtale med Vestland idrettskrets. </a:t>
            </a:r>
          </a:p>
          <a:p>
            <a:r>
              <a:rPr lang="nb-NO" sz="1600" dirty="0"/>
              <a:t>I samarbeidsavtalen er </a:t>
            </a:r>
            <a:r>
              <a:rPr lang="nb-NO" sz="1600" dirty="0" err="1"/>
              <a:t>bl.a</a:t>
            </a:r>
            <a:r>
              <a:rPr lang="nb-NO" sz="1600" dirty="0"/>
              <a:t>: </a:t>
            </a:r>
          </a:p>
          <a:p>
            <a:pPr lvl="1"/>
            <a:r>
              <a:rPr lang="nb-NO" sz="1800" dirty="0"/>
              <a:t>Kompetanseheving og rådgivning i et klima- og miljøperspektiv</a:t>
            </a:r>
          </a:p>
          <a:p>
            <a:pPr lvl="2"/>
            <a:r>
              <a:rPr lang="nb-NO" sz="1600" dirty="0"/>
              <a:t>Energibruk og lys</a:t>
            </a:r>
          </a:p>
          <a:p>
            <a:pPr lvl="2"/>
            <a:r>
              <a:rPr lang="nb-NO" sz="1600" dirty="0"/>
              <a:t>Bygging og rehabilitering</a:t>
            </a:r>
          </a:p>
          <a:p>
            <a:pPr lvl="2"/>
            <a:r>
              <a:rPr lang="nb-NO" sz="1600" dirty="0"/>
              <a:t>Bærekraftige idrettsarrangement</a:t>
            </a:r>
          </a:p>
          <a:p>
            <a:pPr lvl="1"/>
            <a:r>
              <a:rPr lang="nb-NO" sz="1800" dirty="0"/>
              <a:t>Forskning på bærekraftig anleggsutvikling</a:t>
            </a:r>
          </a:p>
          <a:p>
            <a:pPr lvl="1"/>
            <a:r>
              <a:rPr lang="nb-NO" sz="1800" dirty="0"/>
              <a:t>Nyskapende aktivitetsanlegg ved skoler og idrettsanlegg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0C4791-D0C3-1347-9571-1FED86C4C3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5" y="1274688"/>
            <a:ext cx="6300788" cy="728789"/>
          </a:xfrm>
        </p:spPr>
        <p:txBody>
          <a:bodyPr/>
          <a:lstStyle/>
          <a:p>
            <a:r>
              <a:rPr lang="nb-NO" dirty="0"/>
              <a:t>Samarbeid mellom fylkeskommunen og idrettskretsen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C9C5741-D1DE-134A-8000-7BDB2607C273}"/>
              </a:ext>
            </a:extLst>
          </p:cNvPr>
          <p:cNvSpPr txBox="1"/>
          <p:nvPr/>
        </p:nvSpPr>
        <p:spPr>
          <a:xfrm>
            <a:off x="762000" y="6130451"/>
            <a:ext cx="390525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b-NO" sz="1400" i="1" dirty="0"/>
              <a:t>Bilde: Jarle Offerdal</a:t>
            </a:r>
          </a:p>
        </p:txBody>
      </p:sp>
    </p:spTree>
    <p:extLst>
      <p:ext uri="{BB962C8B-B14F-4D97-AF65-F5344CB8AC3E}">
        <p14:creationId xmlns:p14="http://schemas.microsoft.com/office/powerpoint/2010/main" val="2501117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gulv, sport, idrett, innendørs&#10;&#10;Automatisk generert beskrivelse">
            <a:extLst>
              <a:ext uri="{FF2B5EF4-FFF2-40B4-BE49-F238E27FC236}">
                <a16:creationId xmlns:a16="http://schemas.microsoft.com/office/drawing/2014/main" id="{4F57FC88-5848-D04E-91DA-BE5F4BD371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44430" r="11765" b="-1"/>
          <a:stretch/>
        </p:blipFill>
        <p:spPr>
          <a:xfrm>
            <a:off x="7691438" y="10"/>
            <a:ext cx="4500562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5D3F8E9-A2E0-114E-95F0-68F7B5DF72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6300787" cy="563231"/>
          </a:xfrm>
        </p:spPr>
        <p:txBody>
          <a:bodyPr wrap="square" anchor="t">
            <a:normAutofit/>
          </a:bodyPr>
          <a:lstStyle/>
          <a:p>
            <a:r>
              <a:rPr lang="nb-NO" dirty="0"/>
              <a:t>Grønne idrettsarrangement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45B5012-523F-3148-87A6-FFF68ADFBE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6323" y="2199035"/>
            <a:ext cx="5858229" cy="3214424"/>
          </a:xfrm>
        </p:spPr>
        <p:txBody>
          <a:bodyPr>
            <a:normAutofit/>
          </a:bodyPr>
          <a:lstStyle/>
          <a:p>
            <a:r>
              <a:rPr lang="nb-NO" dirty="0"/>
              <a:t>Anleggene må utvikles slik at det er mulig å ha grønne idrettsarrangement.</a:t>
            </a:r>
          </a:p>
          <a:p>
            <a:r>
              <a:rPr lang="nb-NO" dirty="0"/>
              <a:t>På musikk/kulturfeltet har Brak utviklet en gratis sertifiseringsordning. Vil overføre dette til idretten. S&amp;F fotballkrets, Naturvernforbundet og Sparebankstiftinga er i gang. </a:t>
            </a:r>
          </a:p>
          <a:p>
            <a:r>
              <a:rPr lang="nb-NO" dirty="0"/>
              <a:t>Fylkeskommunen vil bidra med kompetansedeling, og etterhvert kanskje midler.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7EB4E01-A45A-4558-94C6-BC5DE42773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5" y="1274688"/>
            <a:ext cx="6300788" cy="4105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5E0636D-2D33-7B4C-A4EA-D389E2741CED}"/>
              </a:ext>
            </a:extLst>
          </p:cNvPr>
          <p:cNvSpPr txBox="1"/>
          <p:nvPr/>
        </p:nvSpPr>
        <p:spPr>
          <a:xfrm>
            <a:off x="762000" y="6076950"/>
            <a:ext cx="390525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b-NO" sz="1400" i="1" dirty="0"/>
              <a:t>Bilde: Morten Wanvik / Vestland fylkeskommune</a:t>
            </a:r>
          </a:p>
        </p:txBody>
      </p:sp>
    </p:spTree>
    <p:extLst>
      <p:ext uri="{BB962C8B-B14F-4D97-AF65-F5344CB8AC3E}">
        <p14:creationId xmlns:p14="http://schemas.microsoft.com/office/powerpoint/2010/main" val="108439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BD2D44ED-8C05-0246-A6C5-CB8ED27F77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48679" r="7513"/>
          <a:stretch/>
        </p:blipFill>
        <p:spPr>
          <a:xfrm>
            <a:off x="7691438" y="0"/>
            <a:ext cx="4500562" cy="6857999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C75EDE5-6836-134A-937A-294AC537C8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Nyskapende aktivitetsanlegg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F80687-BB43-5443-92C2-0641350D9B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6323" y="2199034"/>
            <a:ext cx="5858229" cy="3782665"/>
          </a:xfrm>
        </p:spPr>
        <p:txBody>
          <a:bodyPr/>
          <a:lstStyle/>
          <a:p>
            <a:r>
              <a:rPr lang="nb-NO" dirty="0"/>
              <a:t>Samarbeid med Lokale og </a:t>
            </a:r>
            <a:r>
              <a:rPr lang="nb-NO" dirty="0" err="1"/>
              <a:t>Anlægsfonden</a:t>
            </a:r>
            <a:r>
              <a:rPr lang="nb-NO" dirty="0"/>
              <a:t>, idretten og </a:t>
            </a:r>
            <a:r>
              <a:rPr lang="nb-NO" dirty="0" err="1"/>
              <a:t>Tverga</a:t>
            </a:r>
            <a:endParaRPr lang="nb-NO" dirty="0"/>
          </a:p>
          <a:p>
            <a:r>
              <a:rPr lang="nb-NO" dirty="0"/>
              <a:t>Møteplasser av arkitektonisk høy standard, nyskapende funksjoner. Lavterskel og inkluderende.</a:t>
            </a:r>
          </a:p>
          <a:p>
            <a:r>
              <a:rPr lang="nb-NO" dirty="0"/>
              <a:t>Hvordan kan anleggene bidra til sambruk, flerbruk og hverdagsbruk?</a:t>
            </a:r>
          </a:p>
          <a:p>
            <a:r>
              <a:rPr lang="nb-NO" dirty="0"/>
              <a:t>Skape lokale hjørnesteiner – lokalsamfunnet skal bidra i utviklingen. </a:t>
            </a:r>
          </a:p>
          <a:p>
            <a:pPr lvl="1"/>
            <a:r>
              <a:rPr lang="nb-NO" dirty="0"/>
              <a:t>Inkludering og bredt kunnskapsgrunnlag ved utviklingen.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66F612-3806-8D49-8145-94E4DDA14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Særlig viktig for sosial bærekraft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F080449-468E-CF49-9F88-44F710F975D7}"/>
              </a:ext>
            </a:extLst>
          </p:cNvPr>
          <p:cNvSpPr txBox="1"/>
          <p:nvPr/>
        </p:nvSpPr>
        <p:spPr>
          <a:xfrm>
            <a:off x="762000" y="6076950"/>
            <a:ext cx="390525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b-NO" sz="1400" i="1" dirty="0"/>
              <a:t>Bilde: Morten Wanvik / Vestland fylkeskommune</a:t>
            </a:r>
          </a:p>
        </p:txBody>
      </p:sp>
    </p:spTree>
    <p:extLst>
      <p:ext uri="{BB962C8B-B14F-4D97-AF65-F5344CB8AC3E}">
        <p14:creationId xmlns:p14="http://schemas.microsoft.com/office/powerpoint/2010/main" val="247259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196E81FC-5EC4-CA4E-8FB7-C0CB0FC4D2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8077" r="28077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FBA2D4D-7EDF-9145-9A65-D0A9646BA7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Idrettens eget ansvar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AF51335-54FE-0A44-B53A-F0692537EF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Idretten har også et ansvar for å redusere utslipp, spare naturen og sikre en bærekraftig utvikling. </a:t>
            </a:r>
          </a:p>
          <a:p>
            <a:r>
              <a:rPr lang="nb-NO" dirty="0"/>
              <a:t>Idretten er eksperter på inkludering og sosial bærekraft – men kan bli bedre på miljøvern og naturvern. Det kan (og må) alle deler av samfunnet.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EC53E62-3C0B-EA4B-98E1-33AD5575C5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5" y="1274688"/>
            <a:ext cx="6300788" cy="728789"/>
          </a:xfrm>
        </p:spPr>
        <p:txBody>
          <a:bodyPr/>
          <a:lstStyle/>
          <a:p>
            <a:r>
              <a:rPr lang="nb-NO" dirty="0"/>
              <a:t>Hvordan kan idretten selv bidra i å nå </a:t>
            </a:r>
            <a:r>
              <a:rPr lang="nb-NO" dirty="0" err="1"/>
              <a:t>bærekraftsmålene</a:t>
            </a:r>
            <a:r>
              <a:rPr lang="nb-NO" dirty="0"/>
              <a:t>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37E7F91-FDAC-2E4A-A301-DF3F49D6E809}"/>
              </a:ext>
            </a:extLst>
          </p:cNvPr>
          <p:cNvSpPr txBox="1"/>
          <p:nvPr/>
        </p:nvSpPr>
        <p:spPr>
          <a:xfrm>
            <a:off x="762000" y="6076950"/>
            <a:ext cx="390525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b-NO" sz="1400" i="1" dirty="0"/>
              <a:t>Bilde: Morten Wanvik / Vestland fylkeskommune</a:t>
            </a:r>
          </a:p>
        </p:txBody>
      </p:sp>
    </p:spTree>
    <p:extLst>
      <p:ext uri="{BB962C8B-B14F-4D97-AF65-F5344CB8AC3E}">
        <p14:creationId xmlns:p14="http://schemas.microsoft.com/office/powerpoint/2010/main" val="163913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5D0167C-2563-B948-9B5D-0E1E70555D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342" y="2939334"/>
            <a:ext cx="10617316" cy="979331"/>
          </a:xfrm>
        </p:spPr>
        <p:txBody>
          <a:bodyPr/>
          <a:lstStyle/>
          <a:p>
            <a:pPr algn="ctr"/>
            <a:r>
              <a:rPr lang="nb-NO" b="1" dirty="0"/>
              <a:t>Dette var noen av utfordringene og noen av løsningene. Men vi har en lang vei igjen. </a:t>
            </a:r>
          </a:p>
        </p:txBody>
      </p:sp>
    </p:spTree>
    <p:extLst>
      <p:ext uri="{BB962C8B-B14F-4D97-AF65-F5344CB8AC3E}">
        <p14:creationId xmlns:p14="http://schemas.microsoft.com/office/powerpoint/2010/main" val="2285969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12F326A-5864-704E-9D45-6430B295D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6000" b="1" dirty="0"/>
              <a:t>Løsningene må vi finne sammen. Takk for meg!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158800-962E-D148-A957-59BE65B2B7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FB79999-B058-964B-B576-6472908C1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78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sport, idrett, person&#10;&#10;Automatisk generert beskrivelse">
            <a:extLst>
              <a:ext uri="{FF2B5EF4-FFF2-40B4-BE49-F238E27FC236}">
                <a16:creationId xmlns:a16="http://schemas.microsoft.com/office/drawing/2014/main" id="{126B8AAF-5302-D74B-861E-DF308A6445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5142" t="-3" r="23422" b="1"/>
          <a:stretch/>
        </p:blipFill>
        <p:spPr>
          <a:xfrm>
            <a:off x="5880101" y="10"/>
            <a:ext cx="6311900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F60404-F58A-2747-B18C-7FA8D8BD37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4500562" cy="563231"/>
          </a:xfrm>
        </p:spPr>
        <p:txBody>
          <a:bodyPr wrap="square" anchor="t">
            <a:normAutofit/>
          </a:bodyPr>
          <a:lstStyle/>
          <a:p>
            <a:r>
              <a:rPr lang="nb-NO" sz="2800" b="1" dirty="0"/>
              <a:t>Utfordringer og løsninger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A96A2F-B45A-2C41-97D9-6746B962B4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85" y="2199035"/>
            <a:ext cx="4500562" cy="3419324"/>
          </a:xfrm>
        </p:spPr>
        <p:txBody>
          <a:bodyPr>
            <a:normAutofit/>
          </a:bodyPr>
          <a:lstStyle/>
          <a:p>
            <a:r>
              <a:rPr lang="nb-NO" dirty="0"/>
              <a:t>Problemstillingen: Klima-, natur-, og ulikhetskrise</a:t>
            </a:r>
          </a:p>
          <a:p>
            <a:r>
              <a:rPr lang="nb-NO" dirty="0"/>
              <a:t>Noen av de overordnede grepene for å løse krisene</a:t>
            </a:r>
          </a:p>
          <a:p>
            <a:r>
              <a:rPr lang="nb-NO" dirty="0"/>
              <a:t>Vestland fylkeskommune sine grep</a:t>
            </a:r>
          </a:p>
          <a:p>
            <a:r>
              <a:rPr lang="nb-NO" dirty="0"/>
              <a:t>Hva er veien videre?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B174B93-AC1A-4058-9982-1A46241968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6" y="1274688"/>
            <a:ext cx="4511322" cy="41056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8D7C437-ECD2-E740-94D4-3B8D9155CC4C}"/>
              </a:ext>
            </a:extLst>
          </p:cNvPr>
          <p:cNvSpPr txBox="1"/>
          <p:nvPr/>
        </p:nvSpPr>
        <p:spPr>
          <a:xfrm>
            <a:off x="625328" y="5947040"/>
            <a:ext cx="291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i="1" dirty="0"/>
              <a:t>Bilde: Morten Wanvik / Vestland fylkeskommune</a:t>
            </a:r>
          </a:p>
        </p:txBody>
      </p:sp>
    </p:spTree>
    <p:extLst>
      <p:ext uri="{BB962C8B-B14F-4D97-AF65-F5344CB8AC3E}">
        <p14:creationId xmlns:p14="http://schemas.microsoft.com/office/powerpoint/2010/main" val="286368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vann, fugl, vannfugl, utendørs&#10;&#10;Automatisk generert beskrivelse">
            <a:extLst>
              <a:ext uri="{FF2B5EF4-FFF2-40B4-BE49-F238E27FC236}">
                <a16:creationId xmlns:a16="http://schemas.microsoft.com/office/drawing/2014/main" id="{574A7CC5-2989-AD4F-B27F-8082F7C617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5447" r="22889" b="2"/>
          <a:stretch/>
        </p:blipFill>
        <p:spPr>
          <a:xfrm>
            <a:off x="5880101" y="10"/>
            <a:ext cx="6311900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F076AA-369B-5D4F-8915-40BDBBA1EF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4500562" cy="563231"/>
          </a:xfrm>
        </p:spPr>
        <p:txBody>
          <a:bodyPr wrap="square" anchor="t">
            <a:normAutofit/>
          </a:bodyPr>
          <a:lstStyle/>
          <a:p>
            <a:r>
              <a:rPr lang="nb-NO" dirty="0"/>
              <a:t>Klimakrisen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CB5344F-E503-BD48-9478-0349F7BE56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85" y="2199035"/>
            <a:ext cx="4500562" cy="34193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1500"/>
              <a:t>Menneskeskapte klimaendringer, gjennom utslipp av klimagasser, truer hele menneskehetens livsgrunnlag. </a:t>
            </a:r>
          </a:p>
          <a:p>
            <a:pPr>
              <a:lnSpc>
                <a:spcPct val="100000"/>
              </a:lnSpc>
            </a:pPr>
            <a:r>
              <a:rPr lang="nb-NO" sz="1500"/>
              <a:t>Med over 2 graders oppvarming, vil vi se enormt med ekstremvær, færre beboelige områder, millioner av klimaflyktninger og store sultkatastrofer. </a:t>
            </a:r>
          </a:p>
          <a:p>
            <a:pPr>
              <a:lnSpc>
                <a:spcPct val="100000"/>
              </a:lnSpc>
            </a:pPr>
            <a:r>
              <a:rPr lang="nb-NO" sz="1500"/>
              <a:t>Norge er ikke unntatt klimaendringene. </a:t>
            </a:r>
          </a:p>
          <a:p>
            <a:pPr>
              <a:lnSpc>
                <a:spcPct val="100000"/>
              </a:lnSpc>
            </a:pPr>
            <a:r>
              <a:rPr lang="nb-NO" sz="1500"/>
              <a:t>Forskere er enige om at klimaendringene vil bli umulige å kontrollere hvis temperaturen i år 2100 er mer enn 2 grader varmere enn den var i 1850.</a:t>
            </a:r>
          </a:p>
          <a:p>
            <a:pPr>
              <a:lnSpc>
                <a:spcPct val="100000"/>
              </a:lnSpc>
            </a:pPr>
            <a:endParaRPr lang="nb-NO" sz="150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0C9633E-0E07-4D47-BEB5-4568EC77B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6" y="1274688"/>
            <a:ext cx="4511322" cy="410562"/>
          </a:xfrm>
        </p:spPr>
        <p:txBody>
          <a:bodyPr wrap="square">
            <a:normAutofit/>
          </a:bodyPr>
          <a:lstStyle/>
          <a:p>
            <a:r>
              <a:rPr lang="nb-NO" sz="2000"/>
              <a:t>Det er ingen idrett på en død planet</a:t>
            </a:r>
          </a:p>
        </p:txBody>
      </p:sp>
    </p:spTree>
    <p:extLst>
      <p:ext uri="{BB962C8B-B14F-4D97-AF65-F5344CB8AC3E}">
        <p14:creationId xmlns:p14="http://schemas.microsoft.com/office/powerpoint/2010/main" val="13889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E946EB17-74BC-574D-8853-FCE982BB68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7525" t="-9240" r="-6850" b="-8815"/>
          <a:stretch/>
        </p:blipFill>
        <p:spPr>
          <a:xfrm>
            <a:off x="5880101" y="10"/>
            <a:ext cx="6311900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BDAFEB-74C7-8A4E-9519-DA55A5BDB4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4500562" cy="563231"/>
          </a:xfrm>
        </p:spPr>
        <p:txBody>
          <a:bodyPr wrap="square" anchor="t">
            <a:normAutofit/>
          </a:bodyPr>
          <a:lstStyle/>
          <a:p>
            <a:r>
              <a:rPr lang="nb-NO" sz="3300" err="1"/>
              <a:t>Naturmangfoldskrisen</a:t>
            </a:r>
            <a:endParaRPr lang="nb-NO" sz="330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687ECF8-FE9E-CE43-BF20-54CB5FCEEB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85" y="1975104"/>
            <a:ext cx="4500562" cy="4370832"/>
          </a:xfrm>
        </p:spPr>
        <p:txBody>
          <a:bodyPr>
            <a:normAutofit/>
          </a:bodyPr>
          <a:lstStyle/>
          <a:p>
            <a:r>
              <a:rPr lang="nb-NO" dirty="0"/>
              <a:t>«</a:t>
            </a:r>
            <a:r>
              <a:rPr lang="nb-NO" i="1" dirty="0" err="1"/>
              <a:t>Many</a:t>
            </a:r>
            <a:r>
              <a:rPr lang="nb-NO" i="1" dirty="0"/>
              <a:t> scientists </a:t>
            </a:r>
            <a:r>
              <a:rPr lang="nb-NO" i="1" dirty="0" err="1"/>
              <a:t>believe</a:t>
            </a:r>
            <a:r>
              <a:rPr lang="nb-NO" i="1" dirty="0"/>
              <a:t> </a:t>
            </a:r>
            <a:r>
              <a:rPr lang="nb-NO" i="1" dirty="0" err="1"/>
              <a:t>the</a:t>
            </a:r>
            <a:r>
              <a:rPr lang="nb-NO" i="1" dirty="0"/>
              <a:t> </a:t>
            </a:r>
            <a:r>
              <a:rPr lang="nb-NO" i="1" dirty="0" err="1"/>
              <a:t>world</a:t>
            </a:r>
            <a:r>
              <a:rPr lang="nb-NO" i="1" dirty="0"/>
              <a:t> has </a:t>
            </a:r>
            <a:r>
              <a:rPr lang="nb-NO" i="1" dirty="0" err="1"/>
              <a:t>begun</a:t>
            </a:r>
            <a:r>
              <a:rPr lang="nb-NO" i="1" dirty="0"/>
              <a:t> a </a:t>
            </a:r>
            <a:r>
              <a:rPr lang="nb-NO" i="1" dirty="0" err="1"/>
              <a:t>sixth</a:t>
            </a:r>
            <a:r>
              <a:rPr lang="nb-NO" i="1" dirty="0"/>
              <a:t> </a:t>
            </a:r>
            <a:r>
              <a:rPr lang="nb-NO" i="1" dirty="0" err="1"/>
              <a:t>mass</a:t>
            </a:r>
            <a:r>
              <a:rPr lang="nb-NO" i="1" dirty="0"/>
              <a:t> </a:t>
            </a:r>
            <a:r>
              <a:rPr lang="nb-NO" i="1" dirty="0" err="1"/>
              <a:t>extinction</a:t>
            </a:r>
            <a:r>
              <a:rPr lang="nb-NO" i="1" dirty="0"/>
              <a:t>, </a:t>
            </a:r>
            <a:r>
              <a:rPr lang="nb-NO" i="1" dirty="0" err="1"/>
              <a:t>the</a:t>
            </a:r>
            <a:r>
              <a:rPr lang="nb-NO" i="1" dirty="0"/>
              <a:t> first to be </a:t>
            </a:r>
            <a:r>
              <a:rPr lang="nb-NO" i="1" dirty="0" err="1"/>
              <a:t>caused</a:t>
            </a:r>
            <a:r>
              <a:rPr lang="nb-NO" i="1" dirty="0"/>
              <a:t> by a species – Homo sapiens.»</a:t>
            </a:r>
          </a:p>
          <a:p>
            <a:r>
              <a:rPr lang="nb-NO" dirty="0"/>
              <a:t>I gjennomsnitt er 60% av alt dyreliv forsvunnet siden 1970.</a:t>
            </a:r>
          </a:p>
          <a:p>
            <a:r>
              <a:rPr lang="nb-NO" dirty="0"/>
              <a:t>Livsgrunnlaget vårt er truet av stadig økende ødeleggelser av natur. Ødelegger leveområder. </a:t>
            </a:r>
          </a:p>
          <a:p>
            <a:r>
              <a:rPr lang="nb-NO" dirty="0"/>
              <a:t>Økt utbygging(!), forsøpling og stadig rovdrift på naturressursene</a:t>
            </a:r>
          </a:p>
          <a:p>
            <a:pPr marL="0" indent="0">
              <a:buNone/>
            </a:pPr>
            <a:r>
              <a:rPr lang="nb-NO" sz="1200" i="1" dirty="0"/>
              <a:t>Bilde: Skjermbilde, The </a:t>
            </a:r>
            <a:r>
              <a:rPr lang="nb-NO" sz="1200" i="1" dirty="0" err="1"/>
              <a:t>Guardian</a:t>
            </a:r>
            <a:r>
              <a:rPr lang="nb-NO" sz="1200" i="1" dirty="0"/>
              <a:t>:</a:t>
            </a:r>
            <a:br>
              <a:rPr lang="nb-NO" sz="1200" i="1" dirty="0"/>
            </a:br>
            <a:r>
              <a:rPr lang="nb-NO" sz="1200" dirty="0">
                <a:hlinkClick r:id="rId3"/>
              </a:rPr>
              <a:t>Humanity has wiped out 60% of animal populations since 1970, report finds | Wildlife | The Guardian</a:t>
            </a:r>
            <a:endParaRPr lang="nb-NO" sz="1200" i="1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B9F4C3-7D5A-6445-AB2F-D58A753419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6" y="1274688"/>
            <a:ext cx="4511322" cy="410562"/>
          </a:xfrm>
        </p:spPr>
        <p:txBody>
          <a:bodyPr wrap="square">
            <a:normAutofit/>
          </a:bodyPr>
          <a:lstStyle/>
          <a:p>
            <a:r>
              <a:rPr lang="nb-NO" dirty="0"/>
              <a:t>Tett koblet til klimakrisen</a:t>
            </a:r>
          </a:p>
        </p:txBody>
      </p:sp>
    </p:spTree>
    <p:extLst>
      <p:ext uri="{BB962C8B-B14F-4D97-AF65-F5344CB8AC3E}">
        <p14:creationId xmlns:p14="http://schemas.microsoft.com/office/powerpoint/2010/main" val="118790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0D31D2C7-F437-EB42-96FE-C81985D479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734" r="6229"/>
          <a:stretch/>
        </p:blipFill>
        <p:spPr>
          <a:xfrm>
            <a:off x="5880101" y="10"/>
            <a:ext cx="6311900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7B76044-BFF9-DF4A-A599-CEF1053517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4500562" cy="563231"/>
          </a:xfrm>
        </p:spPr>
        <p:txBody>
          <a:bodyPr wrap="square" anchor="t">
            <a:normAutofit/>
          </a:bodyPr>
          <a:lstStyle/>
          <a:p>
            <a:r>
              <a:rPr lang="nb-NO" dirty="0"/>
              <a:t>Ulikhetskrisen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7F812BD-3A4A-A84E-A28E-6BA4629271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85" y="2199034"/>
            <a:ext cx="4500562" cy="35982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1700" dirty="0"/>
              <a:t>Ulikhetene i Norge, og i verden, øker. </a:t>
            </a:r>
          </a:p>
          <a:p>
            <a:pPr>
              <a:lnSpc>
                <a:spcPct val="100000"/>
              </a:lnSpc>
            </a:pPr>
            <a:r>
              <a:rPr lang="nb-NO" sz="1700" dirty="0"/>
              <a:t>115 000 barn vokser opp i fattigdom i dag, </a:t>
            </a:r>
            <a:r>
              <a:rPr lang="nb-NO" sz="1700" b="1" dirty="0"/>
              <a:t>i Norge. </a:t>
            </a:r>
          </a:p>
          <a:p>
            <a:pPr>
              <a:lnSpc>
                <a:spcPct val="100000"/>
              </a:lnSpc>
            </a:pPr>
            <a:r>
              <a:rPr lang="nb-NO" sz="1700" dirty="0"/>
              <a:t>Økonomiske forskjeller skaper sosiale forskjeller. Forskjellene i helse øker mellom folk. </a:t>
            </a:r>
          </a:p>
          <a:p>
            <a:pPr>
              <a:lnSpc>
                <a:spcPct val="100000"/>
              </a:lnSpc>
            </a:pPr>
            <a:r>
              <a:rPr lang="nb-NO" sz="1700" dirty="0"/>
              <a:t>Helseforskjellene i Norge er større enn i mange andre europeiske land, </a:t>
            </a:r>
            <a:r>
              <a:rPr lang="nb-NO" sz="1700" dirty="0" err="1"/>
              <a:t>iflg</a:t>
            </a:r>
            <a:r>
              <a:rPr lang="nb-NO" sz="1700" dirty="0"/>
              <a:t> FHI.</a:t>
            </a:r>
          </a:p>
          <a:p>
            <a:pPr>
              <a:lnSpc>
                <a:spcPct val="100000"/>
              </a:lnSpc>
            </a:pPr>
            <a:r>
              <a:rPr lang="nb-NO" sz="1700" dirty="0"/>
              <a:t>Høyere andel barn med dårlig helse i familier med lav «sosioøkonomisk status».</a:t>
            </a:r>
          </a:p>
          <a:p>
            <a:pPr>
              <a:lnSpc>
                <a:spcPct val="100000"/>
              </a:lnSpc>
            </a:pPr>
            <a:endParaRPr lang="nb-NO" sz="17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73C83EA-8CBD-E04D-A200-3751C271A5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6" y="1274688"/>
            <a:ext cx="4511322" cy="410562"/>
          </a:xfrm>
        </p:spPr>
        <p:txBody>
          <a:bodyPr wrap="square">
            <a:normAutofit/>
          </a:bodyPr>
          <a:lstStyle/>
          <a:p>
            <a:r>
              <a:rPr lang="nb-NO" dirty="0"/>
              <a:t>Den sosiale dimensjonen</a:t>
            </a:r>
          </a:p>
        </p:txBody>
      </p:sp>
    </p:spTree>
    <p:extLst>
      <p:ext uri="{BB962C8B-B14F-4D97-AF65-F5344CB8AC3E}">
        <p14:creationId xmlns:p14="http://schemas.microsoft.com/office/powerpoint/2010/main" val="3682073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9F4320CB-F259-CD4E-ACB1-4CE3F2B47C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911" t="-68016" r="-8509" b="-68016"/>
          <a:stretch/>
        </p:blipFill>
        <p:spPr>
          <a:xfrm>
            <a:off x="5880101" y="10"/>
            <a:ext cx="6311900" cy="6857989"/>
          </a:xfr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98AFA5-5105-7240-8E25-980789E442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226" y="727549"/>
            <a:ext cx="4500562" cy="563231"/>
          </a:xfrm>
        </p:spPr>
        <p:txBody>
          <a:bodyPr wrap="square" anchor="t">
            <a:normAutofit/>
          </a:bodyPr>
          <a:lstStyle/>
          <a:p>
            <a:r>
              <a:rPr lang="nb-NO" sz="2800"/>
              <a:t>Hvordan løser vi krisene?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34D04AF-B53A-7E49-9EC8-06EDB6F693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85" y="2199035"/>
            <a:ext cx="4500562" cy="3419324"/>
          </a:xfrm>
        </p:spPr>
        <p:txBody>
          <a:bodyPr>
            <a:normAutofit/>
          </a:bodyPr>
          <a:lstStyle/>
          <a:p>
            <a:r>
              <a:rPr lang="nb-NO" dirty="0"/>
              <a:t>Å håndtere disse krisene krever store systemendringer, men også endringer i det daglige.</a:t>
            </a:r>
          </a:p>
          <a:p>
            <a:r>
              <a:rPr lang="nb-NO" b="1" dirty="0"/>
              <a:t>Alle deler av samfunnet må trå til</a:t>
            </a:r>
            <a:r>
              <a:rPr lang="nb-NO" dirty="0"/>
              <a:t>, også kommuner, fylker og frivilligheten. </a:t>
            </a:r>
          </a:p>
          <a:p>
            <a:r>
              <a:rPr lang="nb-NO" dirty="0"/>
              <a:t>Det innebærer at klima, natur og sosial bærekraft må være premiss i anleggsutviklingen. 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16FC3C-1EC6-9442-B12F-B0E5C99C1F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226" y="1274688"/>
            <a:ext cx="4511322" cy="410562"/>
          </a:xfrm>
        </p:spPr>
        <p:txBody>
          <a:bodyPr wrap="square">
            <a:normAutofit/>
          </a:bodyPr>
          <a:lstStyle/>
          <a:p>
            <a:r>
              <a:rPr lang="nb-NO" dirty="0"/>
              <a:t>Alle deler av samfunnet må bidra.</a:t>
            </a:r>
          </a:p>
        </p:txBody>
      </p:sp>
    </p:spTree>
    <p:extLst>
      <p:ext uri="{BB962C8B-B14F-4D97-AF65-F5344CB8AC3E}">
        <p14:creationId xmlns:p14="http://schemas.microsoft.com/office/powerpoint/2010/main" val="384696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07D8092-3212-924B-AC80-825D79A16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De overordnede grepene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8D46835-D28C-C047-80B8-D8F60FD347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For bygg og anlegg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638DC5F-A5F7-5B44-9903-0B360F8F3F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1225" y="2199034"/>
            <a:ext cx="9469438" cy="3781141"/>
          </a:xfrm>
        </p:spPr>
        <p:txBody>
          <a:bodyPr/>
          <a:lstStyle/>
          <a:p>
            <a:r>
              <a:rPr lang="nb-NO" b="1" dirty="0"/>
              <a:t>Kutte utslipp i byggefase og drift</a:t>
            </a:r>
          </a:p>
          <a:p>
            <a:pPr lvl="1"/>
            <a:r>
              <a:rPr lang="nb-NO" dirty="0"/>
              <a:t>Elektrifisering og energieffektivisering</a:t>
            </a:r>
          </a:p>
          <a:p>
            <a:pPr lvl="1"/>
            <a:r>
              <a:rPr lang="nb-NO" dirty="0"/>
              <a:t>Sirkulærøkonomi og materialbruk</a:t>
            </a:r>
          </a:p>
          <a:p>
            <a:r>
              <a:rPr lang="nb-NO" b="1" dirty="0"/>
              <a:t>Stanse nedbygging av natur og hindre forsøpling</a:t>
            </a:r>
            <a:endParaRPr lang="nb-NO" dirty="0"/>
          </a:p>
          <a:p>
            <a:pPr lvl="1"/>
            <a:r>
              <a:rPr lang="nb-NO" dirty="0"/>
              <a:t>Arealbruk – hvor og hvordan bygger man? </a:t>
            </a:r>
          </a:p>
          <a:p>
            <a:pPr lvl="1"/>
            <a:r>
              <a:rPr lang="nb-NO" dirty="0"/>
              <a:t>Hindre forsøpling, </a:t>
            </a:r>
            <a:r>
              <a:rPr lang="nb-NO" dirty="0" err="1"/>
              <a:t>feks</a:t>
            </a:r>
            <a:r>
              <a:rPr lang="nb-NO" dirty="0"/>
              <a:t> gummigranulat</a:t>
            </a:r>
          </a:p>
          <a:p>
            <a:r>
              <a:rPr lang="nb-NO" b="1" dirty="0"/>
              <a:t>Bygge sosiale fellesskap</a:t>
            </a:r>
            <a:endParaRPr lang="nb-NO" dirty="0"/>
          </a:p>
          <a:p>
            <a:pPr lvl="1"/>
            <a:r>
              <a:rPr lang="nb-NO" dirty="0"/>
              <a:t>Bygge inkluderende bygg med varierte funksjoner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978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6">
            <a:extLst>
              <a:ext uri="{FF2B5EF4-FFF2-40B4-BE49-F238E27FC236}">
                <a16:creationId xmlns:a16="http://schemas.microsoft.com/office/drawing/2014/main" id="{D66D0C46-F6B7-6645-9E79-7BA8045C5FD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574" t="-59685" r="-912" b="-59685"/>
          <a:stretch/>
        </p:blipFill>
        <p:spPr>
          <a:xfrm>
            <a:off x="5880101" y="10"/>
            <a:ext cx="6311900" cy="6857989"/>
          </a:xfrm>
          <a:noFill/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61C102-25E7-DA49-9CB0-EDDDB0D8FB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226" y="2711127"/>
            <a:ext cx="4500562" cy="3419324"/>
          </a:xfrm>
        </p:spPr>
        <p:txBody>
          <a:bodyPr>
            <a:normAutofit/>
          </a:bodyPr>
          <a:lstStyle/>
          <a:p>
            <a:r>
              <a:rPr lang="nb-NO" dirty="0"/>
              <a:t>VLFK sin utviklingsplan, mål 2: </a:t>
            </a:r>
            <a:r>
              <a:rPr lang="nb-NO" b="1" dirty="0"/>
              <a:t>Klima og miljø som premiss for samfunnsutviklingen </a:t>
            </a:r>
          </a:p>
          <a:p>
            <a:r>
              <a:rPr lang="nb-NO" dirty="0"/>
              <a:t>I vedtatt anleggspolitikk for VLFK:</a:t>
            </a:r>
          </a:p>
          <a:p>
            <a:pPr lvl="1"/>
            <a:r>
              <a:rPr lang="nb-NO" sz="1800" dirty="0">
                <a:highlight>
                  <a:srgbClr val="FFFF00"/>
                </a:highlight>
              </a:rPr>
              <a:t>FNs </a:t>
            </a:r>
            <a:r>
              <a:rPr lang="nb-NO" sz="1800" dirty="0" err="1">
                <a:highlight>
                  <a:srgbClr val="FFFF00"/>
                </a:highlight>
              </a:rPr>
              <a:t>bærekraftsmål</a:t>
            </a:r>
            <a:r>
              <a:rPr lang="nb-NO" sz="1800" dirty="0">
                <a:highlight>
                  <a:srgbClr val="FFFF00"/>
                </a:highlight>
              </a:rPr>
              <a:t> som utgangspunkt.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684D8614-A61D-424E-84DC-C54276EA0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Klima og miljø som premiss for samfunnsutviklingen</a:t>
            </a:r>
          </a:p>
        </p:txBody>
      </p:sp>
    </p:spTree>
    <p:extLst>
      <p:ext uri="{BB962C8B-B14F-4D97-AF65-F5344CB8AC3E}">
        <p14:creationId xmlns:p14="http://schemas.microsoft.com/office/powerpoint/2010/main" val="341863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700D2B7-68C7-A945-8834-F08126AB5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Prioritering av spillemidler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994E92F-A0D0-E645-86CD-65026EBB7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kan spillemidlene stimulere til bærekraftige anlegg?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3DBC4C0-9182-2E42-AD4F-74FAC2FCD6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Det offentlige må stimulere til bærekraftig anleggsutvikling, med utgangspunkt i klima- og miljøvennlige løsninger. </a:t>
            </a:r>
          </a:p>
          <a:p>
            <a:r>
              <a:rPr lang="nb-NO" dirty="0"/>
              <a:t>Spillemidlene er et av våre beste verktøy. </a:t>
            </a:r>
          </a:p>
          <a:p>
            <a:r>
              <a:rPr lang="nb-NO" dirty="0"/>
              <a:t>Endring av prioriteringer kommer til å skje –</a:t>
            </a:r>
            <a:r>
              <a:rPr lang="nb-NO" b="1" dirty="0"/>
              <a:t> men det må skje i dialog med idrettsbevegelsen.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0034240"/>
      </p:ext>
    </p:extLst>
  </p:cSld>
  <p:clrMapOvr>
    <a:masterClrMapping/>
  </p:clrMapOvr>
</p:sld>
</file>

<file path=ppt/theme/theme1.xml><?xml version="1.0" encoding="utf-8"?>
<a:theme xmlns:a="http://schemas.openxmlformats.org/drawingml/2006/main" name="Vestland_PPT-mal5">
  <a:themeElements>
    <a:clrScheme name="Vestland">
      <a:dk1>
        <a:srgbClr val="000000"/>
      </a:dk1>
      <a:lt1>
        <a:srgbClr val="FEFFFF"/>
      </a:lt1>
      <a:dk2>
        <a:srgbClr val="0074A2"/>
      </a:dk2>
      <a:lt2>
        <a:srgbClr val="8EDDED"/>
      </a:lt2>
      <a:accent1>
        <a:srgbClr val="E2758F"/>
      </a:accent1>
      <a:accent2>
        <a:srgbClr val="CCA3D6"/>
      </a:accent2>
      <a:accent3>
        <a:srgbClr val="E0D268"/>
      </a:accent3>
      <a:accent4>
        <a:srgbClr val="00BEAD"/>
      </a:accent4>
      <a:accent5>
        <a:srgbClr val="B7DD79"/>
      </a:accent5>
      <a:accent6>
        <a:srgbClr val="FF674D"/>
      </a:accent6>
      <a:hlink>
        <a:srgbClr val="F8B5C3"/>
      </a:hlink>
      <a:folHlink>
        <a:srgbClr val="8CE2D0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Vestland_PPT-mal_nyn.potx" id="{B512CC43-0276-4352-BE5D-31FF955789FD}" vid="{7FEC56B3-BD28-40E5-803A-C89963836E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2B9EA087145F46A19932DB82AACD6F" ma:contentTypeVersion="11" ma:contentTypeDescription="Opprett et nytt dokument." ma:contentTypeScope="" ma:versionID="71d13a013bab119c02d905f8be74988f">
  <xsd:schema xmlns:xsd="http://www.w3.org/2001/XMLSchema" xmlns:xs="http://www.w3.org/2001/XMLSchema" xmlns:p="http://schemas.microsoft.com/office/2006/metadata/properties" xmlns:ns3="25d125de-b5b3-4e33-973e-202adb8754cb" xmlns:ns4="0b630374-d376-49e6-bd6b-17fb4c7ff19b" targetNamespace="http://schemas.microsoft.com/office/2006/metadata/properties" ma:root="true" ma:fieldsID="31e504fa6fd89524fc83d7f7349efc7e" ns3:_="" ns4:_="">
    <xsd:import namespace="25d125de-b5b3-4e33-973e-202adb8754cb"/>
    <xsd:import namespace="0b630374-d376-49e6-bd6b-17fb4c7ff1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125de-b5b3-4e33-973e-202adb875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30374-d376-49e6-bd6b-17fb4c7ff1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0A586B-6352-4AB8-8D3C-CC090D8A1F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d125de-b5b3-4e33-973e-202adb8754cb"/>
    <ds:schemaRef ds:uri="0b630374-d376-49e6-bd6b-17fb4c7ff1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B1A9F4-566A-4D65-AAAA-6BF5BBF9B55D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0b630374-d376-49e6-bd6b-17fb4c7ff19b"/>
    <ds:schemaRef ds:uri="http://purl.org/dc/elements/1.1/"/>
    <ds:schemaRef ds:uri="http://www.w3.org/XML/1998/namespace"/>
    <ds:schemaRef ds:uri="http://schemas.openxmlformats.org/package/2006/metadata/core-properties"/>
    <ds:schemaRef ds:uri="25d125de-b5b3-4e33-973e-202adb8754cb"/>
  </ds:schemaRefs>
</ds:datastoreItem>
</file>

<file path=customXml/itemProps3.xml><?xml version="1.0" encoding="utf-8"?>
<ds:datastoreItem xmlns:ds="http://schemas.openxmlformats.org/officeDocument/2006/customXml" ds:itemID="{BE04A042-439B-41AF-AB64-5E8D91AAE2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Vestland_PPT-mal_nyn</Template>
  <TotalTime>1148</TotalTime>
  <Words>822</Words>
  <Application>Microsoft Office PowerPoint</Application>
  <PresentationFormat>Widescreen</PresentationFormat>
  <Paragraphs>91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Vestland_PPT-mal5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Hordaland Fylkeskommune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Birthe Johanne Fredheim Finstad</dc:creator>
  <cp:keywords/>
  <dc:description/>
  <cp:lastModifiedBy>Stian Jean Opedal Davies</cp:lastModifiedBy>
  <cp:revision>6</cp:revision>
  <dcterms:created xsi:type="dcterms:W3CDTF">2020-02-14T10:08:32Z</dcterms:created>
  <dcterms:modified xsi:type="dcterms:W3CDTF">2021-10-20T09:53:46Z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0x010100192B9EA087145F46A19932DB82AACD6F</vt:lpwstr>
  </property>
  <property fmtid="{D5CDD505-2E9C-101B-9397-08002B2CF9AE}" pid="3" name="_AdHocReviewCycleID">
    <vt:i4>511485220</vt:i4>
  </property>
  <property fmtid="{D5CDD505-2E9C-101B-9397-08002B2CF9AE}" pid="4" name="_NewReviewCycle">
    <vt:lpwstr/>
  </property>
  <property fmtid="{D5CDD505-2E9C-101B-9397-08002B2CF9AE}" pid="5" name="_EmailSubject">
    <vt:lpwstr>Nyheitssak frå hovudutvalet i går</vt:lpwstr>
  </property>
  <property fmtid="{D5CDD505-2E9C-101B-9397-08002B2CF9AE}" pid="6" name="_AuthorEmail">
    <vt:lpwstr>Birthe.Johanne.Fredheim.Finstad@vlfk.no</vt:lpwstr>
  </property>
  <property fmtid="{D5CDD505-2E9C-101B-9397-08002B2CF9AE}" pid="7" name="_AuthorEmailDisplayName">
    <vt:lpwstr>Birthe Johanne Fredheim Finstad</vt:lpwstr>
  </property>
</Properties>
</file>