
<file path=[Content_Types].xml><?xml version="1.0" encoding="utf-8"?>
<Types xmlns="http://schemas.openxmlformats.org/package/2006/content-types">
  <Override PartName="/customXml/itemProps3.xml" ContentType="application/vnd.openxmlformats-officedocument.customXmlProperties+xml"/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theme/theme5.xml" ContentType="application/vnd.openxmlformats-officedocument.theme+xml"/>
  <Override PartName="/ppt/notesSlides/notesSlide2.xml" ContentType="application/vnd.openxmlformats-officedocument.presentationml.notesSlide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2" r:id="rId4"/>
    <p:sldMasterId id="2147483675" r:id="rId5"/>
    <p:sldMasterId id="2147483695" r:id="rId6"/>
  </p:sldMasterIdLst>
  <p:notesMasterIdLst>
    <p:notesMasterId r:id="rId23"/>
  </p:notesMasterIdLst>
  <p:handoutMasterIdLst>
    <p:handoutMasterId r:id="rId24"/>
  </p:handoutMasterIdLst>
  <p:sldIdLst>
    <p:sldId id="257" r:id="rId7"/>
    <p:sldId id="452" r:id="rId8"/>
    <p:sldId id="453" r:id="rId9"/>
    <p:sldId id="430" r:id="rId10"/>
    <p:sldId id="431" r:id="rId11"/>
    <p:sldId id="432" r:id="rId12"/>
    <p:sldId id="435" r:id="rId13"/>
    <p:sldId id="437" r:id="rId14"/>
    <p:sldId id="433" r:id="rId15"/>
    <p:sldId id="450" r:id="rId16"/>
    <p:sldId id="451" r:id="rId17"/>
    <p:sldId id="485" r:id="rId18"/>
    <p:sldId id="434" r:id="rId19"/>
    <p:sldId id="436" r:id="rId20"/>
    <p:sldId id="456" r:id="rId21"/>
    <p:sldId id="484" r:id="rId22"/>
  </p:sldIdLst>
  <p:sldSz cx="9144000" cy="6858000" type="screen4x3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D4D4D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99" autoAdjust="0"/>
    <p:restoredTop sz="88772" autoAdjust="0"/>
  </p:normalViewPr>
  <p:slideViewPr>
    <p:cSldViewPr>
      <p:cViewPr>
        <p:scale>
          <a:sx n="60" d="100"/>
          <a:sy n="60" d="100"/>
        </p:scale>
        <p:origin x="-1650" y="-18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5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24" Type="http://schemas.openxmlformats.org/officeDocument/2006/relationships/handoutMaster" Target="handoutMasters/handoutMaster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3E7DA4-4E82-42C9-BFAE-23C325A4A10F}" type="datetimeFigureOut">
              <a:rPr lang="nb-NO" smtClean="0"/>
              <a:pPr/>
              <a:t>14.02.2013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BB3FD1-FB84-42A9-BC69-4B2893A54E96}" type="slidenum">
              <a:rPr lang="nb-NO" smtClean="0"/>
              <a:pPr/>
              <a:t>‹#›</a:t>
            </a:fld>
            <a:endParaRPr lang="nb-N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A3B231-463E-4738-B5BD-813FC0D2C472}" type="datetimeFigureOut">
              <a:rPr lang="nb-NO" smtClean="0"/>
              <a:pPr/>
              <a:t>14.02.2013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76F666-A646-4BD8-AE76-27B20976830A}" type="slidenum">
              <a:rPr lang="nb-NO" smtClean="0"/>
              <a:pPr/>
              <a:t>‹#›</a:t>
            </a:fld>
            <a:endParaRPr lang="nb-N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70FB453-BE43-4783-93B1-A65FDBC55AF3}" type="slidenum">
              <a:rPr lang="nb-NO" smtClean="0"/>
              <a:pPr/>
              <a:t>2</a:t>
            </a:fld>
            <a:endParaRPr lang="nb-NO" smtClean="0"/>
          </a:p>
        </p:txBody>
      </p:sp>
      <p:sp>
        <p:nvSpPr>
          <p:cNvPr id="1116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16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nb-NO" smtClean="0"/>
              <a:t>En god måte å holde valgkomiteen oppdatert på, er at styret og gruppestyrene sender protokoller/referat til valgkomiteen gjennom hele årsmøteperioden. Da vil de kunne holdes oppdatert både i forhold til aktivitet og ikke minst ”klima”.</a:t>
            </a: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AE29159-DBC8-48B2-86A7-A28145435C66}" type="slidenum">
              <a:rPr lang="nb-NO" smtClean="0"/>
              <a:pPr/>
              <a:t>11</a:t>
            </a:fld>
            <a:endParaRPr lang="nb-NO" smtClean="0"/>
          </a:p>
        </p:txBody>
      </p:sp>
      <p:sp>
        <p:nvSpPr>
          <p:cNvPr id="1105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05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nb-NO" smtClean="0"/>
              <a:t>Avtroppende styremedlemmer eller andre tillitsvalgte som har bestemt seg for å gi seg eller ta en pause, egner seg som regel godt til å sitte i valgkomiteen, da disse kjenner idrettslagets ”indre liv.” De vet hva som kreves av den enkelte tillitsvalgte.</a:t>
            </a: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B78E26E-C388-46A6-8859-BE15E29C1E00}" type="slidenum">
              <a:rPr lang="nb-NO" smtClean="0"/>
              <a:pPr/>
              <a:t>13</a:t>
            </a:fld>
            <a:endParaRPr lang="nb-NO" smtClean="0"/>
          </a:p>
        </p:txBody>
      </p:sp>
      <p:sp>
        <p:nvSpPr>
          <p:cNvPr id="952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2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nb-NO" dirty="0" smtClean="0"/>
              <a:t>De vervene som ligger innenfor minimumsgrensen for valg: styre, valgkomité  og revisorer, kan ikke kombineres. Det vil si at ingen av de aktuelle vervene kan bekles av samme person.</a:t>
            </a:r>
          </a:p>
          <a:p>
            <a:pPr eaLnBrk="1" hangingPunct="1"/>
            <a:endParaRPr lang="nb-NO" dirty="0" smtClean="0"/>
          </a:p>
          <a:p>
            <a:pPr eaLnBrk="1" hangingPunct="1"/>
            <a:r>
              <a:rPr lang="nb-NO" dirty="0" smtClean="0"/>
              <a:t>Når det gjelder valgbarhet henvises til NIFs lov §§ 2-5, 2-6</a:t>
            </a:r>
            <a:r>
              <a:rPr lang="nb-NO" baseline="0" dirty="0" smtClean="0"/>
              <a:t> og 2-7</a:t>
            </a:r>
            <a:r>
              <a:rPr lang="nb-NO" dirty="0" smtClean="0"/>
              <a:t> og de 2 siste avsnitt i </a:t>
            </a:r>
            <a:r>
              <a:rPr lang="nb-NO" dirty="0" err="1" smtClean="0"/>
              <a:t>basis-lovnormen</a:t>
            </a:r>
            <a:r>
              <a:rPr lang="nb-NO" dirty="0" smtClean="0"/>
              <a:t>.</a:t>
            </a: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8635133-05F4-4AEB-B608-6F8069DB904F}" type="slidenum">
              <a:rPr lang="nb-NO" smtClean="0"/>
              <a:pPr/>
              <a:t>14</a:t>
            </a:fld>
            <a:endParaRPr lang="nb-NO" smtClean="0"/>
          </a:p>
        </p:txBody>
      </p:sp>
      <p:sp>
        <p:nvSpPr>
          <p:cNvPr id="972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72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nb-NO" smtClean="0"/>
              <a:t>Det er viktig at ekstraordinært årsmøte oppfattes å være en mulighet til å få avgjort eventuelle hastesaker, og at det ikke nødvendigvis ligger noe dramatikk i at man må ty til denne møteformen. 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E9A5AEA-1DB6-4D58-AADE-4DAA2EA68966}" type="slidenum">
              <a:rPr lang="nb-NO" smtClean="0"/>
              <a:pPr/>
              <a:t>3</a:t>
            </a:fld>
            <a:endParaRPr lang="nb-NO" smtClean="0"/>
          </a:p>
        </p:txBody>
      </p:sp>
      <p:sp>
        <p:nvSpPr>
          <p:cNvPr id="1126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nb-NO" dirty="0" smtClean="0"/>
              <a:t>En valgkomité som starter sitt arbeid i god tid, vil ha gode sjanser til å få et godt resultat. Å bli spurt i god tid, skaper trygghet, samtidig som den enkelte vil kunne skaffe seg informasjon om hva vervet egentlig innebærer.  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EA80A92-52FC-4F99-85A4-DCFFF07F2F0D}" type="slidenum">
              <a:rPr lang="nb-NO" smtClean="0"/>
              <a:pPr/>
              <a:t>4</a:t>
            </a:fld>
            <a:endParaRPr lang="nb-NO" smtClean="0"/>
          </a:p>
        </p:txBody>
      </p:sp>
      <p:sp>
        <p:nvSpPr>
          <p:cNvPr id="911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1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nb-NO" dirty="0" smtClean="0"/>
              <a:t>I henhold til NIFs Regnskaps- og revisjonsbestemmelser skal regnskapsåret være 12 måneder og følge kalenderåret. </a:t>
            </a:r>
          </a:p>
          <a:p>
            <a:pPr eaLnBrk="1" hangingPunct="1"/>
            <a:endParaRPr lang="nb-NO" dirty="0" smtClean="0"/>
          </a:p>
          <a:p>
            <a:pPr eaLnBrk="1" hangingPunct="1"/>
            <a:r>
              <a:rPr lang="nb-NO" dirty="0" smtClean="0"/>
              <a:t>Dette sammenholdt med de samme bestemmelser § 3-3, som krever at årsregnskapet skal avgis innen seks måneder etter utløpet av regnskapsåret, gjør at alle idrettslag må avholde sitt årsmøte innen utgangen av juni.</a:t>
            </a:r>
          </a:p>
          <a:p>
            <a:pPr eaLnBrk="1" hangingPunct="1"/>
            <a:endParaRPr lang="nb-NO" dirty="0" smtClean="0"/>
          </a:p>
          <a:p>
            <a:pPr eaLnBrk="1" hangingPunct="1"/>
            <a:r>
              <a:rPr lang="nb-NO" dirty="0" smtClean="0"/>
              <a:t>En bør imidlertid ta i betraktning at ”nytt” styre på en måte blir ansvarliggjort for alt forbruk fra regnskapsavslutning og fram til årsmøtet. </a:t>
            </a:r>
          </a:p>
          <a:p>
            <a:pPr eaLnBrk="1" hangingPunct="1"/>
            <a:endParaRPr lang="nb-NO" dirty="0" smtClean="0"/>
          </a:p>
          <a:p>
            <a:pPr eaLnBrk="1" hangingPunct="1"/>
            <a:r>
              <a:rPr lang="nb-NO" dirty="0" smtClean="0"/>
              <a:t>Av den grunn bør årsmøtet komme så tett opp til regnskapsavslutning som mulig.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7D8D34C-A99E-4E17-B638-C5D47B1D741E}" type="slidenum">
              <a:rPr lang="nb-NO" smtClean="0"/>
              <a:pPr/>
              <a:t>5</a:t>
            </a:fld>
            <a:endParaRPr lang="nb-NO" smtClean="0"/>
          </a:p>
        </p:txBody>
      </p:sp>
      <p:sp>
        <p:nvSpPr>
          <p:cNvPr id="921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nb-NO" dirty="0" smtClean="0"/>
              <a:t>Denne</a:t>
            </a:r>
            <a:r>
              <a:rPr lang="nb-NO" baseline="0" dirty="0" smtClean="0"/>
              <a:t> gruppeoppgaven er ment brukt hvis en holder kurs i et lag og der det er ”rekvirert” stort fokus på lagets lov. </a:t>
            </a:r>
          </a:p>
          <a:p>
            <a:pPr eaLnBrk="1" hangingPunct="1"/>
            <a:endParaRPr lang="nb-NO" dirty="0" smtClean="0"/>
          </a:p>
          <a:p>
            <a:pPr eaLnBrk="1" hangingPunct="1"/>
            <a:r>
              <a:rPr lang="nb-NO" dirty="0" smtClean="0"/>
              <a:t>Individuelt arbeid – 5 minutter  Grupper på 3-5 personer – 10 minutter  Plenum – 20 minutter</a:t>
            </a:r>
          </a:p>
          <a:p>
            <a:pPr eaLnBrk="1" hangingPunct="1"/>
            <a:endParaRPr lang="nb-NO" dirty="0" smtClean="0"/>
          </a:p>
          <a:p>
            <a:pPr eaLnBrk="1" hangingPunct="1"/>
            <a:r>
              <a:rPr lang="nb-NO" dirty="0" smtClean="0"/>
              <a:t>Hjelpemiddel: lovnormen, som er trykt opp og delt ut før gruppeoppgaven</a:t>
            </a:r>
          </a:p>
          <a:p>
            <a:pPr eaLnBrk="1" hangingPunct="1"/>
            <a:endParaRPr lang="nb-NO" dirty="0" smtClean="0"/>
          </a:p>
          <a:p>
            <a:pPr eaLnBrk="1" hangingPunct="1"/>
            <a:r>
              <a:rPr lang="nb-NO" dirty="0" smtClean="0"/>
              <a:t>Hvordan lage et godt årsmøte – krav til ryddighet og struktur / møteledelse</a:t>
            </a:r>
          </a:p>
          <a:p>
            <a:pPr eaLnBrk="1" hangingPunct="1"/>
            <a:endParaRPr lang="nb-NO" dirty="0" smtClean="0"/>
          </a:p>
          <a:p>
            <a:pPr eaLnBrk="1" hangingPunct="1"/>
            <a:r>
              <a:rPr lang="nb-NO" dirty="0" smtClean="0"/>
              <a:t>Viser for øvrig</a:t>
            </a:r>
            <a:r>
              <a:rPr lang="nb-NO" baseline="0" dirty="0" smtClean="0"/>
              <a:t> til eksempel på en praktisk gruppeoppgave ”gjennomføring av et årsmøte” som ligger helt bakerst i kompendiet.</a:t>
            </a:r>
            <a:endParaRPr lang="nb-NO" dirty="0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4DAAA71-7708-4E7B-9A9F-6A48C862E8EE}" type="slidenum">
              <a:rPr lang="nb-NO" smtClean="0"/>
              <a:pPr/>
              <a:t>6</a:t>
            </a:fld>
            <a:endParaRPr lang="nb-NO" smtClean="0"/>
          </a:p>
        </p:txBody>
      </p:sp>
      <p:sp>
        <p:nvSpPr>
          <p:cNvPr id="931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1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nb-NO" smtClean="0"/>
              <a:t>Anbefales at leder i laget ikke er dirigent. Det kan fort utarte seg slik at verken leder eller årsmøtet vet hvem som egentlig har ordet, leder eller dirigent.</a:t>
            </a:r>
          </a:p>
          <a:p>
            <a:pPr eaLnBrk="1" hangingPunct="1"/>
            <a:r>
              <a:rPr lang="nb-NO" smtClean="0"/>
              <a:t>Når det er store prinsipielle saker som skal behandles, kan det være praktisk å benytte nøytral dirigent.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CACDE7F-99FE-47B3-B20F-250DAC64E62B}" type="slidenum">
              <a:rPr lang="nb-NO" smtClean="0"/>
              <a:pPr/>
              <a:t>7</a:t>
            </a:fld>
            <a:endParaRPr lang="nb-NO" smtClean="0"/>
          </a:p>
        </p:txBody>
      </p:sp>
      <p:sp>
        <p:nvSpPr>
          <p:cNvPr id="962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2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nb-NO" dirty="0" smtClean="0"/>
              <a:t>Her er det viktig å presisere at navneendring er lovendring og som sådan krever 2/3-flertall.</a:t>
            </a:r>
          </a:p>
          <a:p>
            <a:pPr eaLnBrk="1" hangingPunct="1"/>
            <a:r>
              <a:rPr lang="nb-NO" dirty="0" smtClean="0"/>
              <a:t>Det kan også fremsettes forslag om skriftlig avstemming i saker der det anses som riktig i forhold til sakens karakter. I saker som for noen oppfattes som ”vanskelige”, kan skriftlig avstemming være et godt alternativ, og må oppfattes å være bedre enn at enkelte helt avstår fra å stemme. Alle med stemmerett kan foreslå skriftlig avstemming. </a:t>
            </a:r>
          </a:p>
          <a:p>
            <a:pPr eaLnBrk="1" hangingPunct="1"/>
            <a:r>
              <a:rPr lang="nb-NO" dirty="0" smtClean="0"/>
              <a:t>Jamfør begrensninger i valgbarhet </a:t>
            </a:r>
            <a:r>
              <a:rPr lang="nb-NO" dirty="0" err="1" smtClean="0"/>
              <a:t>iht</a:t>
            </a:r>
            <a:r>
              <a:rPr lang="nb-NO" dirty="0" smtClean="0"/>
              <a:t> §§ 2-5, 2-6 og 2-7 i NIFs lov – to siste avsnitt i § 12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EDD2AAD-AB91-4149-83AD-02170EBE6395}" type="slidenum">
              <a:rPr lang="nb-NO" smtClean="0"/>
              <a:pPr/>
              <a:t>8</a:t>
            </a:fld>
            <a:endParaRPr lang="nb-NO" smtClean="0"/>
          </a:p>
        </p:txBody>
      </p:sp>
      <p:sp>
        <p:nvSpPr>
          <p:cNvPr id="983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83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nb-NO" dirty="0" smtClean="0"/>
              <a:t>Anbefales at </a:t>
            </a:r>
            <a:r>
              <a:rPr lang="nb-NO" dirty="0" err="1" smtClean="0"/>
              <a:t>varamedlemmer</a:t>
            </a:r>
            <a:r>
              <a:rPr lang="nb-NO" dirty="0" smtClean="0"/>
              <a:t> deltar på styremøtene, og på den måten kan holde seg oppdatert når de eventuelt må tre inn som fullverdig medlem.</a:t>
            </a:r>
          </a:p>
          <a:p>
            <a:pPr eaLnBrk="1" hangingPunct="1"/>
            <a:r>
              <a:rPr lang="nb-NO" i="1" dirty="0" smtClean="0"/>
              <a:t>”Vedtaksført når et flertall av styret er tilstede”</a:t>
            </a:r>
            <a:r>
              <a:rPr lang="nb-NO" dirty="0" smtClean="0"/>
              <a:t> betyr at når det for eksempel er 6 i styret, må minimum 4 være tilstede. Det altså ikke nok med halvparten. </a:t>
            </a:r>
          </a:p>
          <a:p>
            <a:pPr eaLnBrk="1" hangingPunct="1"/>
            <a:endParaRPr lang="nb-NO" dirty="0" smtClean="0"/>
          </a:p>
          <a:p>
            <a:pPr eaLnBrk="1" hangingPunct="1"/>
            <a:r>
              <a:rPr lang="nb-NO" dirty="0" smtClean="0"/>
              <a:t>Videre er det slik at møtelederens stemme er avgjørende først ved avstemming. Møtelederens ”verdi” kan ikke brukes for å bli beslutningsdyktig.</a:t>
            </a:r>
          </a:p>
          <a:p>
            <a:pPr eaLnBrk="1" hangingPunct="1"/>
            <a:endParaRPr lang="nb-NO" dirty="0" smtClean="0"/>
          </a:p>
          <a:p>
            <a:pPr eaLnBrk="1" hangingPunct="1"/>
            <a:r>
              <a:rPr lang="nb-NO" dirty="0" smtClean="0"/>
              <a:t>Politiattestordningen gjelder for alle idrettslag som organiserer aktivitet for mindreårige og/eller mennesker med utviklingshemming.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28627DF-E277-4E2D-8C12-6A60CB700E87}" type="slidenum">
              <a:rPr lang="nb-NO" smtClean="0"/>
              <a:pPr/>
              <a:t>9</a:t>
            </a:fld>
            <a:endParaRPr lang="nb-NO" smtClean="0"/>
          </a:p>
        </p:txBody>
      </p:sp>
      <p:sp>
        <p:nvSpPr>
          <p:cNvPr id="942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2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nb-NO" dirty="0" smtClean="0"/>
              <a:t>Alle innkomne forslag, herunder styrets forslag, skal sorteres inn under samme punkt i saklista, som regel pkt. 6. Redigeringsmessig er det en fordel å sortere </a:t>
            </a:r>
            <a:r>
              <a:rPr lang="nb-NO" dirty="0" err="1" smtClean="0"/>
              <a:t>lovsaker</a:t>
            </a:r>
            <a:r>
              <a:rPr lang="nb-NO" dirty="0" smtClean="0"/>
              <a:t> for seg og andre saker for seg, eksempel:</a:t>
            </a:r>
          </a:p>
          <a:p>
            <a:pPr eaLnBrk="1" hangingPunct="1"/>
            <a:r>
              <a:rPr lang="nb-NO" dirty="0" smtClean="0"/>
              <a:t>6 a. Lovendringer</a:t>
            </a:r>
          </a:p>
          <a:p>
            <a:pPr eaLnBrk="1" hangingPunct="1"/>
            <a:r>
              <a:rPr lang="nb-NO" dirty="0" smtClean="0"/>
              <a:t>6 b. Andre saker</a:t>
            </a: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ADC7ABE-BDDE-480A-8F1D-B146F40C1081}" type="slidenum">
              <a:rPr lang="nb-NO" smtClean="0"/>
              <a:pPr/>
              <a:t>10</a:t>
            </a:fld>
            <a:endParaRPr lang="nb-NO" smtClean="0"/>
          </a:p>
        </p:txBody>
      </p:sp>
      <p:sp>
        <p:nvSpPr>
          <p:cNvPr id="1095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95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nb-NO" smtClean="0"/>
              <a:t>Valgkomiteen må snarest få seg forelagt oppdatert organisasjonsplan.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899592" y="2998800"/>
            <a:ext cx="4680408" cy="345600"/>
          </a:xfrm>
          <a:prstGeom prst="rect">
            <a:avLst/>
          </a:prstGeom>
          <a:ln>
            <a:noFill/>
          </a:ln>
        </p:spPr>
        <p:txBody>
          <a:bodyPr/>
          <a:lstStyle>
            <a:lvl1pPr algn="l">
              <a:defRPr sz="2000" baseline="0">
                <a:solidFill>
                  <a:srgbClr val="4D4D4D"/>
                </a:solidFill>
                <a:latin typeface="Georgia" pitchFamily="18" charset="0"/>
              </a:defRPr>
            </a:lvl1pPr>
          </a:lstStyle>
          <a:p>
            <a:r>
              <a:rPr lang="nb-NO" smtClean="0"/>
              <a:t>Klikk for å redigere tittelstil</a:t>
            </a:r>
            <a:endParaRPr lang="nb-NO" dirty="0"/>
          </a:p>
        </p:txBody>
      </p:sp>
      <p:cxnSp>
        <p:nvCxnSpPr>
          <p:cNvPr id="8" name="Rett linje 7"/>
          <p:cNvCxnSpPr/>
          <p:nvPr userDrawn="1"/>
        </p:nvCxnSpPr>
        <p:spPr>
          <a:xfrm>
            <a:off x="899592" y="2996952"/>
            <a:ext cx="4680520" cy="0"/>
          </a:xfrm>
          <a:prstGeom prst="line">
            <a:avLst/>
          </a:prstGeom>
          <a:ln w="12700">
            <a:solidFill>
              <a:srgbClr val="57585B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Rett linje 8"/>
          <p:cNvCxnSpPr/>
          <p:nvPr userDrawn="1"/>
        </p:nvCxnSpPr>
        <p:spPr>
          <a:xfrm>
            <a:off x="899592" y="3356992"/>
            <a:ext cx="4680520" cy="0"/>
          </a:xfrm>
          <a:prstGeom prst="line">
            <a:avLst/>
          </a:prstGeom>
          <a:ln w="12700">
            <a:solidFill>
              <a:srgbClr val="57585B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Rett linje 9"/>
          <p:cNvCxnSpPr/>
          <p:nvPr userDrawn="1"/>
        </p:nvCxnSpPr>
        <p:spPr>
          <a:xfrm>
            <a:off x="899592" y="3717032"/>
            <a:ext cx="4680520" cy="0"/>
          </a:xfrm>
          <a:prstGeom prst="line">
            <a:avLst/>
          </a:prstGeom>
          <a:ln w="12700">
            <a:solidFill>
              <a:srgbClr val="57585B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Plassholder for tekst 14"/>
          <p:cNvSpPr>
            <a:spLocks noGrp="1"/>
          </p:cNvSpPr>
          <p:nvPr>
            <p:ph type="body" sz="quarter" idx="10"/>
          </p:nvPr>
        </p:nvSpPr>
        <p:spPr>
          <a:xfrm>
            <a:off x="899592" y="3357563"/>
            <a:ext cx="4751908" cy="358775"/>
          </a:xfrm>
          <a:prstGeom prst="rect">
            <a:avLst/>
          </a:prstGeom>
        </p:spPr>
        <p:txBody>
          <a:bodyPr/>
          <a:lstStyle>
            <a:lvl1pPr>
              <a:buNone/>
              <a:defRPr sz="2000" baseline="0">
                <a:solidFill>
                  <a:srgbClr val="4D4D4D"/>
                </a:solidFill>
                <a:latin typeface="Georgia" pitchFamily="18" charset="0"/>
              </a:defRPr>
            </a:lvl1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11" name="Plassholder for tekst 14"/>
          <p:cNvSpPr>
            <a:spLocks noGrp="1"/>
          </p:cNvSpPr>
          <p:nvPr>
            <p:ph type="body" sz="quarter" idx="11"/>
          </p:nvPr>
        </p:nvSpPr>
        <p:spPr>
          <a:xfrm>
            <a:off x="899592" y="3862800"/>
            <a:ext cx="2591960" cy="244800"/>
          </a:xfrm>
          <a:prstGeom prst="rect">
            <a:avLst/>
          </a:prstGeom>
        </p:spPr>
        <p:txBody>
          <a:bodyPr/>
          <a:lstStyle>
            <a:lvl1pPr>
              <a:buNone/>
              <a:defRPr sz="800" baseline="0">
                <a:solidFill>
                  <a:srgbClr val="4D4D4D"/>
                </a:solidFill>
                <a:latin typeface="Georgia" pitchFamily="18" charset="0"/>
              </a:defRPr>
            </a:lvl1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use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ysbildem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tel 1"/>
          <p:cNvSpPr>
            <a:spLocks noGrp="1"/>
          </p:cNvSpPr>
          <p:nvPr>
            <p:ph type="ctrTitle"/>
          </p:nvPr>
        </p:nvSpPr>
        <p:spPr>
          <a:xfrm>
            <a:off x="1476000" y="1918800"/>
            <a:ext cx="6753600" cy="864000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2800" baseline="0">
                <a:solidFill>
                  <a:srgbClr val="4D4D4D"/>
                </a:solidFill>
                <a:latin typeface="Georgia" pitchFamily="18" charset="0"/>
              </a:defRPr>
            </a:lvl1pPr>
          </a:lstStyle>
          <a:p>
            <a:r>
              <a:rPr lang="nb-NO" dirty="0" smtClean="0"/>
              <a:t>Klikk for å redigere tittelstil</a:t>
            </a:r>
            <a:endParaRPr lang="nb-NO" dirty="0"/>
          </a:p>
        </p:txBody>
      </p:sp>
      <p:sp>
        <p:nvSpPr>
          <p:cNvPr id="14" name="Undertittel 2"/>
          <p:cNvSpPr>
            <a:spLocks noGrp="1"/>
          </p:cNvSpPr>
          <p:nvPr>
            <p:ph type="subTitle" idx="1"/>
          </p:nvPr>
        </p:nvSpPr>
        <p:spPr>
          <a:xfrm>
            <a:off x="1476000" y="3070800"/>
            <a:ext cx="6768408" cy="266245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>
                <a:solidFill>
                  <a:srgbClr val="4D4D4D"/>
                </a:solidFill>
                <a:latin typeface="Georgia" pitchFamily="18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dirty="0" smtClean="0"/>
              <a:t>Klikk for å redigere undertittelstil i malen</a:t>
            </a:r>
            <a:endParaRPr lang="nb-NO" dirty="0"/>
          </a:p>
        </p:txBody>
      </p:sp>
      <p:pic>
        <p:nvPicPr>
          <p:cNvPr id="9" name="Bilde 4" descr="Klubbutvikling_.jp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96336" y="6453336"/>
            <a:ext cx="971600" cy="1357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34975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pic>
        <p:nvPicPr>
          <p:cNvPr id="4" name="Bilde 4" descr="Klubbutvikling_.jp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96336" y="6453336"/>
            <a:ext cx="971600" cy="1357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theme" Target="../theme/theme3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4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8" r:id="rId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/>
          <p:cNvSpPr/>
          <p:nvPr/>
        </p:nvSpPr>
        <p:spPr>
          <a:xfrm>
            <a:off x="3888432" y="2959784"/>
            <a:ext cx="4572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nb-NO" dirty="0" smtClean="0"/>
              <a:t>Frittstående kurs</a:t>
            </a:r>
          </a:p>
          <a:p>
            <a:r>
              <a:rPr lang="nb-NO" sz="2400" b="1" dirty="0" smtClean="0"/>
              <a:t>Vi gjennomfører årsmøtet</a:t>
            </a:r>
          </a:p>
          <a:p>
            <a:endParaRPr lang="nb-NO" sz="2400" b="1" dirty="0" smtClean="0"/>
          </a:p>
          <a:p>
            <a:r>
              <a:rPr lang="nb-NO" sz="2400" b="1" dirty="0" smtClean="0"/>
              <a:t>Robert Olsvik</a:t>
            </a:r>
            <a:endParaRPr lang="nb-NO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476672"/>
            <a:ext cx="8229600" cy="1143000"/>
          </a:xfrm>
        </p:spPr>
        <p:txBody>
          <a:bodyPr/>
          <a:lstStyle/>
          <a:p>
            <a:pPr eaLnBrk="1" hangingPunct="1"/>
            <a:r>
              <a:rPr lang="nb-NO" sz="3600" dirty="0" smtClean="0"/>
              <a:t>Sakslisten  </a:t>
            </a:r>
            <a:endParaRPr lang="nb-NO" sz="3600" dirty="0" smtClean="0"/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nb-NO" sz="2400" dirty="0" smtClean="0"/>
              <a:t>1 Godkjenne </a:t>
            </a:r>
            <a:r>
              <a:rPr lang="nb-NO" sz="2400" dirty="0" smtClean="0"/>
              <a:t>de stemmeberettigede.</a:t>
            </a:r>
          </a:p>
          <a:p>
            <a:r>
              <a:rPr lang="nb-NO" sz="2400" dirty="0" smtClean="0"/>
              <a:t>2. Godkjenne innkallingen, sakliste og forretningsorden.</a:t>
            </a:r>
          </a:p>
          <a:p>
            <a:r>
              <a:rPr lang="nb-NO" sz="2400" dirty="0" smtClean="0"/>
              <a:t>3. Velge dirigent(er), referent (er) samt 2 medlemmer til å underskrive protokollen.</a:t>
            </a:r>
          </a:p>
          <a:p>
            <a:r>
              <a:rPr lang="nb-NO" sz="2400" dirty="0" smtClean="0"/>
              <a:t>4. Behandle idrettslagets årsmelding, herunder eventuelle gruppeårsmeldinger.</a:t>
            </a:r>
          </a:p>
          <a:p>
            <a:r>
              <a:rPr lang="nb-NO" sz="2400" dirty="0" smtClean="0"/>
              <a:t>5. Behandle idrettslagets regnskap i revidert stand.</a:t>
            </a:r>
            <a:r>
              <a:rPr lang="nb-NO" sz="2400" baseline="30000" dirty="0" smtClean="0"/>
              <a:t> </a:t>
            </a:r>
            <a:endParaRPr lang="nb-NO" sz="2400" dirty="0" smtClean="0"/>
          </a:p>
          <a:p>
            <a:r>
              <a:rPr lang="nb-NO" sz="2400" dirty="0" smtClean="0"/>
              <a:t>6. Behandle forslag og saker.</a:t>
            </a:r>
            <a:r>
              <a:rPr lang="nb-NO" sz="2400" baseline="30000" dirty="0" smtClean="0"/>
              <a:t> </a:t>
            </a:r>
            <a:endParaRPr lang="nb-NO" sz="2400" dirty="0" smtClean="0"/>
          </a:p>
          <a:p>
            <a:r>
              <a:rPr lang="nb-NO" sz="2400" dirty="0" smtClean="0"/>
              <a:t>7. Fastsette medlemskontingent.</a:t>
            </a:r>
          </a:p>
          <a:p>
            <a:r>
              <a:rPr lang="nb-NO" sz="2400" dirty="0" smtClean="0"/>
              <a:t>8. Vedta idrettslagets budsjett</a:t>
            </a:r>
          </a:p>
          <a:p>
            <a:r>
              <a:rPr lang="nb-NO" sz="2400" dirty="0" smtClean="0"/>
              <a:t>9. Behandle idrettslagets organisasjonsplan.</a:t>
            </a:r>
          </a:p>
          <a:p>
            <a:pPr algn="ctr" eaLnBrk="1" hangingPunct="1">
              <a:buNone/>
            </a:pPr>
            <a:endParaRPr lang="nb-NO" sz="2400" dirty="0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476672"/>
            <a:ext cx="8229600" cy="792088"/>
          </a:xfrm>
        </p:spPr>
        <p:txBody>
          <a:bodyPr/>
          <a:lstStyle/>
          <a:p>
            <a:pPr eaLnBrk="1" hangingPunct="1"/>
            <a:r>
              <a:rPr lang="nb-NO" sz="3600" dirty="0" smtClean="0"/>
              <a:t>Sakslisten</a:t>
            </a:r>
            <a:endParaRPr lang="nb-NO" sz="3600" dirty="0" smtClean="0"/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nb-NO" sz="2400" dirty="0" smtClean="0"/>
              <a:t>10. Foreta følgende valg:</a:t>
            </a:r>
          </a:p>
          <a:p>
            <a:r>
              <a:rPr lang="nb-NO" sz="2400" dirty="0" smtClean="0"/>
              <a:t>    a) Leder og nestleder</a:t>
            </a:r>
          </a:p>
          <a:p>
            <a:r>
              <a:rPr lang="nb-NO" sz="2400" dirty="0" smtClean="0"/>
              <a:t>    b) …...styremedlem   og….. </a:t>
            </a:r>
            <a:r>
              <a:rPr lang="nb-NO" sz="2400" dirty="0" err="1" smtClean="0"/>
              <a:t>varamedlem</a:t>
            </a:r>
            <a:endParaRPr lang="nb-NO" sz="2400" dirty="0" smtClean="0"/>
          </a:p>
          <a:p>
            <a:r>
              <a:rPr lang="nb-NO" sz="2400" dirty="0" smtClean="0"/>
              <a:t>    c) Øvrige valg i henhold til årsmøtevedtatt organisasjonsplan, jf. pkt. 9.</a:t>
            </a:r>
          </a:p>
          <a:p>
            <a:r>
              <a:rPr lang="nb-NO" sz="2400" dirty="0" smtClean="0"/>
              <a:t>    d) 2 revisorer </a:t>
            </a:r>
            <a:r>
              <a:rPr lang="nb-NO" sz="2400" dirty="0" smtClean="0"/>
              <a:t>eller «Kontrollkomité </a:t>
            </a:r>
            <a:r>
              <a:rPr lang="nb-NO" sz="2400" dirty="0" smtClean="0"/>
              <a:t>med 2 medlemmer og 2 </a:t>
            </a:r>
            <a:r>
              <a:rPr lang="nb-NO" sz="2400" dirty="0" err="1" smtClean="0"/>
              <a:t>varamedlemmer</a:t>
            </a:r>
            <a:r>
              <a:rPr lang="nb-NO" sz="2400" dirty="0" smtClean="0"/>
              <a:t>.»</a:t>
            </a:r>
          </a:p>
          <a:p>
            <a:pPr algn="ctr" eaLnBrk="1" hangingPunct="1">
              <a:buNone/>
            </a:pPr>
            <a:endParaRPr lang="nb-NO" sz="2400" dirty="0" smtClean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Sakslisten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sz="2000" dirty="0" smtClean="0"/>
              <a:t>e) Representanter til ting og møter i de organisasjonsledd idrettslaget har representasjonsrett.</a:t>
            </a:r>
          </a:p>
          <a:p>
            <a:r>
              <a:rPr lang="nb-NO" sz="2000" dirty="0" smtClean="0"/>
              <a:t>    f) Valgkomité med leder og 2 medlemmer og 1 </a:t>
            </a:r>
            <a:r>
              <a:rPr lang="nb-NO" sz="2000" dirty="0" err="1" smtClean="0"/>
              <a:t>varamedlem</a:t>
            </a:r>
            <a:r>
              <a:rPr lang="nb-NO" sz="2000" dirty="0" smtClean="0"/>
              <a:t> for neste årsmøte.</a:t>
            </a:r>
          </a:p>
          <a:p>
            <a:r>
              <a:rPr lang="nb-NO" sz="2000" dirty="0" smtClean="0"/>
              <a:t> </a:t>
            </a:r>
          </a:p>
          <a:p>
            <a:r>
              <a:rPr lang="nb-NO" sz="2000" dirty="0" smtClean="0"/>
              <a:t>(2) Leder og nestleder velges enkeltvis. De øvrige medlemmer til styret velges samlet. Deretter velges </a:t>
            </a:r>
            <a:r>
              <a:rPr lang="nb-NO" sz="2000" dirty="0" err="1" smtClean="0"/>
              <a:t>varamedlemmene</a:t>
            </a:r>
            <a:r>
              <a:rPr lang="nb-NO" sz="2000" dirty="0" smtClean="0"/>
              <a:t> samlet, og ved skriftlig valg avgjøres rekkefølgen i forhold til stemmetall.</a:t>
            </a:r>
          </a:p>
          <a:p>
            <a:r>
              <a:rPr lang="nb-NO" sz="2000" dirty="0" smtClean="0"/>
              <a:t> </a:t>
            </a:r>
          </a:p>
          <a:p>
            <a:r>
              <a:rPr lang="nb-NO" sz="2000" dirty="0" smtClean="0"/>
              <a:t>(3) Valgkomiteen velges på fritt grunnlag, etter innstilling fra styret..</a:t>
            </a:r>
          </a:p>
          <a:p>
            <a:endParaRPr lang="nb-NO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b-NO" sz="3600" dirty="0" smtClean="0"/>
              <a:t>*§ 15 Årsmøtets oppg. forts..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lnSpc>
                <a:spcPct val="90000"/>
              </a:lnSpc>
              <a:buFont typeface="Calibri" pitchFamily="34" charset="0"/>
              <a:buChar char="₋"/>
            </a:pPr>
            <a:r>
              <a:rPr lang="nb-NO" sz="2400" dirty="0" smtClean="0"/>
              <a:t>Styresammensetning er en intern sak, men minimumskravet må oppfylles</a:t>
            </a:r>
          </a:p>
          <a:p>
            <a:pPr algn="ctr" eaLnBrk="1" hangingPunct="1">
              <a:lnSpc>
                <a:spcPct val="90000"/>
              </a:lnSpc>
              <a:buNone/>
            </a:pPr>
            <a:endParaRPr lang="nb-NO" sz="1800" dirty="0" smtClean="0"/>
          </a:p>
          <a:p>
            <a:pPr algn="ctr" eaLnBrk="1" hangingPunct="1">
              <a:lnSpc>
                <a:spcPct val="90000"/>
              </a:lnSpc>
              <a:buNone/>
            </a:pPr>
            <a:r>
              <a:rPr lang="nb-NO" sz="2400" dirty="0" smtClean="0"/>
              <a:t>&lt;&gt;</a:t>
            </a:r>
          </a:p>
          <a:p>
            <a:pPr algn="ctr" eaLnBrk="1" hangingPunct="1">
              <a:lnSpc>
                <a:spcPct val="90000"/>
              </a:lnSpc>
              <a:buNone/>
            </a:pPr>
            <a:endParaRPr lang="nb-NO" sz="1800" dirty="0" smtClean="0"/>
          </a:p>
          <a:p>
            <a:pPr algn="ctr" eaLnBrk="1" hangingPunct="1">
              <a:lnSpc>
                <a:spcPct val="90000"/>
              </a:lnSpc>
              <a:buFont typeface="Calibri" pitchFamily="34" charset="0"/>
              <a:buChar char="₋"/>
            </a:pPr>
            <a:r>
              <a:rPr lang="nb-NO" sz="2400" dirty="0" smtClean="0"/>
              <a:t>Leder, nestleder og - styremedlem(</a:t>
            </a:r>
            <a:r>
              <a:rPr lang="nb-NO" sz="2400" dirty="0" err="1" smtClean="0"/>
              <a:t>-mer</a:t>
            </a:r>
            <a:r>
              <a:rPr lang="nb-NO" sz="2400" dirty="0" smtClean="0"/>
              <a:t>) </a:t>
            </a:r>
          </a:p>
          <a:p>
            <a:pPr algn="ctr" eaLnBrk="1" hangingPunct="1">
              <a:lnSpc>
                <a:spcPct val="90000"/>
              </a:lnSpc>
              <a:buNone/>
            </a:pPr>
            <a:r>
              <a:rPr lang="nb-NO" sz="2400" dirty="0" smtClean="0"/>
              <a:t>og - </a:t>
            </a:r>
            <a:r>
              <a:rPr lang="nb-NO" sz="2400" dirty="0" err="1" smtClean="0"/>
              <a:t>varamedlem</a:t>
            </a:r>
            <a:r>
              <a:rPr lang="nb-NO" sz="2400" dirty="0" smtClean="0"/>
              <a:t>(</a:t>
            </a:r>
            <a:r>
              <a:rPr lang="nb-NO" sz="2400" dirty="0" err="1" smtClean="0"/>
              <a:t>-mer</a:t>
            </a:r>
            <a:r>
              <a:rPr lang="nb-NO" sz="2400" dirty="0" smtClean="0"/>
              <a:t>)</a:t>
            </a:r>
          </a:p>
          <a:p>
            <a:pPr algn="ctr" eaLnBrk="1" hangingPunct="1">
              <a:lnSpc>
                <a:spcPct val="90000"/>
              </a:lnSpc>
              <a:buNone/>
            </a:pPr>
            <a:endParaRPr lang="nb-NO" sz="1800" dirty="0" smtClean="0"/>
          </a:p>
          <a:p>
            <a:pPr algn="ctr" eaLnBrk="1" hangingPunct="1">
              <a:lnSpc>
                <a:spcPct val="90000"/>
              </a:lnSpc>
              <a:buNone/>
            </a:pPr>
            <a:r>
              <a:rPr lang="nb-NO" sz="2400" dirty="0" smtClean="0"/>
              <a:t>&lt;&gt;</a:t>
            </a:r>
          </a:p>
          <a:p>
            <a:pPr algn="ctr" eaLnBrk="1" hangingPunct="1">
              <a:lnSpc>
                <a:spcPct val="90000"/>
              </a:lnSpc>
              <a:buFont typeface="Calibri" pitchFamily="34" charset="0"/>
              <a:buChar char="₋"/>
            </a:pPr>
            <a:r>
              <a:rPr lang="nb-NO" sz="2400" dirty="0" smtClean="0"/>
              <a:t>I henhold til lovnormen må det velges minimum 10 tillitsvalgte på årsmøtet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620688"/>
            <a:ext cx="8229600" cy="1143000"/>
          </a:xfrm>
        </p:spPr>
        <p:txBody>
          <a:bodyPr/>
          <a:lstStyle/>
          <a:p>
            <a:pPr eaLnBrk="1" hangingPunct="1"/>
            <a:r>
              <a:rPr lang="nb-NO" sz="3600" dirty="0" smtClean="0"/>
              <a:t>*§ 17 Ekstraordinært årsmøte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552" y="2276872"/>
            <a:ext cx="8229600" cy="4349750"/>
          </a:xfrm>
        </p:spPr>
        <p:txBody>
          <a:bodyPr/>
          <a:lstStyle/>
          <a:p>
            <a:pPr eaLnBrk="1" hangingPunct="1">
              <a:spcBef>
                <a:spcPts val="1200"/>
              </a:spcBef>
              <a:spcAft>
                <a:spcPts val="1200"/>
              </a:spcAft>
              <a:buNone/>
            </a:pPr>
            <a:r>
              <a:rPr lang="nb-NO" sz="2400" dirty="0" smtClean="0"/>
              <a:t>Innkalles med minst 14 dagers varsel etter, alternativt:</a:t>
            </a:r>
          </a:p>
          <a:p>
            <a:pPr eaLnBrk="1" hangingPunct="1">
              <a:spcBef>
                <a:spcPts val="1200"/>
              </a:spcBef>
              <a:spcAft>
                <a:spcPts val="1200"/>
              </a:spcAft>
              <a:buFont typeface="Calibri" pitchFamily="34" charset="0"/>
              <a:buChar char="₋"/>
            </a:pPr>
            <a:r>
              <a:rPr lang="nb-NO" sz="2400" dirty="0" smtClean="0"/>
              <a:t>Årsmøtevedtak i idrettslaget</a:t>
            </a:r>
          </a:p>
          <a:p>
            <a:pPr eaLnBrk="1" hangingPunct="1">
              <a:spcBef>
                <a:spcPts val="1200"/>
              </a:spcBef>
              <a:spcAft>
                <a:spcPts val="1200"/>
              </a:spcAft>
              <a:buFont typeface="Calibri" pitchFamily="34" charset="0"/>
              <a:buChar char="₋"/>
            </a:pPr>
            <a:r>
              <a:rPr lang="nb-NO" sz="2400" dirty="0" smtClean="0"/>
              <a:t>Styrevedtak i idrettslaget</a:t>
            </a:r>
          </a:p>
          <a:p>
            <a:pPr eaLnBrk="1" hangingPunct="1">
              <a:spcBef>
                <a:spcPts val="1200"/>
              </a:spcBef>
              <a:spcAft>
                <a:spcPts val="1200"/>
              </a:spcAft>
              <a:buFont typeface="Calibri" pitchFamily="34" charset="0"/>
              <a:buChar char="₋"/>
            </a:pPr>
            <a:r>
              <a:rPr lang="nb-NO" sz="2400" dirty="0" smtClean="0"/>
              <a:t>Skriftlig krav fra 1/3 av lagets medlemmer</a:t>
            </a:r>
          </a:p>
          <a:p>
            <a:pPr eaLnBrk="1" hangingPunct="1">
              <a:spcBef>
                <a:spcPts val="1200"/>
              </a:spcBef>
              <a:spcAft>
                <a:spcPts val="1200"/>
              </a:spcAft>
              <a:buFont typeface="Calibri" pitchFamily="34" charset="0"/>
              <a:buChar char="₋"/>
            </a:pPr>
            <a:r>
              <a:rPr lang="nb-NO" sz="2400" dirty="0" smtClean="0"/>
              <a:t>Krav etter vedtak i overordna org. ledd: NIF eller idrettskrets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buNone/>
            </a:pPr>
            <a:endParaRPr lang="nb-NO" sz="3600" b="1" dirty="0" smtClean="0"/>
          </a:p>
          <a:p>
            <a:pPr algn="ctr" eaLnBrk="1" hangingPunct="1">
              <a:buNone/>
            </a:pPr>
            <a:r>
              <a:rPr lang="nb-NO" sz="3600" b="1" dirty="0" smtClean="0"/>
              <a:t>Takk for i dag !</a:t>
            </a:r>
          </a:p>
          <a:p>
            <a:pPr algn="ctr" eaLnBrk="1" hangingPunct="1">
              <a:buNone/>
            </a:pPr>
            <a:endParaRPr lang="nb-NO" sz="3600" b="1" dirty="0" smtClean="0"/>
          </a:p>
          <a:p>
            <a:pPr algn="ctr" eaLnBrk="1" hangingPunct="1">
              <a:buNone/>
            </a:pPr>
            <a:r>
              <a:rPr lang="nb-NO" sz="3600" b="1" dirty="0" smtClean="0"/>
              <a:t>Applaus ?</a:t>
            </a:r>
          </a:p>
          <a:p>
            <a:pPr eaLnBrk="1" hangingPunct="1"/>
            <a:endParaRPr lang="nb-NO" dirty="0" smtClean="0"/>
          </a:p>
          <a:p>
            <a:pPr eaLnBrk="1" hangingPunct="1"/>
            <a:endParaRPr lang="nb-NO" dirty="0" smtClean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z="3600" dirty="0" smtClean="0"/>
              <a:t>* Gjennomføring av årsmøte -</a:t>
            </a:r>
            <a:br>
              <a:rPr lang="nb-NO" sz="3600" dirty="0" smtClean="0"/>
            </a:br>
            <a:r>
              <a:rPr lang="nb-NO" sz="3600" dirty="0" smtClean="0"/>
              <a:t>en praktisk gruppeoppgave</a:t>
            </a:r>
            <a:endParaRPr lang="nb-NO" sz="3600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nb-NO" sz="2400" dirty="0" smtClean="0"/>
              <a:t>&lt;&gt;</a:t>
            </a:r>
          </a:p>
          <a:p>
            <a:pPr algn="ctr">
              <a:buNone/>
            </a:pPr>
            <a:r>
              <a:rPr lang="nb-NO" sz="2400" dirty="0" smtClean="0"/>
              <a:t>Hvis hovedtema under klubbutviklingen er gjennomføring av et årsmøte, og det er ønskelig med praktisk gjennomgang anbefales følgende fremgangsmøte:</a:t>
            </a:r>
          </a:p>
          <a:p>
            <a:pPr algn="ctr">
              <a:buNone/>
            </a:pPr>
            <a:r>
              <a:rPr lang="nb-NO" sz="2400" dirty="0" smtClean="0"/>
              <a:t>&lt;&gt;</a:t>
            </a:r>
          </a:p>
          <a:p>
            <a:pPr>
              <a:buFont typeface="Arial" charset="0"/>
              <a:buChar char="•"/>
            </a:pPr>
            <a:r>
              <a:rPr lang="nb-NO" sz="2400" dirty="0" smtClean="0"/>
              <a:t>Deles inn i 4 grupper, der hver gruppe får noen spesifikke oppgaver</a:t>
            </a:r>
          </a:p>
          <a:p>
            <a:pPr>
              <a:buFont typeface="Arial" charset="0"/>
              <a:buChar char="•"/>
            </a:pPr>
            <a:r>
              <a:rPr lang="nb-NO" sz="2400" dirty="0" smtClean="0"/>
              <a:t>Hjelpemiddel er idrettslagets lov eller lovnorm for idrettslag</a:t>
            </a:r>
          </a:p>
          <a:p>
            <a:pPr>
              <a:buFont typeface="Arial" charset="0"/>
              <a:buChar char="•"/>
            </a:pPr>
            <a:r>
              <a:rPr lang="nb-NO" sz="2400" dirty="0" smtClean="0"/>
              <a:t>Navnet på idrettslaget er Fart il</a:t>
            </a:r>
          </a:p>
          <a:p>
            <a:pPr>
              <a:buNone/>
            </a:pPr>
            <a:endParaRPr lang="nb-NO" sz="2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>
          <a:xfrm>
            <a:off x="251520" y="476672"/>
            <a:ext cx="8229600" cy="1143000"/>
          </a:xfrm>
        </p:spPr>
        <p:txBody>
          <a:bodyPr/>
          <a:lstStyle/>
          <a:p>
            <a:pPr eaLnBrk="1" hangingPunct="1"/>
            <a:r>
              <a:rPr lang="nb-NO" sz="3600" dirty="0" smtClean="0"/>
              <a:t>Forberedende valgarbeid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576" y="1772816"/>
            <a:ext cx="7787208" cy="4349750"/>
          </a:xfrm>
        </p:spPr>
        <p:txBody>
          <a:bodyPr/>
          <a:lstStyle/>
          <a:p>
            <a:pPr algn="ctr" eaLnBrk="1" hangingPunct="1">
              <a:buNone/>
            </a:pPr>
            <a:r>
              <a:rPr lang="nb-NO" sz="2600" dirty="0" smtClean="0"/>
              <a:t>Styrets ansvar å bidra til:</a:t>
            </a:r>
          </a:p>
          <a:p>
            <a:pPr eaLnBrk="1" hangingPunct="1">
              <a:spcBef>
                <a:spcPts val="1800"/>
              </a:spcBef>
              <a:buFont typeface="Calibri" pitchFamily="34" charset="0"/>
              <a:buChar char="₋"/>
            </a:pPr>
            <a:r>
              <a:rPr lang="nb-NO" sz="2400" dirty="0" smtClean="0"/>
              <a:t>At valgkomiteen får beskjed i god tid</a:t>
            </a:r>
          </a:p>
          <a:p>
            <a:pPr eaLnBrk="1" hangingPunct="1">
              <a:spcBef>
                <a:spcPts val="1800"/>
              </a:spcBef>
              <a:buFont typeface="Calibri" pitchFamily="34" charset="0"/>
              <a:buChar char="₋"/>
            </a:pPr>
            <a:r>
              <a:rPr lang="nb-NO" sz="2400" dirty="0" smtClean="0"/>
              <a:t>At liste over dem som skal velges, er tilgjengelig</a:t>
            </a:r>
          </a:p>
          <a:p>
            <a:pPr eaLnBrk="1" hangingPunct="1">
              <a:spcBef>
                <a:spcPts val="1800"/>
              </a:spcBef>
              <a:buFont typeface="Calibri" pitchFamily="34" charset="0"/>
              <a:buChar char="₋"/>
            </a:pPr>
            <a:r>
              <a:rPr lang="nb-NO" sz="2400" dirty="0" smtClean="0"/>
              <a:t>At valgkomiteen får tilgang til medlemsoversikten</a:t>
            </a:r>
          </a:p>
          <a:p>
            <a:pPr eaLnBrk="1" hangingPunct="1">
              <a:spcBef>
                <a:spcPts val="1800"/>
              </a:spcBef>
              <a:buFont typeface="Calibri" pitchFamily="34" charset="0"/>
              <a:buChar char="₋"/>
            </a:pPr>
            <a:r>
              <a:rPr lang="nb-NO" sz="2400" dirty="0" smtClean="0"/>
              <a:t>At lagets organisasjonsplan er tilgjengelig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32656"/>
            <a:ext cx="8229600" cy="1143000"/>
          </a:xfrm>
        </p:spPr>
        <p:txBody>
          <a:bodyPr/>
          <a:lstStyle/>
          <a:p>
            <a:pPr eaLnBrk="1" hangingPunct="1"/>
            <a:r>
              <a:rPr lang="nb-NO" sz="3600" dirty="0" smtClean="0"/>
              <a:t>Valgkomiteens arbeid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spcBef>
                <a:spcPts val="1000"/>
              </a:spcBef>
              <a:buFont typeface="Calibri" pitchFamily="34" charset="0"/>
              <a:buChar char="₋"/>
            </a:pPr>
            <a:r>
              <a:rPr lang="nb-NO" sz="2400" dirty="0" smtClean="0"/>
              <a:t>Må starte arbeidet i god tid. </a:t>
            </a:r>
          </a:p>
          <a:p>
            <a:pPr eaLnBrk="1" hangingPunct="1">
              <a:spcBef>
                <a:spcPts val="1000"/>
              </a:spcBef>
              <a:buFont typeface="Calibri" pitchFamily="34" charset="0"/>
              <a:buChar char="₋"/>
            </a:pPr>
            <a:r>
              <a:rPr lang="nb-NO" sz="2400" dirty="0" smtClean="0"/>
              <a:t>Valgkomiteens leder innkaller </a:t>
            </a:r>
          </a:p>
          <a:p>
            <a:pPr eaLnBrk="1" hangingPunct="1">
              <a:spcBef>
                <a:spcPts val="1000"/>
              </a:spcBef>
              <a:buFont typeface="Calibri" pitchFamily="34" charset="0"/>
              <a:buChar char="₋"/>
            </a:pPr>
            <a:r>
              <a:rPr lang="nb-NO" sz="2400" dirty="0" smtClean="0"/>
              <a:t>Skaffe seg oversikt over hvem som tar gjenvalg, og/eller ønsker andre verv</a:t>
            </a:r>
          </a:p>
          <a:p>
            <a:pPr eaLnBrk="1" hangingPunct="1">
              <a:spcBef>
                <a:spcPts val="1000"/>
              </a:spcBef>
              <a:buFont typeface="Calibri" pitchFamily="34" charset="0"/>
              <a:buChar char="₋"/>
            </a:pPr>
            <a:r>
              <a:rPr lang="nb-NO" sz="2400" dirty="0" smtClean="0"/>
              <a:t>Organisasjonsplan må brukes aktivt, slik at de som blir forespurt vet hvilke oppgaver de er tiltenkt</a:t>
            </a:r>
          </a:p>
          <a:p>
            <a:pPr eaLnBrk="1" hangingPunct="1">
              <a:spcBef>
                <a:spcPts val="1000"/>
              </a:spcBef>
              <a:buFont typeface="Calibri" pitchFamily="34" charset="0"/>
              <a:buChar char="₋"/>
            </a:pPr>
            <a:r>
              <a:rPr lang="nb-NO" sz="2400" dirty="0" smtClean="0"/>
              <a:t>Utarbeide forslag på kandidater</a:t>
            </a:r>
          </a:p>
          <a:p>
            <a:pPr eaLnBrk="1" hangingPunct="1">
              <a:spcBef>
                <a:spcPts val="1000"/>
              </a:spcBef>
              <a:buFont typeface="Calibri" pitchFamily="34" charset="0"/>
              <a:buChar char="₋"/>
            </a:pPr>
            <a:r>
              <a:rPr lang="nb-NO" sz="2400" dirty="0" smtClean="0"/>
              <a:t>Innstillingen bør sendes ut sammen med andre årsmøtedokumenter</a:t>
            </a:r>
          </a:p>
          <a:p>
            <a:pPr eaLnBrk="1" hangingPunct="1">
              <a:spcBef>
                <a:spcPts val="1000"/>
              </a:spcBef>
            </a:pPr>
            <a:endParaRPr lang="nb-NO" sz="1600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b-NO" sz="3600" dirty="0" smtClean="0"/>
              <a:t>* § 13 Årsmøtet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spcBef>
                <a:spcPts val="1800"/>
              </a:spcBef>
              <a:buNone/>
            </a:pPr>
            <a:endParaRPr lang="nb-NO" sz="2400" dirty="0" smtClean="0"/>
          </a:p>
          <a:p>
            <a:pPr eaLnBrk="1" hangingPunct="1">
              <a:spcBef>
                <a:spcPts val="1800"/>
              </a:spcBef>
              <a:buFont typeface="Calibri" pitchFamily="34" charset="0"/>
              <a:buChar char="₋"/>
            </a:pPr>
            <a:r>
              <a:rPr lang="nb-NO" sz="2400" dirty="0" smtClean="0"/>
              <a:t>Årsmøtetid er valgfritt, men det må tas hensyn til regnskapsavslutning (6 mnd)</a:t>
            </a:r>
          </a:p>
          <a:p>
            <a:pPr eaLnBrk="1" hangingPunct="1">
              <a:spcBef>
                <a:spcPts val="1800"/>
              </a:spcBef>
              <a:buFont typeface="Calibri" pitchFamily="34" charset="0"/>
              <a:buChar char="₋"/>
            </a:pPr>
            <a:r>
              <a:rPr lang="nb-NO" sz="2400" dirty="0" smtClean="0"/>
              <a:t>Innkallingsfrist, minimum 1 mnd. Frist for innsending av forslag må kunngjøres</a:t>
            </a:r>
          </a:p>
          <a:p>
            <a:pPr eaLnBrk="1" hangingPunct="1">
              <a:spcBef>
                <a:spcPts val="1800"/>
              </a:spcBef>
              <a:buFont typeface="Calibri" pitchFamily="34" charset="0"/>
              <a:buChar char="₋"/>
            </a:pPr>
            <a:r>
              <a:rPr lang="nb-NO" sz="2400" dirty="0" smtClean="0"/>
              <a:t>Innkalling til medlemmene, og/eller kunngjøring i pressen, evt. hjemmeside</a:t>
            </a:r>
          </a:p>
          <a:p>
            <a:pPr eaLnBrk="1" hangingPunct="1">
              <a:spcBef>
                <a:spcPts val="1800"/>
              </a:spcBef>
              <a:buFont typeface="Calibri" pitchFamily="34" charset="0"/>
              <a:buChar char="₋"/>
            </a:pPr>
            <a:r>
              <a:rPr lang="nb-NO" sz="2400" dirty="0" smtClean="0"/>
              <a:t>Minimumskrav til oppmøte: </a:t>
            </a:r>
            <a:r>
              <a:rPr lang="nb-NO" sz="2400" i="1" dirty="0" smtClean="0"/>
              <a:t>”tilsvarende antall styremedlemmer ”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548680"/>
            <a:ext cx="8229600" cy="1143000"/>
          </a:xfrm>
        </p:spPr>
        <p:txBody>
          <a:bodyPr/>
          <a:lstStyle/>
          <a:p>
            <a:pPr eaLnBrk="1" hangingPunct="1"/>
            <a:r>
              <a:rPr lang="nb-NO" sz="3600" dirty="0" smtClean="0"/>
              <a:t>Årsmøtet</a:t>
            </a:r>
            <a:endParaRPr lang="nb-NO" sz="3600" dirty="0" smtClean="0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205038"/>
            <a:ext cx="8229600" cy="3744912"/>
          </a:xfrm>
        </p:spPr>
        <p:txBody>
          <a:bodyPr/>
          <a:lstStyle/>
          <a:p>
            <a:pPr eaLnBrk="1" hangingPunct="1">
              <a:buFont typeface="Calibri" pitchFamily="34" charset="0"/>
              <a:buChar char="₋"/>
            </a:pPr>
            <a:r>
              <a:rPr lang="nb-NO" sz="2400" dirty="0" smtClean="0"/>
              <a:t>Ha nødvendig utstyr klart</a:t>
            </a:r>
          </a:p>
          <a:p>
            <a:pPr eaLnBrk="1" hangingPunct="1">
              <a:buFont typeface="Calibri" pitchFamily="34" charset="0"/>
              <a:buChar char="₋"/>
            </a:pPr>
            <a:r>
              <a:rPr lang="nb-NO" sz="2400" dirty="0" smtClean="0"/>
              <a:t>Skriftlig valg</a:t>
            </a:r>
          </a:p>
          <a:p>
            <a:pPr eaLnBrk="1" hangingPunct="1">
              <a:buFont typeface="Calibri" pitchFamily="34" charset="0"/>
              <a:buChar char="₋"/>
            </a:pPr>
            <a:r>
              <a:rPr lang="nb-NO" sz="2400" dirty="0" smtClean="0"/>
              <a:t>Medlemslister</a:t>
            </a:r>
          </a:p>
          <a:p>
            <a:pPr eaLnBrk="1" hangingPunct="1">
              <a:buFont typeface="Calibri" pitchFamily="34" charset="0"/>
              <a:buChar char="₋"/>
            </a:pPr>
            <a:r>
              <a:rPr lang="nb-NO" sz="2400" dirty="0" smtClean="0"/>
              <a:t>Delegatlapper…. </a:t>
            </a:r>
            <a:r>
              <a:rPr lang="nb-NO" sz="2400" dirty="0" smtClean="0"/>
              <a:t>h</a:t>
            </a:r>
            <a:r>
              <a:rPr lang="nb-NO" sz="2400" dirty="0" smtClean="0"/>
              <a:t>vis nødvendig.</a:t>
            </a:r>
            <a:endParaRPr lang="nb-NO" sz="2400" dirty="0" smtClean="0"/>
          </a:p>
          <a:p>
            <a:pPr eaLnBrk="1" hangingPunct="1">
              <a:buFont typeface="Calibri" pitchFamily="34" charset="0"/>
              <a:buChar char="₋"/>
            </a:pPr>
            <a:r>
              <a:rPr lang="nb-NO" sz="2400" dirty="0" smtClean="0"/>
              <a:t>S</a:t>
            </a:r>
            <a:r>
              <a:rPr lang="nb-NO" sz="2400" dirty="0" smtClean="0"/>
              <a:t>akspapirer</a:t>
            </a:r>
            <a:endParaRPr lang="nb-NO" sz="2400" dirty="0" smtClean="0"/>
          </a:p>
          <a:p>
            <a:pPr eaLnBrk="1" hangingPunct="1">
              <a:buFont typeface="Calibri" pitchFamily="34" charset="0"/>
              <a:buChar char="₋"/>
            </a:pPr>
            <a:r>
              <a:rPr lang="nb-NO" sz="2400" dirty="0" smtClean="0"/>
              <a:t>Bruk årsmøtet til et sted å hedre utøvere</a:t>
            </a:r>
          </a:p>
          <a:p>
            <a:pPr eaLnBrk="1" hangingPunct="1">
              <a:buFont typeface="Calibri" pitchFamily="34" charset="0"/>
              <a:buChar char="₋"/>
            </a:pPr>
            <a:r>
              <a:rPr lang="nb-NO" sz="2400" dirty="0" smtClean="0"/>
              <a:t>Inviter gjester og presse, overordnet ledd, kommune, samarbeidspartnere</a:t>
            </a:r>
          </a:p>
          <a:p>
            <a:pPr eaLnBrk="1" hangingPunct="1">
              <a:buFont typeface="Calibri" pitchFamily="34" charset="0"/>
              <a:buChar char="₋"/>
            </a:pPr>
            <a:r>
              <a:rPr lang="nb-NO" sz="2400" dirty="0" smtClean="0"/>
              <a:t>Lokalene og rammene </a:t>
            </a:r>
            <a:endParaRPr lang="nb-NO" sz="2400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179512" y="548680"/>
            <a:ext cx="7776864" cy="1143000"/>
          </a:xfrm>
        </p:spPr>
        <p:txBody>
          <a:bodyPr/>
          <a:lstStyle/>
          <a:p>
            <a:pPr eaLnBrk="1" hangingPunct="1"/>
            <a:r>
              <a:rPr lang="nb-NO" sz="3600" dirty="0" smtClean="0"/>
              <a:t>*§ 14 Ledelse av årsmøtet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492896"/>
            <a:ext cx="8229600" cy="3457054"/>
          </a:xfrm>
        </p:spPr>
        <p:txBody>
          <a:bodyPr/>
          <a:lstStyle/>
          <a:p>
            <a:pPr algn="ctr" eaLnBrk="1" hangingPunct="1">
              <a:buNone/>
            </a:pPr>
            <a:endParaRPr lang="nb-NO" sz="2400" dirty="0" smtClean="0"/>
          </a:p>
          <a:p>
            <a:pPr algn="ctr" eaLnBrk="1" hangingPunct="1">
              <a:buNone/>
            </a:pPr>
            <a:r>
              <a:rPr lang="nb-NO" sz="2400" dirty="0" smtClean="0"/>
              <a:t>Årsmøtet ledes av valgt(e) dirigent(er)</a:t>
            </a:r>
          </a:p>
          <a:p>
            <a:pPr algn="ctr" eaLnBrk="1" hangingPunct="1">
              <a:buNone/>
            </a:pPr>
            <a:r>
              <a:rPr lang="nb-NO" sz="2400" dirty="0" smtClean="0"/>
              <a:t>&lt;&gt;</a:t>
            </a:r>
          </a:p>
          <a:p>
            <a:pPr algn="ctr" eaLnBrk="1" hangingPunct="1">
              <a:buNone/>
            </a:pPr>
            <a:r>
              <a:rPr lang="nb-NO" sz="2400" dirty="0" smtClean="0"/>
              <a:t>Dirigenten(e) behøver ikke å være medlem av idrettslaget</a:t>
            </a:r>
          </a:p>
          <a:p>
            <a:pPr algn="ctr" eaLnBrk="1" hangingPunct="1">
              <a:buNone/>
            </a:pPr>
            <a:r>
              <a:rPr lang="nb-NO" sz="2400" dirty="0" smtClean="0"/>
              <a:t>&lt;&gt;</a:t>
            </a:r>
          </a:p>
          <a:p>
            <a:pPr algn="ctr" eaLnBrk="1" hangingPunct="1">
              <a:buNone/>
            </a:pPr>
            <a:r>
              <a:rPr lang="nb-NO" sz="2400" dirty="0" smtClean="0"/>
              <a:t>Årsmøtet bestemmer hvem som skal dirigere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548680"/>
            <a:ext cx="8229600" cy="1143000"/>
          </a:xfrm>
        </p:spPr>
        <p:txBody>
          <a:bodyPr/>
          <a:lstStyle/>
          <a:p>
            <a:pPr eaLnBrk="1" hangingPunct="1"/>
            <a:r>
              <a:rPr lang="nb-NO" sz="3600" dirty="0" smtClean="0"/>
              <a:t>*§ 16 Stemmegivning på årsmøtet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844824"/>
            <a:ext cx="8229600" cy="4349750"/>
          </a:xfrm>
        </p:spPr>
        <p:txBody>
          <a:bodyPr/>
          <a:lstStyle/>
          <a:p>
            <a:pPr eaLnBrk="1" hangingPunct="1">
              <a:spcBef>
                <a:spcPts val="0"/>
              </a:spcBef>
              <a:spcAft>
                <a:spcPts val="1200"/>
              </a:spcAft>
              <a:buFont typeface="Calibri" pitchFamily="34" charset="0"/>
              <a:buChar char="₋"/>
            </a:pPr>
            <a:r>
              <a:rPr lang="nb-NO" sz="2400" dirty="0" smtClean="0"/>
              <a:t>Med mindre annet er lovfestet, skal et vedtak for å være gyldig være truffet med alminnelig flertall av de avgitte stemmene</a:t>
            </a:r>
          </a:p>
          <a:p>
            <a:pPr eaLnBrk="1" hangingPunct="1">
              <a:spcBef>
                <a:spcPts val="0"/>
              </a:spcBef>
              <a:spcAft>
                <a:spcPts val="1200"/>
              </a:spcAft>
              <a:buFont typeface="Calibri" pitchFamily="34" charset="0"/>
              <a:buChar char="₋"/>
            </a:pPr>
            <a:r>
              <a:rPr lang="nb-NO" sz="2400" dirty="0" smtClean="0"/>
              <a:t>Lovendring krever 2/3 flertall</a:t>
            </a:r>
          </a:p>
          <a:p>
            <a:pPr eaLnBrk="1" hangingPunct="1">
              <a:spcBef>
                <a:spcPts val="0"/>
              </a:spcBef>
              <a:spcAft>
                <a:spcPts val="1200"/>
              </a:spcAft>
              <a:buFont typeface="Calibri" pitchFamily="34" charset="0"/>
              <a:buChar char="₋"/>
            </a:pPr>
            <a:r>
              <a:rPr lang="nb-NO" sz="2400" dirty="0" smtClean="0"/>
              <a:t>Valg foregår skriftlig når det er mer enn ett forslag</a:t>
            </a:r>
          </a:p>
          <a:p>
            <a:pPr eaLnBrk="1" hangingPunct="1">
              <a:spcBef>
                <a:spcPts val="0"/>
              </a:spcBef>
              <a:spcAft>
                <a:spcPts val="1200"/>
              </a:spcAft>
              <a:buFont typeface="Calibri" pitchFamily="34" charset="0"/>
              <a:buChar char="₋"/>
            </a:pPr>
            <a:r>
              <a:rPr lang="nb-NO" sz="2400" dirty="0" smtClean="0"/>
              <a:t>Enkeltvise valg og når det skal velges flere ved samme avstemming, er regulert i denne §</a:t>
            </a:r>
          </a:p>
          <a:p>
            <a:pPr eaLnBrk="1" hangingPunct="1">
              <a:spcBef>
                <a:spcPts val="0"/>
              </a:spcBef>
              <a:spcAft>
                <a:spcPts val="1200"/>
              </a:spcAft>
            </a:pPr>
            <a:endParaRPr lang="nb-NO" sz="2400" dirty="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7283152" cy="850106"/>
          </a:xfrm>
        </p:spPr>
        <p:txBody>
          <a:bodyPr/>
          <a:lstStyle/>
          <a:p>
            <a:pPr eaLnBrk="1" hangingPunct="1"/>
            <a:r>
              <a:rPr lang="nb-NO" sz="3600" dirty="0" smtClean="0"/>
              <a:t>*§ 18 Idrettslagets styre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spcBef>
                <a:spcPts val="1200"/>
              </a:spcBef>
              <a:spcAft>
                <a:spcPts val="1200"/>
              </a:spcAft>
              <a:buFont typeface="Calibri" pitchFamily="34" charset="0"/>
              <a:buChar char="₋"/>
            </a:pPr>
            <a:r>
              <a:rPr lang="nb-NO" sz="2400" dirty="0" smtClean="0"/>
              <a:t>Laget ledes og forpliktes av styret, som er lagets høyeste myndighet mellom årsmøtene</a:t>
            </a:r>
          </a:p>
          <a:p>
            <a:pPr eaLnBrk="1" hangingPunct="1">
              <a:spcBef>
                <a:spcPts val="1200"/>
              </a:spcBef>
              <a:spcAft>
                <a:spcPts val="1200"/>
              </a:spcAft>
              <a:buFont typeface="Calibri" pitchFamily="34" charset="0"/>
              <a:buChar char="₋"/>
            </a:pPr>
            <a:r>
              <a:rPr lang="nb-NO" sz="2400" dirty="0" smtClean="0"/>
              <a:t>Det må ikke herske noen tvil om styrets ansvar og myndighet</a:t>
            </a:r>
          </a:p>
          <a:p>
            <a:pPr eaLnBrk="1" hangingPunct="1">
              <a:spcBef>
                <a:spcPts val="1200"/>
              </a:spcBef>
              <a:spcAft>
                <a:spcPts val="1200"/>
              </a:spcAft>
              <a:buFont typeface="Calibri" pitchFamily="34" charset="0"/>
              <a:buChar char="₋"/>
            </a:pPr>
            <a:r>
              <a:rPr lang="nb-NO" sz="2400" dirty="0" smtClean="0"/>
              <a:t>Styrets minimumsoppgaver er listet i denne § - merk pkt e) </a:t>
            </a:r>
            <a:r>
              <a:rPr lang="nb-NO" sz="2400" i="1" dirty="0" smtClean="0"/>
              <a:t>”Oppnevne ansvarlig for politiattestordningen”</a:t>
            </a:r>
          </a:p>
          <a:p>
            <a:pPr eaLnBrk="1" hangingPunct="1">
              <a:spcBef>
                <a:spcPts val="1200"/>
              </a:spcBef>
              <a:spcAft>
                <a:spcPts val="1200"/>
              </a:spcAft>
              <a:buFont typeface="Calibri" pitchFamily="34" charset="0"/>
              <a:buChar char="₋"/>
            </a:pPr>
            <a:r>
              <a:rPr lang="nb-NO" sz="2400" dirty="0" smtClean="0"/>
              <a:t>Vedtaksført når et flertall er tilstede</a:t>
            </a:r>
          </a:p>
          <a:p>
            <a:pPr eaLnBrk="1" hangingPunct="1">
              <a:spcBef>
                <a:spcPts val="1200"/>
              </a:spcBef>
              <a:spcAft>
                <a:spcPts val="1200"/>
              </a:spcAft>
              <a:buFont typeface="Calibri" pitchFamily="34" charset="0"/>
              <a:buChar char="₋"/>
            </a:pPr>
            <a:r>
              <a:rPr lang="nb-NO" sz="2400" dirty="0" smtClean="0"/>
              <a:t>Møteleders stemme avgjør ved stemmelikhet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179512" y="548680"/>
            <a:ext cx="8229600" cy="1143000"/>
          </a:xfrm>
        </p:spPr>
        <p:txBody>
          <a:bodyPr/>
          <a:lstStyle/>
          <a:p>
            <a:pPr eaLnBrk="1" hangingPunct="1"/>
            <a:r>
              <a:rPr lang="nb-NO" sz="3600" dirty="0" smtClean="0"/>
              <a:t>*§ 15 Årsmøtets oppgaver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132856"/>
            <a:ext cx="8229600" cy="3817094"/>
          </a:xfrm>
        </p:spPr>
        <p:txBody>
          <a:bodyPr/>
          <a:lstStyle/>
          <a:p>
            <a:pPr algn="ctr" eaLnBrk="1" hangingPunct="1">
              <a:buNone/>
            </a:pPr>
            <a:endParaRPr lang="nb-NO" sz="2400" dirty="0" smtClean="0"/>
          </a:p>
          <a:p>
            <a:pPr algn="ctr" eaLnBrk="1" hangingPunct="1">
              <a:buNone/>
            </a:pPr>
            <a:r>
              <a:rPr lang="nb-NO" sz="2400" dirty="0" smtClean="0"/>
              <a:t>De 10 punktene i lovnormen inneholder i prinsippet et </a:t>
            </a:r>
          </a:p>
          <a:p>
            <a:pPr algn="ctr" eaLnBrk="1" hangingPunct="1">
              <a:buNone/>
            </a:pPr>
            <a:r>
              <a:rPr lang="nb-NO" sz="2400" dirty="0" smtClean="0"/>
              <a:t>minimum av hva årsmøtet skal behandle og punktene </a:t>
            </a:r>
          </a:p>
          <a:p>
            <a:pPr algn="ctr" eaLnBrk="1" hangingPunct="1">
              <a:buNone/>
            </a:pPr>
            <a:r>
              <a:rPr lang="nb-NO" sz="2400" dirty="0" smtClean="0"/>
              <a:t>utgjør som sådan saklista</a:t>
            </a:r>
          </a:p>
          <a:p>
            <a:pPr algn="ctr" eaLnBrk="1" hangingPunct="1">
              <a:buNone/>
            </a:pPr>
            <a:r>
              <a:rPr lang="nb-NO" sz="2400" dirty="0" smtClean="0"/>
              <a:t>&lt;&gt;</a:t>
            </a:r>
          </a:p>
          <a:p>
            <a:pPr algn="ctr" eaLnBrk="1" hangingPunct="1">
              <a:buNone/>
            </a:pPr>
            <a:r>
              <a:rPr lang="nb-NO" sz="2400" dirty="0" smtClean="0"/>
              <a:t>NB!</a:t>
            </a:r>
          </a:p>
          <a:p>
            <a:pPr algn="ctr" eaLnBrk="1" hangingPunct="1">
              <a:buNone/>
            </a:pPr>
            <a:r>
              <a:rPr lang="nb-NO" sz="2400" dirty="0" smtClean="0"/>
              <a:t>Rekkefølgen er hensiktsmessig satt opp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NIF-Presentasjo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Egendefinert utforming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Egendefinert utforming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sz="800" dirty="0" smtClean="0">
            <a:solidFill>
              <a:srgbClr val="57585B"/>
            </a:solidFill>
            <a:latin typeface="Georgia" pitchFamily="18" charset="0"/>
          </a:defRPr>
        </a:defPPr>
      </a:lstStyle>
    </a:txDef>
  </a:objectDefaults>
  <a:extraClrSchemeLst/>
</a:theme>
</file>

<file path=ppt/theme/theme4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D7CBFA9D9AACFB4CA96AABA3F8D506FA" ma:contentTypeVersion="0" ma:contentTypeDescription="Opprett et nytt dokument." ma:contentTypeScope="" ma:versionID="3a06da89d792a033f070c2b1a77c240c">
  <xsd:schema xmlns:xsd="http://www.w3.org/2001/XMLSchema" xmlns:p="http://schemas.microsoft.com/office/2006/metadata/properties" targetNamespace="http://schemas.microsoft.com/office/2006/metadata/properties" ma:root="true" ma:fieldsID="ebed2e9da880fd1116f4cada8ffe3c2e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 ma:readOnly="tru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Props1.xml><?xml version="1.0" encoding="utf-8"?>
<ds:datastoreItem xmlns:ds="http://schemas.openxmlformats.org/officeDocument/2006/customXml" ds:itemID="{E530332D-2B89-4E8D-9190-3DF31C71D2B3}">
  <ds:schemaRefs>
    <ds:schemaRef ds:uri="http://schemas.microsoft.com/office/2006/documentManagement/types"/>
    <ds:schemaRef ds:uri="http://purl.org/dc/elements/1.1/"/>
    <ds:schemaRef ds:uri="http://purl.org/dc/terms/"/>
    <ds:schemaRef ds:uri="http://purl.org/dc/dcmitype/"/>
    <ds:schemaRef ds:uri="http://www.w3.org/XML/1998/namespace"/>
    <ds:schemaRef ds:uri="http://schemas.microsoft.com/office/2006/metadata/properties"/>
    <ds:schemaRef ds:uri="http://schemas.openxmlformats.org/package/2006/metadata/core-properties"/>
  </ds:schemaRefs>
</ds:datastoreItem>
</file>

<file path=customXml/itemProps2.xml><?xml version="1.0" encoding="utf-8"?>
<ds:datastoreItem xmlns:ds="http://schemas.openxmlformats.org/officeDocument/2006/customXml" ds:itemID="{64240684-5076-49D1-925E-88A28DB94DB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D9C8C86-5C02-4D4E-9AA7-D8CDA73AFAC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NIF-Presentasjon</Template>
  <TotalTime>2238</TotalTime>
  <Words>1392</Words>
  <Application>Microsoft Office PowerPoint</Application>
  <PresentationFormat>Skjermfremvisning (4:3)</PresentationFormat>
  <Paragraphs>158</Paragraphs>
  <Slides>16</Slides>
  <Notes>12</Notes>
  <HiddenSlides>0</HiddenSlides>
  <MMClips>0</MMClips>
  <ScaleCrop>false</ScaleCrop>
  <HeadingPairs>
    <vt:vector size="4" baseType="variant">
      <vt:variant>
        <vt:lpstr>Tema</vt:lpstr>
      </vt:variant>
      <vt:variant>
        <vt:i4>3</vt:i4>
      </vt:variant>
      <vt:variant>
        <vt:lpstr>Lysbildetitler</vt:lpstr>
      </vt:variant>
      <vt:variant>
        <vt:i4>16</vt:i4>
      </vt:variant>
    </vt:vector>
  </HeadingPairs>
  <TitlesOfParts>
    <vt:vector size="19" baseType="lpstr">
      <vt:lpstr>NIF-Presentasjon</vt:lpstr>
      <vt:lpstr>Egendefinert utforming</vt:lpstr>
      <vt:lpstr>2_Egendefinert utforming</vt:lpstr>
      <vt:lpstr>Lysbilde 1</vt:lpstr>
      <vt:lpstr>Forberedende valgarbeid</vt:lpstr>
      <vt:lpstr>Valgkomiteens arbeid</vt:lpstr>
      <vt:lpstr>* § 13 Årsmøtet</vt:lpstr>
      <vt:lpstr>Årsmøtet</vt:lpstr>
      <vt:lpstr>*§ 14 Ledelse av årsmøtet</vt:lpstr>
      <vt:lpstr>*§ 16 Stemmegivning på årsmøtet</vt:lpstr>
      <vt:lpstr>*§ 18 Idrettslagets styre</vt:lpstr>
      <vt:lpstr>*§ 15 Årsmøtets oppgaver</vt:lpstr>
      <vt:lpstr>Sakslisten  </vt:lpstr>
      <vt:lpstr>Sakslisten</vt:lpstr>
      <vt:lpstr>Sakslisten</vt:lpstr>
      <vt:lpstr>*§ 15 Årsmøtets oppg. forts..</vt:lpstr>
      <vt:lpstr>*§ 17 Ekstraordinært årsmøte</vt:lpstr>
      <vt:lpstr>Lysbilde 15</vt:lpstr>
      <vt:lpstr>* Gjennomføring av årsmøte - en praktisk gruppeoppgave</vt:lpstr>
    </vt:vector>
  </TitlesOfParts>
  <Company>NIF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Lysbilde 1</dc:title>
  <dc:creator>ik06_jean</dc:creator>
  <cp:lastModifiedBy>US-ROOL</cp:lastModifiedBy>
  <cp:revision>287</cp:revision>
  <dcterms:created xsi:type="dcterms:W3CDTF">2010-09-17T07:57:18Z</dcterms:created>
  <dcterms:modified xsi:type="dcterms:W3CDTF">2013-02-14T17:46:31Z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0x010100D7CBFA9D9AACFB4CA96AABA3F8D506FA</vt:lpwstr>
  </property>
</Properties>
</file>