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66" r:id="rId23"/>
    <p:sldId id="290" r:id="rId24"/>
    <p:sldId id="270" r:id="rId25"/>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71" autoAdjust="0"/>
  </p:normalViewPr>
  <p:slideViewPr>
    <p:cSldViewPr>
      <p:cViewPr varScale="1">
        <p:scale>
          <a:sx n="81" d="100"/>
          <a:sy n="81" d="100"/>
        </p:scale>
        <p:origin x="16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AC2746E6-947D-4BA6-9204-78876029C39E}" type="datetimeFigureOut">
              <a:rPr lang="nb-NO" smtClean="0"/>
              <a:pPr/>
              <a:t>22.05.2017</a:t>
            </a:fld>
            <a:endParaRPr lang="nb-NO"/>
          </a:p>
        </p:txBody>
      </p:sp>
      <p:sp>
        <p:nvSpPr>
          <p:cNvPr id="4" name="Plassholder for bunntekst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E313017C-D2AB-415F-B432-18FD27BB4E5E}" type="slidenum">
              <a:rPr lang="nb-NO" smtClean="0"/>
              <a:pPr/>
              <a:t>‹#›</a:t>
            </a:fld>
            <a:endParaRPr lang="nb-NO"/>
          </a:p>
        </p:txBody>
      </p:sp>
    </p:spTree>
    <p:extLst>
      <p:ext uri="{BB962C8B-B14F-4D97-AF65-F5344CB8AC3E}">
        <p14:creationId xmlns:p14="http://schemas.microsoft.com/office/powerpoint/2010/main" val="4159404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C27B6055-865B-48EB-A703-0D0CFA5ED2C0}" type="datetimeFigureOut">
              <a:rPr lang="nb-NO" smtClean="0"/>
              <a:pPr/>
              <a:t>22.05.2017</a:t>
            </a:fld>
            <a:endParaRPr lang="nb-NO"/>
          </a:p>
        </p:txBody>
      </p:sp>
      <p:sp>
        <p:nvSpPr>
          <p:cNvPr id="4" name="Plassholder for lysbilde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A78EA505-967D-442D-938D-B2777CC3511A}" type="slidenum">
              <a:rPr lang="nb-NO" smtClean="0"/>
              <a:pPr/>
              <a:t>‹#›</a:t>
            </a:fld>
            <a:endParaRPr lang="nb-NO"/>
          </a:p>
        </p:txBody>
      </p:sp>
    </p:spTree>
    <p:extLst>
      <p:ext uri="{BB962C8B-B14F-4D97-AF65-F5344CB8AC3E}">
        <p14:creationId xmlns:p14="http://schemas.microsoft.com/office/powerpoint/2010/main" val="225424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1</a:t>
            </a:fld>
            <a:endParaRPr lang="nb-NO"/>
          </a:p>
        </p:txBody>
      </p:sp>
    </p:spTree>
    <p:extLst>
      <p:ext uri="{BB962C8B-B14F-4D97-AF65-F5344CB8AC3E}">
        <p14:creationId xmlns:p14="http://schemas.microsoft.com/office/powerpoint/2010/main" val="1986724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23</a:t>
            </a:fld>
            <a:endParaRPr lang="nb-NO"/>
          </a:p>
        </p:txBody>
      </p:sp>
    </p:spTree>
    <p:extLst>
      <p:ext uri="{BB962C8B-B14F-4D97-AF65-F5344CB8AC3E}">
        <p14:creationId xmlns:p14="http://schemas.microsoft.com/office/powerpoint/2010/main" val="1367130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24</a:t>
            </a:fld>
            <a:endParaRPr lang="nb-NO"/>
          </a:p>
        </p:txBody>
      </p:sp>
    </p:spTree>
    <p:extLst>
      <p:ext uri="{BB962C8B-B14F-4D97-AF65-F5344CB8AC3E}">
        <p14:creationId xmlns:p14="http://schemas.microsoft.com/office/powerpoint/2010/main" val="2498449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2</a:t>
            </a:fld>
            <a:endParaRPr lang="nb-NO"/>
          </a:p>
        </p:txBody>
      </p:sp>
    </p:spTree>
    <p:extLst>
      <p:ext uri="{BB962C8B-B14F-4D97-AF65-F5344CB8AC3E}">
        <p14:creationId xmlns:p14="http://schemas.microsoft.com/office/powerpoint/2010/main" val="2299436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b="0" baseline="0" dirty="0" smtClean="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4</a:t>
            </a:fld>
            <a:endParaRPr lang="nb-NO"/>
          </a:p>
        </p:txBody>
      </p:sp>
    </p:spTree>
    <p:extLst>
      <p:ext uri="{BB962C8B-B14F-4D97-AF65-F5344CB8AC3E}">
        <p14:creationId xmlns:p14="http://schemas.microsoft.com/office/powerpoint/2010/main" val="3050533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b="0" baseline="0" dirty="0" smtClean="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5</a:t>
            </a:fld>
            <a:endParaRPr lang="nb-NO"/>
          </a:p>
        </p:txBody>
      </p:sp>
    </p:spTree>
    <p:extLst>
      <p:ext uri="{BB962C8B-B14F-4D97-AF65-F5344CB8AC3E}">
        <p14:creationId xmlns:p14="http://schemas.microsoft.com/office/powerpoint/2010/main" val="215929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7</a:t>
            </a:fld>
            <a:endParaRPr lang="nb-NO"/>
          </a:p>
        </p:txBody>
      </p:sp>
    </p:spTree>
    <p:extLst>
      <p:ext uri="{BB962C8B-B14F-4D97-AF65-F5344CB8AC3E}">
        <p14:creationId xmlns:p14="http://schemas.microsoft.com/office/powerpoint/2010/main" val="102548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8</a:t>
            </a:fld>
            <a:endParaRPr lang="nb-NO"/>
          </a:p>
        </p:txBody>
      </p:sp>
    </p:spTree>
    <p:extLst>
      <p:ext uri="{BB962C8B-B14F-4D97-AF65-F5344CB8AC3E}">
        <p14:creationId xmlns:p14="http://schemas.microsoft.com/office/powerpoint/2010/main" val="552026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9</a:t>
            </a:fld>
            <a:endParaRPr lang="nb-NO"/>
          </a:p>
        </p:txBody>
      </p:sp>
    </p:spTree>
    <p:extLst>
      <p:ext uri="{BB962C8B-B14F-4D97-AF65-F5344CB8AC3E}">
        <p14:creationId xmlns:p14="http://schemas.microsoft.com/office/powerpoint/2010/main" val="60093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10</a:t>
            </a:fld>
            <a:endParaRPr lang="nb-NO"/>
          </a:p>
        </p:txBody>
      </p:sp>
    </p:spTree>
    <p:extLst>
      <p:ext uri="{BB962C8B-B14F-4D97-AF65-F5344CB8AC3E}">
        <p14:creationId xmlns:p14="http://schemas.microsoft.com/office/powerpoint/2010/main" val="103621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A78EA505-967D-442D-938D-B2777CC3511A}" type="slidenum">
              <a:rPr lang="nb-NO" smtClean="0"/>
              <a:pPr/>
              <a:t>22</a:t>
            </a:fld>
            <a:endParaRPr lang="nb-NO"/>
          </a:p>
        </p:txBody>
      </p:sp>
    </p:spTree>
    <p:extLst>
      <p:ext uri="{BB962C8B-B14F-4D97-AF65-F5344CB8AC3E}">
        <p14:creationId xmlns:p14="http://schemas.microsoft.com/office/powerpoint/2010/main" val="393917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emneren@trondheim.kommune.no"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lise.klungerbo.drangsholt@trondheim.kommune.no" TargetMode="External"/><Relationship Id="rId4" Type="http://schemas.openxmlformats.org/officeDocument/2006/relationships/hyperlink" Target="mailto:martin.letnes@trondheim.kommune.n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447800"/>
            <a:ext cx="7772400" cy="1470025"/>
          </a:xfrm>
        </p:spPr>
        <p:txBody>
          <a:bodyPr>
            <a:normAutofit/>
          </a:bodyPr>
          <a:lstStyle/>
          <a:p>
            <a:r>
              <a:rPr lang="nb-NO" dirty="0" smtClean="0"/>
              <a:t>Idrettslagets plikter på lønnsområdet</a:t>
            </a:r>
            <a:endParaRPr lang="nb-NO" dirty="0"/>
          </a:p>
        </p:txBody>
      </p:sp>
      <p:sp>
        <p:nvSpPr>
          <p:cNvPr id="3" name="Undertittel 2"/>
          <p:cNvSpPr>
            <a:spLocks noGrp="1"/>
          </p:cNvSpPr>
          <p:nvPr>
            <p:ph type="subTitle" idx="1"/>
          </p:nvPr>
        </p:nvSpPr>
        <p:spPr/>
        <p:txBody>
          <a:bodyPr>
            <a:normAutofit/>
          </a:bodyPr>
          <a:lstStyle/>
          <a:p>
            <a:r>
              <a:rPr lang="nb-NO" sz="2000" dirty="0" err="1" smtClean="0"/>
              <a:t>Økonomidag</a:t>
            </a:r>
            <a:r>
              <a:rPr lang="nb-NO" sz="2000" dirty="0" smtClean="0"/>
              <a:t> for idretten </a:t>
            </a:r>
          </a:p>
          <a:p>
            <a:r>
              <a:rPr lang="nb-NO" sz="2000" dirty="0" smtClean="0"/>
              <a:t>22.05.2017</a:t>
            </a:r>
          </a:p>
          <a:p>
            <a:endParaRPr lang="nb-NO" sz="2000" dirty="0" smtClean="0"/>
          </a:p>
          <a:p>
            <a:r>
              <a:rPr lang="nb-NO" sz="2000" b="1" dirty="0" smtClean="0"/>
              <a:t>Kemneren i Trondheim</a:t>
            </a:r>
            <a:endParaRPr lang="nb-NO"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c) Diettgodtgjørelse</a:t>
            </a:r>
            <a:endParaRPr lang="nb-NO" sz="3200" dirty="0"/>
          </a:p>
        </p:txBody>
      </p:sp>
      <p:pic>
        <p:nvPicPr>
          <p:cNvPr id="37902" name="Picture 14"/>
          <p:cNvPicPr>
            <a:picLocks noChangeAspect="1" noChangeArrowheads="1"/>
          </p:cNvPicPr>
          <p:nvPr/>
        </p:nvPicPr>
        <p:blipFill>
          <a:blip r:embed="rId3" cstate="print"/>
          <a:srcRect/>
          <a:stretch>
            <a:fillRect/>
          </a:stretch>
        </p:blipFill>
        <p:spPr bwMode="auto">
          <a:xfrm>
            <a:off x="6781800" y="685800"/>
            <a:ext cx="1685925" cy="1570738"/>
          </a:xfrm>
          <a:prstGeom prst="rect">
            <a:avLst/>
          </a:prstGeom>
          <a:noFill/>
          <a:ln w="9525">
            <a:noFill/>
            <a:miter lim="800000"/>
            <a:headEnd/>
            <a:tailEnd/>
          </a:ln>
        </p:spPr>
      </p:pic>
      <p:sp>
        <p:nvSpPr>
          <p:cNvPr id="17" name="Plassholder for innhold 2"/>
          <p:cNvSpPr>
            <a:spLocks noGrp="1"/>
          </p:cNvSpPr>
          <p:nvPr>
            <p:ph idx="1"/>
          </p:nvPr>
        </p:nvSpPr>
        <p:spPr>
          <a:xfrm>
            <a:off x="457200" y="1600200"/>
            <a:ext cx="8229600" cy="4800600"/>
          </a:xfrm>
        </p:spPr>
        <p:txBody>
          <a:bodyPr>
            <a:normAutofit fontScale="92500" lnSpcReduction="20000"/>
          </a:bodyPr>
          <a:lstStyle/>
          <a:p>
            <a:pPr>
              <a:buNone/>
            </a:pPr>
            <a:r>
              <a:rPr lang="nb-NO" sz="2400" b="1" dirty="0" err="1" smtClean="0"/>
              <a:t>SKDs</a:t>
            </a:r>
            <a:r>
              <a:rPr lang="nb-NO" sz="2400" b="1" dirty="0" smtClean="0"/>
              <a:t> trekkfrie satser 2017</a:t>
            </a:r>
          </a:p>
          <a:p>
            <a:pPr lvl="0">
              <a:buNone/>
              <a:defRPr/>
            </a:pPr>
            <a:endParaRPr lang="nb-NO" sz="2400" i="1" dirty="0" smtClean="0"/>
          </a:p>
          <a:p>
            <a:pPr lvl="0">
              <a:buNone/>
              <a:defRPr/>
            </a:pPr>
            <a:r>
              <a:rPr lang="nb-NO" sz="2400" i="1" dirty="0" smtClean="0"/>
              <a:t>Tjenestereiser med overnatting </a:t>
            </a:r>
          </a:p>
          <a:p>
            <a:pPr>
              <a:defRPr/>
            </a:pPr>
            <a:r>
              <a:rPr lang="nb-NO" sz="2400" dirty="0" smtClean="0"/>
              <a:t>Hotell i Norge kr. 733</a:t>
            </a:r>
          </a:p>
          <a:p>
            <a:pPr>
              <a:defRPr/>
            </a:pPr>
            <a:r>
              <a:rPr lang="nb-NO" sz="2400" dirty="0" smtClean="0"/>
              <a:t>Pensjonat, hybel, brakke o.l. uten kokemulighet kr. 315</a:t>
            </a:r>
          </a:p>
          <a:p>
            <a:pPr>
              <a:defRPr/>
            </a:pPr>
            <a:r>
              <a:rPr lang="nb-NO" sz="2400" dirty="0" smtClean="0"/>
              <a:t>Hybel, brakke, leilighet o.l. med kokemulighet kr. 205</a:t>
            </a:r>
          </a:p>
          <a:p>
            <a:pPr lvl="0">
              <a:buNone/>
              <a:defRPr/>
            </a:pPr>
            <a:endParaRPr lang="nb-NO" sz="2400" dirty="0" smtClean="0"/>
          </a:p>
          <a:p>
            <a:pPr lvl="0">
              <a:buNone/>
              <a:defRPr/>
            </a:pPr>
            <a:r>
              <a:rPr lang="nb-NO" sz="2400" i="1" dirty="0" smtClean="0"/>
              <a:t>Tjenestereiser uten overnatting</a:t>
            </a:r>
          </a:p>
          <a:p>
            <a:pPr>
              <a:defRPr/>
            </a:pPr>
            <a:r>
              <a:rPr lang="nb-NO" sz="2400" dirty="0" smtClean="0"/>
              <a:t>Inntil 6 timer kr. 0</a:t>
            </a:r>
          </a:p>
          <a:p>
            <a:pPr>
              <a:defRPr/>
            </a:pPr>
            <a:r>
              <a:rPr lang="nb-NO" sz="2400" dirty="0" smtClean="0"/>
              <a:t>F.o.m. 6 timer og t.o.m. 12 timer kr. 289</a:t>
            </a:r>
          </a:p>
          <a:p>
            <a:pPr>
              <a:defRPr/>
            </a:pPr>
            <a:r>
              <a:rPr lang="nb-NO" sz="2400" dirty="0" smtClean="0"/>
              <a:t>Over 12 timer kr. 537</a:t>
            </a:r>
          </a:p>
          <a:p>
            <a:pPr lvl="0">
              <a:buNone/>
              <a:defRPr/>
            </a:pPr>
            <a:endParaRPr lang="nb-NO" sz="2400" dirty="0" smtClean="0"/>
          </a:p>
          <a:p>
            <a:pPr lvl="0">
              <a:buNone/>
              <a:defRPr/>
            </a:pPr>
            <a:r>
              <a:rPr lang="nb-NO" sz="2400" dirty="0" smtClean="0"/>
              <a:t>NB: Husk fradrag for påspanderte måltider</a:t>
            </a:r>
          </a:p>
          <a:p>
            <a:pPr lvl="0">
              <a:buNone/>
              <a:defRPr/>
            </a:pPr>
            <a:endParaRPr lang="nb-NO" sz="1900" b="1" dirty="0" smtClean="0"/>
          </a:p>
          <a:p>
            <a:pPr>
              <a:buNone/>
            </a:pPr>
            <a:endParaRPr lang="nb-NO" sz="1800" dirty="0" smtClean="0"/>
          </a:p>
          <a:p>
            <a:pPr>
              <a:buNone/>
            </a:pPr>
            <a:endParaRPr lang="nb-NO" sz="1800" dirty="0" smtClean="0"/>
          </a:p>
          <a:p>
            <a:pPr>
              <a:buNone/>
            </a:pPr>
            <a:endParaRPr lang="nb-NO" dirty="0" smtClean="0"/>
          </a:p>
          <a:p>
            <a:pPr>
              <a:buNone/>
            </a:pPr>
            <a:endParaRPr lang="nb-NO" dirty="0" smtClean="0"/>
          </a:p>
          <a:p>
            <a:pPr>
              <a:buNone/>
            </a:pPr>
            <a:endParaRPr lang="nb-NO" dirty="0" smtClean="0"/>
          </a:p>
          <a:p>
            <a:pPr>
              <a:buNone/>
            </a:pPr>
            <a:endParaRPr lang="nb-N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c) Diettgodtgjørelse forts.</a:t>
            </a:r>
            <a:endParaRPr lang="nb-NO" sz="3200" dirty="0"/>
          </a:p>
        </p:txBody>
      </p:sp>
      <p:pic>
        <p:nvPicPr>
          <p:cNvPr id="37902" name="Picture 14"/>
          <p:cNvPicPr>
            <a:picLocks noChangeAspect="1" noChangeArrowheads="1"/>
          </p:cNvPicPr>
          <p:nvPr/>
        </p:nvPicPr>
        <p:blipFill>
          <a:blip r:embed="rId2" cstate="print"/>
          <a:srcRect/>
          <a:stretch>
            <a:fillRect/>
          </a:stretch>
        </p:blipFill>
        <p:spPr bwMode="auto">
          <a:xfrm>
            <a:off x="6781800" y="685800"/>
            <a:ext cx="1685925" cy="1570738"/>
          </a:xfrm>
          <a:prstGeom prst="rect">
            <a:avLst/>
          </a:prstGeom>
          <a:noFill/>
          <a:ln w="9525">
            <a:noFill/>
            <a:miter lim="800000"/>
            <a:headEnd/>
            <a:tailEnd/>
          </a:ln>
        </p:spPr>
      </p:pic>
      <p:sp>
        <p:nvSpPr>
          <p:cNvPr id="17" name="Plassholder for innhold 2"/>
          <p:cNvSpPr>
            <a:spLocks noGrp="1"/>
          </p:cNvSpPr>
          <p:nvPr>
            <p:ph idx="1"/>
          </p:nvPr>
        </p:nvSpPr>
        <p:spPr>
          <a:xfrm>
            <a:off x="457200" y="1600200"/>
            <a:ext cx="8229600" cy="5257800"/>
          </a:xfrm>
        </p:spPr>
        <p:txBody>
          <a:bodyPr>
            <a:normAutofit/>
          </a:bodyPr>
          <a:lstStyle/>
          <a:p>
            <a:pPr lvl="0">
              <a:buNone/>
              <a:defRPr/>
            </a:pPr>
            <a:r>
              <a:rPr lang="nb-NO" sz="2400" b="1" dirty="0" smtClean="0"/>
              <a:t>Krav til bilaget</a:t>
            </a:r>
          </a:p>
          <a:p>
            <a:pPr>
              <a:defRPr/>
            </a:pPr>
            <a:r>
              <a:rPr lang="nb-NO" sz="2400" dirty="0" smtClean="0"/>
              <a:t>arbeidstakers navn, adresse og underskrift</a:t>
            </a:r>
          </a:p>
          <a:p>
            <a:pPr>
              <a:defRPr/>
            </a:pPr>
            <a:r>
              <a:rPr lang="nb-NO" sz="2400" dirty="0" smtClean="0"/>
              <a:t>dato og klokkeslett for avreise og hjemkomst for hver reise</a:t>
            </a:r>
          </a:p>
          <a:p>
            <a:pPr>
              <a:defRPr/>
            </a:pPr>
            <a:r>
              <a:rPr lang="nb-NO" sz="2400" dirty="0" smtClean="0"/>
              <a:t>formålet med reisen</a:t>
            </a:r>
          </a:p>
          <a:p>
            <a:pPr>
              <a:defRPr/>
            </a:pPr>
            <a:r>
              <a:rPr lang="nb-NO" sz="2400" dirty="0" smtClean="0"/>
              <a:t>hvilke arrangement arbeidstakeren har deltatt på</a:t>
            </a:r>
          </a:p>
          <a:p>
            <a:pPr>
              <a:buNone/>
              <a:defRPr/>
            </a:pPr>
            <a:endParaRPr lang="nb-NO" sz="2400" b="1" dirty="0" smtClean="0"/>
          </a:p>
          <a:p>
            <a:pPr>
              <a:buNone/>
              <a:defRPr/>
            </a:pPr>
            <a:r>
              <a:rPr lang="nb-NO" sz="2400" b="1" dirty="0" smtClean="0"/>
              <a:t>… tilleggskrav ved overnatting</a:t>
            </a:r>
          </a:p>
          <a:p>
            <a:pPr>
              <a:defRPr/>
            </a:pPr>
            <a:r>
              <a:rPr lang="nb-NO" sz="2400" dirty="0" smtClean="0"/>
              <a:t>navn og adresse på overnattingssted, ved flere også dato</a:t>
            </a:r>
          </a:p>
          <a:p>
            <a:pPr>
              <a:defRPr/>
            </a:pPr>
            <a:r>
              <a:rPr lang="nb-NO" sz="2400" dirty="0" smtClean="0"/>
              <a:t>type losji (hotell, pensjonat eller annet)</a:t>
            </a:r>
          </a:p>
          <a:p>
            <a:pPr>
              <a:buNone/>
            </a:pPr>
            <a:endParaRPr lang="nb-NO" sz="1800" dirty="0" smtClean="0"/>
          </a:p>
          <a:p>
            <a:pPr>
              <a:buNone/>
            </a:pPr>
            <a:endParaRPr lang="nb-NO" sz="1800" dirty="0" smtClean="0"/>
          </a:p>
          <a:p>
            <a:pPr>
              <a:buNone/>
            </a:pPr>
            <a:endParaRPr lang="nb-NO" dirty="0" smtClean="0"/>
          </a:p>
          <a:p>
            <a:pPr>
              <a:buNone/>
            </a:pPr>
            <a:endParaRPr lang="nb-NO" dirty="0" smtClean="0"/>
          </a:p>
          <a:p>
            <a:pPr>
              <a:buNone/>
            </a:pPr>
            <a:endParaRPr lang="nb-NO" dirty="0" smtClean="0"/>
          </a:p>
          <a:p>
            <a:pPr>
              <a:buNone/>
            </a:pPr>
            <a:endParaRPr lang="nb-N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 Plikter på lønnsområdet forts.</a:t>
            </a:r>
            <a:endParaRPr lang="nb-NO" dirty="0"/>
          </a:p>
        </p:txBody>
      </p:sp>
      <p:sp>
        <p:nvSpPr>
          <p:cNvPr id="3" name="Plassholder for innhold 2"/>
          <p:cNvSpPr>
            <a:spLocks noGrp="1"/>
          </p:cNvSpPr>
          <p:nvPr>
            <p:ph idx="1"/>
          </p:nvPr>
        </p:nvSpPr>
        <p:spPr/>
        <p:txBody>
          <a:bodyPr>
            <a:normAutofit fontScale="77500" lnSpcReduction="20000"/>
          </a:bodyPr>
          <a:lstStyle/>
          <a:p>
            <a:pPr>
              <a:buNone/>
            </a:pPr>
            <a:r>
              <a:rPr lang="nb-NO" sz="4100" b="1" dirty="0" smtClean="0"/>
              <a:t>2.3 Avgiftsplikt</a:t>
            </a:r>
          </a:p>
          <a:p>
            <a:pPr>
              <a:buNone/>
            </a:pPr>
            <a:endParaRPr lang="nb-NO" dirty="0" smtClean="0"/>
          </a:p>
          <a:p>
            <a:pPr>
              <a:buNone/>
            </a:pPr>
            <a:r>
              <a:rPr lang="nb-NO" u="sng" dirty="0" smtClean="0"/>
              <a:t>Folketrygdloven § 23-2. Arbeidsgiveravgift: </a:t>
            </a:r>
          </a:p>
          <a:p>
            <a:pPr>
              <a:buNone/>
            </a:pPr>
            <a:endParaRPr lang="nb-NO" u="sng" dirty="0" smtClean="0"/>
          </a:p>
          <a:p>
            <a:pPr>
              <a:buNone/>
            </a:pPr>
            <a:r>
              <a:rPr lang="nb-NO" i="1" dirty="0" smtClean="0"/>
              <a:t>	”Arbeidsgiveren skal betale arbeidsgiveravgift av lønn og</a:t>
            </a:r>
          </a:p>
          <a:p>
            <a:pPr>
              <a:buNone/>
            </a:pPr>
            <a:r>
              <a:rPr lang="nb-NO" i="1" dirty="0" smtClean="0"/>
              <a:t>	annen godtgjørelse for arbeid og oppdrag i og utenfor</a:t>
            </a:r>
          </a:p>
          <a:p>
            <a:pPr>
              <a:buNone/>
            </a:pPr>
            <a:r>
              <a:rPr lang="nb-NO" i="1" dirty="0" smtClean="0"/>
              <a:t>	tjenesteforhold som han plikter å innrapportere.</a:t>
            </a:r>
          </a:p>
          <a:p>
            <a:pPr>
              <a:buNone/>
            </a:pPr>
            <a:r>
              <a:rPr lang="nb-NO" i="1" dirty="0" smtClean="0"/>
              <a:t>	Arbeidsgiveravgiften fastsettes i prosent av det beløp som skal innrapporteres for vedkommende år. Plikten til å betale</a:t>
            </a:r>
          </a:p>
          <a:p>
            <a:pPr>
              <a:buNone/>
            </a:pPr>
            <a:r>
              <a:rPr lang="nb-NO" i="1" dirty="0" smtClean="0"/>
              <a:t>	arbeidsgiveravgift gjelder selv om beløpet fritas for</a:t>
            </a:r>
          </a:p>
          <a:p>
            <a:pPr>
              <a:buNone/>
            </a:pPr>
            <a:r>
              <a:rPr lang="nb-NO" i="1" dirty="0" smtClean="0"/>
              <a:t>	innrapporteringsplikt på grunn av beløpets størrelse.”</a:t>
            </a:r>
          </a:p>
          <a:p>
            <a:pPr>
              <a:buNone/>
            </a:pPr>
            <a:endParaRPr lang="nb-NO" i="1" dirty="0" smtClean="0"/>
          </a:p>
          <a:p>
            <a:pPr>
              <a:buNone/>
            </a:pPr>
            <a:endParaRPr lang="nb-NO" i="1" dirty="0" smtClean="0"/>
          </a:p>
          <a:p>
            <a:pPr>
              <a:buNone/>
            </a:pPr>
            <a:endParaRPr lang="nb-NO" dirty="0" smtClean="0"/>
          </a:p>
          <a:p>
            <a:pPr>
              <a:buNone/>
            </a:pPr>
            <a:endParaRPr lang="nb-NO" dirty="0" smtClean="0"/>
          </a:p>
          <a:p>
            <a:pPr>
              <a:buNone/>
            </a:pPr>
            <a:endParaRPr lang="nb-NO" dirty="0" smtClean="0"/>
          </a:p>
          <a:p>
            <a:endParaRPr lang="nb-NO" dirty="0" smtClean="0"/>
          </a:p>
          <a:p>
            <a:endParaRPr lang="nb-N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2.3 Avgiftsplikt forts. </a:t>
            </a:r>
            <a:endParaRPr lang="nb-NO" sz="3200" b="1" dirty="0"/>
          </a:p>
        </p:txBody>
      </p:sp>
      <p:sp>
        <p:nvSpPr>
          <p:cNvPr id="3" name="Plassholder for innhold 2"/>
          <p:cNvSpPr>
            <a:spLocks noGrp="1"/>
          </p:cNvSpPr>
          <p:nvPr>
            <p:ph idx="1"/>
          </p:nvPr>
        </p:nvSpPr>
        <p:spPr/>
        <p:txBody>
          <a:bodyPr>
            <a:normAutofit fontScale="85000" lnSpcReduction="20000"/>
          </a:bodyPr>
          <a:lstStyle/>
          <a:p>
            <a:pPr>
              <a:buNone/>
            </a:pPr>
            <a:r>
              <a:rPr lang="nb-NO" sz="3300" b="1" dirty="0" smtClean="0"/>
              <a:t>Hovedregel</a:t>
            </a:r>
            <a:endParaRPr lang="nb-NO" sz="3300" dirty="0" smtClean="0"/>
          </a:p>
          <a:p>
            <a:pPr>
              <a:buNone/>
            </a:pPr>
            <a:r>
              <a:rPr lang="nb-NO" dirty="0" smtClean="0"/>
              <a:t>Det skal betales arbeidsgiveravgift av: </a:t>
            </a:r>
          </a:p>
          <a:p>
            <a:r>
              <a:rPr lang="nb-NO" dirty="0" smtClean="0"/>
              <a:t>Lønn og annen godtgjørelse for arbeid eller oppdrag</a:t>
            </a:r>
          </a:p>
          <a:p>
            <a:pPr lvl="1"/>
            <a:r>
              <a:rPr lang="nb-NO" dirty="0" smtClean="0"/>
              <a:t>Som lønn regnes også styrehonorar, overtidsgodtgjørelse, feriepenger mv </a:t>
            </a:r>
          </a:p>
          <a:p>
            <a:pPr lvl="1"/>
            <a:r>
              <a:rPr lang="nb-NO" dirty="0" smtClean="0"/>
              <a:t>Også lønnsutbetalinger under kr 10 000 omfattes fra 2016</a:t>
            </a:r>
          </a:p>
          <a:p>
            <a:r>
              <a:rPr lang="nb-NO" dirty="0" smtClean="0"/>
              <a:t>Trekkpliktig utgiftsgodtgjørelse </a:t>
            </a:r>
          </a:p>
          <a:p>
            <a:pPr lvl="1"/>
            <a:r>
              <a:rPr lang="nb-NO" dirty="0" smtClean="0"/>
              <a:t>F. eks. utgiftsgodtgjørelse utover Skattedirektoratets forskuddssatser </a:t>
            </a:r>
          </a:p>
          <a:p>
            <a:r>
              <a:rPr lang="nb-NO" dirty="0" smtClean="0"/>
              <a:t>Naturalytelser så fremt ytelsen er trekkpliktig</a:t>
            </a:r>
          </a:p>
          <a:p>
            <a:pPr lvl="1"/>
            <a:r>
              <a:rPr lang="nb-NO" dirty="0" smtClean="0"/>
              <a:t>F. eks. fordel av fri bolig, av å bruke arbeidsgivers bil mv.</a:t>
            </a:r>
          </a:p>
          <a:p>
            <a:pPr lvl="1">
              <a:buNone/>
            </a:pPr>
            <a:endParaRPr lang="nb-NO" dirty="0" smtClean="0"/>
          </a:p>
          <a:p>
            <a:pPr lvl="1">
              <a:buNone/>
            </a:pPr>
            <a:endParaRPr lang="nb-NO" dirty="0" smtClean="0"/>
          </a:p>
          <a:p>
            <a:endParaRPr lang="nb-NO" dirty="0" smtClean="0"/>
          </a:p>
          <a:p>
            <a:endParaRPr lang="nb-N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2.3 Avgiftsplikt forts.</a:t>
            </a:r>
            <a:endParaRPr lang="nb-NO" sz="3200" b="1" dirty="0"/>
          </a:p>
        </p:txBody>
      </p:sp>
      <p:sp>
        <p:nvSpPr>
          <p:cNvPr id="3" name="Plassholder for innhold 2"/>
          <p:cNvSpPr>
            <a:spLocks noGrp="1"/>
          </p:cNvSpPr>
          <p:nvPr>
            <p:ph idx="1"/>
          </p:nvPr>
        </p:nvSpPr>
        <p:spPr/>
        <p:txBody>
          <a:bodyPr>
            <a:normAutofit fontScale="55000" lnSpcReduction="20000"/>
          </a:bodyPr>
          <a:lstStyle/>
          <a:p>
            <a:pPr>
              <a:buNone/>
            </a:pPr>
            <a:r>
              <a:rPr lang="nb-NO" sz="5100" b="1" dirty="0" smtClean="0"/>
              <a:t>Unntak </a:t>
            </a:r>
            <a:r>
              <a:rPr lang="nb-NO" sz="5100" dirty="0" smtClean="0"/>
              <a:t>(her kun to eksempler): </a:t>
            </a:r>
          </a:p>
          <a:p>
            <a:pPr>
              <a:buNone/>
            </a:pPr>
            <a:r>
              <a:rPr lang="nb-NO" sz="4400" dirty="0" smtClean="0"/>
              <a:t>Det skal ikke betales arbeidsgiveravgift for:  </a:t>
            </a:r>
          </a:p>
          <a:p>
            <a:r>
              <a:rPr lang="nb-NO" sz="4400" dirty="0" smtClean="0"/>
              <a:t>Utbetalinger til selvstendig næringsdrivende </a:t>
            </a:r>
          </a:p>
          <a:p>
            <a:r>
              <a:rPr lang="nb-NO" sz="4400" dirty="0" smtClean="0"/>
              <a:t>Veldedig eller allmennyttig institusjon eller organisasjon</a:t>
            </a:r>
          </a:p>
          <a:p>
            <a:pPr>
              <a:buNone/>
            </a:pPr>
            <a:endParaRPr lang="nb-NO" dirty="0" smtClean="0"/>
          </a:p>
          <a:p>
            <a:pPr>
              <a:buNone/>
            </a:pPr>
            <a:r>
              <a:rPr lang="nb-NO" sz="3600" u="sng" dirty="0" smtClean="0"/>
              <a:t>Folketrygdloven § 23-2 (8): </a:t>
            </a:r>
          </a:p>
          <a:p>
            <a:pPr>
              <a:buNone/>
            </a:pPr>
            <a:r>
              <a:rPr lang="nb-NO" sz="3600" dirty="0" smtClean="0"/>
              <a:t>	</a:t>
            </a:r>
            <a:r>
              <a:rPr lang="nb-NO" sz="3600" i="1" dirty="0" smtClean="0"/>
              <a:t>”Det skal ikke betales arbeidsgiveravgift for lønnet arbeid for veldedig eller allmennyttig institusjon eller organisasjon når lønnsutgiftene ikke er knyttet til institusjonens eller organisasjonens næringsvirksomhet. Fritaket etter første punktum gjelder bare dersom institusjonens eller organisasjonens totale lønnsutgifter er opp til 600 000 kroner, og bare for lønnsutbetalinger opp til 60 000 kroner per ansatt. Lønnsutgifter til næringsvirksomhet inngår ikke i grensebeløpene i forrige punktum. Departementet</a:t>
            </a:r>
            <a:r>
              <a:rPr lang="nb-NO" sz="3600" i="1" baseline="30000" dirty="0" smtClean="0"/>
              <a:t>4</a:t>
            </a:r>
            <a:r>
              <a:rPr lang="nb-NO" sz="3600" i="1" dirty="0" smtClean="0"/>
              <a:t> kan i forskrift avgrense avgiftsfritaket etter første til tredje punktum og gi regler til utfylling og gjennomføring av det.”</a:t>
            </a:r>
          </a:p>
          <a:p>
            <a:pPr>
              <a:buNone/>
            </a:pPr>
            <a:endParaRPr lang="nb-N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2.3 Avgiftsplikt forts.</a:t>
            </a:r>
            <a:endParaRPr lang="nb-NO" sz="3200" b="1" dirty="0"/>
          </a:p>
        </p:txBody>
      </p:sp>
      <p:sp>
        <p:nvSpPr>
          <p:cNvPr id="3" name="Plassholder for innhold 2"/>
          <p:cNvSpPr>
            <a:spLocks noGrp="1"/>
          </p:cNvSpPr>
          <p:nvPr>
            <p:ph idx="1"/>
          </p:nvPr>
        </p:nvSpPr>
        <p:spPr/>
        <p:txBody>
          <a:bodyPr>
            <a:normAutofit/>
          </a:bodyPr>
          <a:lstStyle/>
          <a:p>
            <a:r>
              <a:rPr lang="nb-NO" sz="2800" dirty="0" smtClean="0"/>
              <a:t>Totale lønnsutgifter under </a:t>
            </a:r>
            <a:r>
              <a:rPr lang="nb-NO" sz="2800" b="1" dirty="0" smtClean="0">
                <a:solidFill>
                  <a:srgbClr val="FF0000"/>
                </a:solidFill>
              </a:rPr>
              <a:t>kr 600 000</a:t>
            </a:r>
            <a:r>
              <a:rPr lang="nb-NO" sz="2800" dirty="0" smtClean="0">
                <a:solidFill>
                  <a:srgbClr val="FF0000"/>
                </a:solidFill>
              </a:rPr>
              <a:t> </a:t>
            </a:r>
            <a:r>
              <a:rPr lang="nb-NO" sz="2800" dirty="0" smtClean="0"/>
              <a:t>per år (1.1.2017) </a:t>
            </a:r>
          </a:p>
          <a:p>
            <a:r>
              <a:rPr lang="nb-NO" sz="2800" dirty="0" smtClean="0"/>
              <a:t>Lønnsutbetalinger opp til </a:t>
            </a:r>
            <a:r>
              <a:rPr lang="nb-NO" sz="2800" b="1" dirty="0" smtClean="0">
                <a:solidFill>
                  <a:srgbClr val="FF0000"/>
                </a:solidFill>
              </a:rPr>
              <a:t>kr 60 000 </a:t>
            </a:r>
            <a:r>
              <a:rPr lang="nb-NO" sz="2800" dirty="0" smtClean="0"/>
              <a:t>per ansatt per år (1.1.2017) </a:t>
            </a:r>
          </a:p>
          <a:p>
            <a:r>
              <a:rPr lang="nb-NO" sz="2800" dirty="0" smtClean="0"/>
              <a:t>Lønnsutgifter </a:t>
            </a:r>
            <a:r>
              <a:rPr lang="nb-NO" sz="2800" dirty="0" err="1" smtClean="0"/>
              <a:t>ifm</a:t>
            </a:r>
            <a:r>
              <a:rPr lang="nb-NO" sz="2800" dirty="0" smtClean="0"/>
              <a:t>. eventuell skattepliktig næringsvirksomhet holdes utenfor </a:t>
            </a:r>
          </a:p>
          <a:p>
            <a:r>
              <a:rPr lang="nb-NO" sz="2800" dirty="0" smtClean="0"/>
              <a:t>Etterberegning av avgift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2.3 Avgiftsplikt forts. </a:t>
            </a:r>
            <a:endParaRPr lang="nb-NO" sz="3200" b="1" dirty="0"/>
          </a:p>
        </p:txBody>
      </p:sp>
      <p:sp>
        <p:nvSpPr>
          <p:cNvPr id="3" name="Plassholder for innhold 2"/>
          <p:cNvSpPr>
            <a:spLocks noGrp="1"/>
          </p:cNvSpPr>
          <p:nvPr>
            <p:ph idx="1"/>
          </p:nvPr>
        </p:nvSpPr>
        <p:spPr/>
        <p:txBody>
          <a:bodyPr>
            <a:normAutofit fontScale="92500" lnSpcReduction="20000"/>
          </a:bodyPr>
          <a:lstStyle/>
          <a:p>
            <a:pPr lvl="0">
              <a:buNone/>
            </a:pPr>
            <a:r>
              <a:rPr lang="nb-NO" sz="3000" b="1" dirty="0" smtClean="0"/>
              <a:t>Kravene til beregningsenhet for grensebeløpene</a:t>
            </a:r>
            <a:br>
              <a:rPr lang="nb-NO" sz="3000" b="1" dirty="0" smtClean="0"/>
            </a:br>
            <a:endParaRPr lang="nb-NO" sz="3000" b="1" dirty="0" smtClean="0"/>
          </a:p>
          <a:p>
            <a:r>
              <a:rPr lang="nb-NO" sz="3000" dirty="0" smtClean="0"/>
              <a:t>Når foreligger det en egen beregningsenhet for grensebeløpene etter </a:t>
            </a:r>
          </a:p>
          <a:p>
            <a:pPr lvl="1"/>
            <a:r>
              <a:rPr lang="nb-NO" sz="3000" dirty="0" smtClean="0"/>
              <a:t>skatteloven § 2-32 (2) (skattefritaket) </a:t>
            </a:r>
          </a:p>
          <a:p>
            <a:pPr lvl="1"/>
            <a:r>
              <a:rPr lang="nb-NO" sz="3000" dirty="0" smtClean="0"/>
              <a:t>folketrygdloven § 23-2 (8) (avgiftsfritaket) </a:t>
            </a:r>
          </a:p>
          <a:p>
            <a:pPr lvl="0"/>
            <a:r>
              <a:rPr lang="nb-NO" sz="3000" dirty="0" smtClean="0"/>
              <a:t>Selvstendig rettssubjekt </a:t>
            </a:r>
          </a:p>
          <a:p>
            <a:pPr lvl="1"/>
            <a:r>
              <a:rPr lang="nb-NO" sz="3000" dirty="0" smtClean="0"/>
              <a:t>Eget skattesubjekt/rettssubjekt som kan pålegges å betale skatt </a:t>
            </a:r>
          </a:p>
          <a:p>
            <a:pPr lvl="1"/>
            <a:r>
              <a:rPr lang="nb-NO" sz="3000" dirty="0" smtClean="0"/>
              <a:t>Selvstendig bestyrelse  </a:t>
            </a:r>
          </a:p>
          <a:p>
            <a:pPr lvl="0"/>
            <a:r>
              <a:rPr lang="nb-NO" sz="3000" dirty="0" smtClean="0"/>
              <a:t>Virkningstidspunkt </a:t>
            </a:r>
          </a:p>
          <a:p>
            <a:endParaRPr lang="nb-N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 Plikter på lønnsområdet forts.</a:t>
            </a:r>
            <a:endParaRPr lang="nb-NO" dirty="0"/>
          </a:p>
        </p:txBody>
      </p:sp>
      <p:sp>
        <p:nvSpPr>
          <p:cNvPr id="3" name="Plassholder for innhold 2"/>
          <p:cNvSpPr>
            <a:spLocks noGrp="1"/>
          </p:cNvSpPr>
          <p:nvPr>
            <p:ph idx="1"/>
          </p:nvPr>
        </p:nvSpPr>
        <p:spPr/>
        <p:txBody>
          <a:bodyPr/>
          <a:lstStyle/>
          <a:p>
            <a:pPr>
              <a:buNone/>
            </a:pPr>
            <a:r>
              <a:rPr lang="nb-NO" b="1" dirty="0" smtClean="0"/>
              <a:t>2.4 Lønnsopplysningsplikt</a:t>
            </a:r>
          </a:p>
          <a:p>
            <a:r>
              <a:rPr lang="nb-NO" dirty="0" smtClean="0"/>
              <a:t>A-ordningen</a:t>
            </a:r>
          </a:p>
          <a:p>
            <a:r>
              <a:rPr lang="nb-NO" dirty="0" smtClean="0"/>
              <a:t>Begrensninger i lønnsopplysningsplikten</a:t>
            </a:r>
          </a:p>
          <a:p>
            <a:r>
              <a:rPr lang="nb-NO" dirty="0" smtClean="0"/>
              <a:t>Forenklet oppgjørsordning</a:t>
            </a:r>
          </a:p>
          <a:p>
            <a:r>
              <a:rPr lang="nb-NO" dirty="0" smtClean="0"/>
              <a:t>Tvangsmulkt</a:t>
            </a:r>
          </a:p>
          <a:p>
            <a:endParaRPr lang="nb-N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2.4 Lønnsopplysningsplikt forts.</a:t>
            </a:r>
            <a:endParaRPr lang="nb-NO" sz="3200" b="1" dirty="0"/>
          </a:p>
        </p:txBody>
      </p:sp>
      <p:sp>
        <p:nvSpPr>
          <p:cNvPr id="3" name="Plassholder for innhold 2"/>
          <p:cNvSpPr>
            <a:spLocks noGrp="1"/>
          </p:cNvSpPr>
          <p:nvPr>
            <p:ph idx="1"/>
          </p:nvPr>
        </p:nvSpPr>
        <p:spPr/>
        <p:txBody>
          <a:bodyPr>
            <a:normAutofit/>
          </a:bodyPr>
          <a:lstStyle/>
          <a:p>
            <a:pPr>
              <a:buNone/>
            </a:pPr>
            <a:r>
              <a:rPr lang="nb-NO" sz="2800" b="1" dirty="0" smtClean="0"/>
              <a:t>A-ordningen </a:t>
            </a:r>
          </a:p>
          <a:p>
            <a:r>
              <a:rPr lang="nb-NO" sz="2800" dirty="0" smtClean="0"/>
              <a:t>Hva er A-ordningen? </a:t>
            </a:r>
          </a:p>
          <a:p>
            <a:r>
              <a:rPr lang="nb-NO" sz="2800" dirty="0" smtClean="0"/>
              <a:t>Hva er A-melding?</a:t>
            </a:r>
          </a:p>
          <a:p>
            <a:r>
              <a:rPr lang="nb-NO" sz="2800" dirty="0" smtClean="0"/>
              <a:t>Hvem skal levere A-melding? </a:t>
            </a:r>
          </a:p>
          <a:p>
            <a:r>
              <a:rPr lang="nb-NO" sz="2800" dirty="0" smtClean="0"/>
              <a:t>Hvordan og når levere A-melding?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2.4 Lønnsopplysningsplikt forts.</a:t>
            </a:r>
            <a:endParaRPr lang="nb-NO" sz="3200" b="1" dirty="0"/>
          </a:p>
        </p:txBody>
      </p:sp>
      <p:sp>
        <p:nvSpPr>
          <p:cNvPr id="3" name="Plassholder for innhold 2"/>
          <p:cNvSpPr>
            <a:spLocks noGrp="1"/>
          </p:cNvSpPr>
          <p:nvPr>
            <p:ph idx="1"/>
          </p:nvPr>
        </p:nvSpPr>
        <p:spPr/>
        <p:txBody>
          <a:bodyPr>
            <a:normAutofit fontScale="55000" lnSpcReduction="20000"/>
          </a:bodyPr>
          <a:lstStyle/>
          <a:p>
            <a:pPr>
              <a:buNone/>
            </a:pPr>
            <a:r>
              <a:rPr lang="nb-NO" sz="5100" b="1" dirty="0" smtClean="0"/>
              <a:t>Begrensninger i lønnsopplysningsplikten </a:t>
            </a:r>
          </a:p>
          <a:p>
            <a:pPr>
              <a:buNone/>
            </a:pPr>
            <a:r>
              <a:rPr lang="nb-NO" dirty="0" smtClean="0"/>
              <a:t>Veldedige eller allmennyttige institusjoner eller organisasjoner er fritatt for</a:t>
            </a:r>
          </a:p>
          <a:p>
            <a:pPr>
              <a:buNone/>
            </a:pPr>
            <a:r>
              <a:rPr lang="nb-NO" dirty="0" smtClean="0"/>
              <a:t>lønnsopplysningsplikten for:</a:t>
            </a:r>
          </a:p>
          <a:p>
            <a:pPr lvl="0"/>
            <a:r>
              <a:rPr lang="nb-NO" dirty="0" smtClean="0"/>
              <a:t>lønn når samlet utbetaling av lønn til en person i løpet av inntektsåret ikke overstiger 10 000 kroner (gjelder fra 2016).</a:t>
            </a:r>
          </a:p>
          <a:p>
            <a:pPr lvl="0"/>
            <a:r>
              <a:rPr lang="nb-NO" dirty="0" smtClean="0"/>
              <a:t>trekkfri utgiftsgodtgjørelse til dekning av utgifter ved et medlems innsats eller opptreden for organisasjonen, som ikke overstiger 10 000 kroner i løpet av inntektsåret</a:t>
            </a:r>
          </a:p>
          <a:p>
            <a:pPr lvl="0"/>
            <a:r>
              <a:rPr lang="nb-NO" dirty="0" smtClean="0"/>
              <a:t>trekkfri utgiftsgodtgjørelse utbetalt til en person i lønnet stilling i organisasjonen, til dekning av kostnader til transport til og fra arrangementer mv. hvor organisasjonen medvirker, som ikke overstiger 10 000 kroner i løpet av inntektsåret</a:t>
            </a:r>
          </a:p>
          <a:p>
            <a:pPr lvl="0"/>
            <a:r>
              <a:rPr lang="nb-NO" dirty="0" smtClean="0"/>
              <a:t>godtgjørelse etter statens reiseregulativ, til dekning av kostnader til overnatting og kost, utbetalt til en person som ikke har lønnet stilling i organisasjonen, når mottakeren ikke har flere enn 50 reisedøgn eller reisedager i kalenderåret</a:t>
            </a:r>
          </a:p>
          <a:p>
            <a:pPr lvl="0"/>
            <a:r>
              <a:rPr lang="nb-NO" dirty="0" smtClean="0"/>
              <a:t>naturalytelse i form av fri transport til og fra arrangementer (gjelder ikke fri bil), fri kost og losji ved slike tjenestereiser, fritt utstyr mv. når slikt ytes i organisasjonens interesse.</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Kemneren i Trondheim</a:t>
            </a:r>
            <a:endParaRPr lang="nb-NO" dirty="0"/>
          </a:p>
        </p:txBody>
      </p:sp>
      <p:pic>
        <p:nvPicPr>
          <p:cNvPr id="19457" name="Picture 1"/>
          <p:cNvPicPr>
            <a:picLocks noChangeAspect="1" noChangeArrowheads="1"/>
          </p:cNvPicPr>
          <p:nvPr/>
        </p:nvPicPr>
        <p:blipFill>
          <a:blip r:embed="rId3" cstate="print"/>
          <a:srcRect/>
          <a:stretch>
            <a:fillRect/>
          </a:stretch>
        </p:blipFill>
        <p:spPr bwMode="auto">
          <a:xfrm>
            <a:off x="1066800" y="2286000"/>
            <a:ext cx="7094828" cy="281940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2.4 Lønnsopplysningsplikt forts.</a:t>
            </a:r>
            <a:endParaRPr lang="nb-NO" sz="3200" b="1" dirty="0"/>
          </a:p>
        </p:txBody>
      </p:sp>
      <p:sp>
        <p:nvSpPr>
          <p:cNvPr id="3" name="Plassholder for innhold 2"/>
          <p:cNvSpPr>
            <a:spLocks noGrp="1"/>
          </p:cNvSpPr>
          <p:nvPr>
            <p:ph idx="1"/>
          </p:nvPr>
        </p:nvSpPr>
        <p:spPr/>
        <p:txBody>
          <a:bodyPr/>
          <a:lstStyle/>
          <a:p>
            <a:pPr>
              <a:buNone/>
            </a:pPr>
            <a:r>
              <a:rPr lang="nb-NO" sz="2800" b="1" dirty="0" smtClean="0"/>
              <a:t>Forenklet oppgjørsordning </a:t>
            </a:r>
          </a:p>
          <a:p>
            <a:r>
              <a:rPr lang="nb-NO" sz="2800" dirty="0" smtClean="0"/>
              <a:t>Hva er forenklet oppgjørsordning?</a:t>
            </a:r>
          </a:p>
          <a:p>
            <a:r>
              <a:rPr lang="nb-NO" sz="2800" dirty="0" smtClean="0"/>
              <a:t>Hvem kan benytte seg av ordningen? </a:t>
            </a:r>
          </a:p>
          <a:p>
            <a:r>
              <a:rPr lang="nb-NO" sz="2800" dirty="0" smtClean="0"/>
              <a:t>Veiledning for forenklet a-melding for veldedig eller allmennyttig organisasjon finnes på </a:t>
            </a:r>
            <a:r>
              <a:rPr lang="nb-NO" sz="2800" dirty="0" err="1" smtClean="0"/>
              <a:t>Altinn.no</a:t>
            </a:r>
            <a:endParaRPr lang="nb-NO"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b="1" dirty="0" smtClean="0"/>
              <a:t>2.4 Lønnsopplysningsplikt forts.</a:t>
            </a:r>
            <a:endParaRPr lang="nb-NO" sz="3200" b="1" dirty="0"/>
          </a:p>
        </p:txBody>
      </p:sp>
      <p:sp>
        <p:nvSpPr>
          <p:cNvPr id="3" name="Plassholder for innhold 2"/>
          <p:cNvSpPr>
            <a:spLocks noGrp="1"/>
          </p:cNvSpPr>
          <p:nvPr>
            <p:ph idx="1"/>
          </p:nvPr>
        </p:nvSpPr>
        <p:spPr/>
        <p:txBody>
          <a:bodyPr>
            <a:normAutofit/>
          </a:bodyPr>
          <a:lstStyle/>
          <a:p>
            <a:pPr>
              <a:buNone/>
            </a:pPr>
            <a:r>
              <a:rPr lang="nb-NO" sz="2800" b="1" dirty="0" smtClean="0"/>
              <a:t>Tvangsmulkt</a:t>
            </a:r>
          </a:p>
          <a:p>
            <a:r>
              <a:rPr lang="nb-NO" sz="2800" dirty="0" smtClean="0"/>
              <a:t>Frist for levering av opplysninger</a:t>
            </a:r>
          </a:p>
          <a:p>
            <a:pPr lvl="1"/>
            <a:r>
              <a:rPr lang="nb-NO" dirty="0" smtClean="0"/>
              <a:t>Minimum en gang per kalendermåned  </a:t>
            </a:r>
          </a:p>
          <a:p>
            <a:r>
              <a:rPr lang="nb-NO" sz="2800" dirty="0" smtClean="0"/>
              <a:t>Manglende innrapportering</a:t>
            </a:r>
          </a:p>
          <a:p>
            <a:pPr lvl="1"/>
            <a:r>
              <a:rPr lang="nb-NO" dirty="0" smtClean="0"/>
              <a:t>Daglig løpende tvangsmulkt frem til opplysningene er levert – maks 1000 ganger rettsgebyret  </a:t>
            </a:r>
          </a:p>
          <a:p>
            <a:r>
              <a:rPr lang="nb-NO" sz="2800" dirty="0" smtClean="0"/>
              <a:t>For sen innrapportering</a:t>
            </a:r>
          </a:p>
          <a:p>
            <a:pPr lvl="1"/>
            <a:r>
              <a:rPr lang="nb-NO" dirty="0" smtClean="0"/>
              <a:t>Overtredelsesgebyr – maks 15 ganger rettsgebyret  </a:t>
            </a:r>
          </a:p>
          <a:p>
            <a:endParaRPr lang="nb-N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3. Eksempler</a:t>
            </a:r>
            <a:endParaRPr lang="nb-NO" dirty="0"/>
          </a:p>
        </p:txBody>
      </p:sp>
      <p:sp>
        <p:nvSpPr>
          <p:cNvPr id="3" name="Plassholder for innhold 2"/>
          <p:cNvSpPr>
            <a:spLocks noGrp="1"/>
          </p:cNvSpPr>
          <p:nvPr>
            <p:ph idx="1"/>
          </p:nvPr>
        </p:nvSpPr>
        <p:spPr/>
        <p:txBody>
          <a:bodyPr>
            <a:normAutofit lnSpcReduction="10000"/>
          </a:bodyPr>
          <a:lstStyle/>
          <a:p>
            <a:pPr>
              <a:buNone/>
            </a:pPr>
            <a:r>
              <a:rPr lang="nb-NO" u="sng" dirty="0" smtClean="0"/>
              <a:t>Per mottar i 2017</a:t>
            </a:r>
          </a:p>
          <a:p>
            <a:pPr>
              <a:buNone/>
            </a:pPr>
            <a:r>
              <a:rPr lang="nb-NO" dirty="0" smtClean="0"/>
              <a:t>Dommerhonorar kr. 10 000</a:t>
            </a:r>
          </a:p>
          <a:p>
            <a:pPr>
              <a:buNone/>
            </a:pPr>
            <a:r>
              <a:rPr lang="nb-NO" dirty="0" smtClean="0"/>
              <a:t>Bilgodtgjørelse uten bilag kr. 2 000</a:t>
            </a:r>
          </a:p>
          <a:p>
            <a:pPr>
              <a:buNone/>
            </a:pPr>
            <a:endParaRPr lang="nb-NO" dirty="0" smtClean="0"/>
          </a:p>
          <a:p>
            <a:pPr>
              <a:buNone/>
            </a:pPr>
            <a:endParaRPr lang="nb-NO" dirty="0" smtClean="0"/>
          </a:p>
          <a:p>
            <a:pPr>
              <a:buNone/>
            </a:pPr>
            <a:r>
              <a:rPr lang="nb-NO" dirty="0" smtClean="0"/>
              <a:t>Trekkplikt?</a:t>
            </a:r>
          </a:p>
          <a:p>
            <a:pPr>
              <a:buNone/>
            </a:pPr>
            <a:r>
              <a:rPr lang="nb-NO" dirty="0" smtClean="0"/>
              <a:t>Avgiftsplikt?</a:t>
            </a:r>
          </a:p>
          <a:p>
            <a:pPr>
              <a:buNone/>
            </a:pPr>
            <a:r>
              <a:rPr lang="nb-NO" dirty="0" smtClean="0"/>
              <a:t>Lønnsrapporteringsplikt?</a:t>
            </a:r>
          </a:p>
          <a:p>
            <a:pPr>
              <a:buNone/>
            </a:pPr>
            <a:endParaRPr lang="nb-N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3. Eksempler forts.</a:t>
            </a:r>
            <a:endParaRPr lang="nb-NO" dirty="0"/>
          </a:p>
        </p:txBody>
      </p:sp>
      <p:sp>
        <p:nvSpPr>
          <p:cNvPr id="3" name="Plassholder for innhold 2"/>
          <p:cNvSpPr>
            <a:spLocks noGrp="1"/>
          </p:cNvSpPr>
          <p:nvPr>
            <p:ph idx="1"/>
          </p:nvPr>
        </p:nvSpPr>
        <p:spPr/>
        <p:txBody>
          <a:bodyPr>
            <a:normAutofit lnSpcReduction="10000"/>
          </a:bodyPr>
          <a:lstStyle/>
          <a:p>
            <a:pPr>
              <a:buNone/>
            </a:pPr>
            <a:r>
              <a:rPr lang="nb-NO" u="sng" dirty="0" smtClean="0"/>
              <a:t>Kari mottar i 2017</a:t>
            </a:r>
          </a:p>
          <a:p>
            <a:pPr>
              <a:buNone/>
            </a:pPr>
            <a:r>
              <a:rPr lang="nb-NO" dirty="0" smtClean="0"/>
              <a:t>Lønn kr. 9 000</a:t>
            </a:r>
          </a:p>
          <a:p>
            <a:pPr>
              <a:buNone/>
            </a:pPr>
            <a:r>
              <a:rPr lang="nb-NO" dirty="0" smtClean="0"/>
              <a:t>Kjøregodtgjørelse med bilag kr. 2 000</a:t>
            </a:r>
          </a:p>
          <a:p>
            <a:pPr>
              <a:buNone/>
            </a:pPr>
            <a:endParaRPr lang="nb-NO" dirty="0" smtClean="0"/>
          </a:p>
          <a:p>
            <a:pPr>
              <a:buNone/>
            </a:pPr>
            <a:endParaRPr lang="nb-NO" dirty="0" smtClean="0"/>
          </a:p>
          <a:p>
            <a:pPr>
              <a:buNone/>
            </a:pPr>
            <a:r>
              <a:rPr lang="nb-NO" dirty="0" smtClean="0"/>
              <a:t>Trekkplikt?</a:t>
            </a:r>
          </a:p>
          <a:p>
            <a:pPr>
              <a:buNone/>
            </a:pPr>
            <a:r>
              <a:rPr lang="nb-NO" dirty="0" smtClean="0"/>
              <a:t>Avgiftsplikt?</a:t>
            </a:r>
          </a:p>
          <a:p>
            <a:pPr>
              <a:buNone/>
            </a:pPr>
            <a:r>
              <a:rPr lang="nb-NO" dirty="0" smtClean="0"/>
              <a:t>Lønnsrapporteringsplikt?</a:t>
            </a:r>
          </a:p>
          <a:p>
            <a:pPr>
              <a:buNone/>
            </a:pPr>
            <a:endParaRPr lang="nb-NO" dirty="0" smtClean="0"/>
          </a:p>
          <a:p>
            <a:pPr>
              <a:buNone/>
            </a:pPr>
            <a:endParaRPr lang="nb-N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Kontakt</a:t>
            </a:r>
            <a:endParaRPr lang="nb-NO" dirty="0"/>
          </a:p>
        </p:txBody>
      </p:sp>
      <p:sp>
        <p:nvSpPr>
          <p:cNvPr id="3" name="Plassholder for innhold 2"/>
          <p:cNvSpPr>
            <a:spLocks noGrp="1"/>
          </p:cNvSpPr>
          <p:nvPr>
            <p:ph idx="1"/>
          </p:nvPr>
        </p:nvSpPr>
        <p:spPr/>
        <p:txBody>
          <a:bodyPr>
            <a:normAutofit/>
          </a:bodyPr>
          <a:lstStyle/>
          <a:p>
            <a:pPr>
              <a:buNone/>
            </a:pPr>
            <a:r>
              <a:rPr lang="nb-NO" sz="2400" b="1" dirty="0" smtClean="0"/>
              <a:t>Kemneren i Trondheim</a:t>
            </a:r>
          </a:p>
          <a:p>
            <a:pPr>
              <a:buNone/>
            </a:pPr>
            <a:r>
              <a:rPr lang="nb-NO" sz="2400" dirty="0" smtClean="0"/>
              <a:t>Tlf.: 72 54 67 62</a:t>
            </a:r>
          </a:p>
          <a:p>
            <a:pPr>
              <a:buNone/>
            </a:pPr>
            <a:r>
              <a:rPr lang="nb-NO" sz="2400" dirty="0" smtClean="0"/>
              <a:t>Besøksadresse: Prinsens gate 49</a:t>
            </a:r>
          </a:p>
          <a:p>
            <a:pPr>
              <a:buNone/>
            </a:pPr>
            <a:r>
              <a:rPr lang="nb-NO" sz="2400" dirty="0" smtClean="0"/>
              <a:t>E-post: </a:t>
            </a:r>
            <a:r>
              <a:rPr lang="nb-NO" sz="2400" dirty="0" err="1" smtClean="0">
                <a:hlinkClick r:id="rId3"/>
              </a:rPr>
              <a:t>kemneren@trondheim.kommune.no</a:t>
            </a:r>
            <a:endParaRPr lang="nb-NO" sz="2400" dirty="0" smtClean="0"/>
          </a:p>
          <a:p>
            <a:pPr>
              <a:buNone/>
            </a:pPr>
            <a:endParaRPr lang="nb-NO" sz="2400" dirty="0" smtClean="0"/>
          </a:p>
          <a:p>
            <a:pPr>
              <a:buNone/>
            </a:pPr>
            <a:r>
              <a:rPr lang="nb-NO" sz="2400" b="1" dirty="0" smtClean="0"/>
              <a:t>Martin H. Letnes</a:t>
            </a:r>
          </a:p>
          <a:p>
            <a:pPr>
              <a:buNone/>
            </a:pPr>
            <a:r>
              <a:rPr lang="nb-NO" sz="2400" dirty="0" err="1" smtClean="0">
                <a:hlinkClick r:id="rId4"/>
              </a:rPr>
              <a:t>martin.letnes@trondheim.kommune.no</a:t>
            </a:r>
            <a:endParaRPr lang="nb-NO" sz="2400" dirty="0" smtClean="0"/>
          </a:p>
          <a:p>
            <a:pPr>
              <a:buNone/>
            </a:pPr>
            <a:r>
              <a:rPr lang="nb-NO" sz="2400" b="1" dirty="0" smtClean="0"/>
              <a:t>Lise K. Drangsholt</a:t>
            </a:r>
          </a:p>
          <a:p>
            <a:pPr>
              <a:buNone/>
            </a:pPr>
            <a:r>
              <a:rPr lang="nb-NO" sz="2400" dirty="0" err="1" smtClean="0">
                <a:hlinkClick r:id="rId5"/>
              </a:rPr>
              <a:t>lise.klungerbo.drangsholt@trondheim.kommune.no</a:t>
            </a:r>
            <a:r>
              <a:rPr lang="nb-NO" sz="2400" dirty="0" smtClean="0"/>
              <a:t> </a:t>
            </a:r>
            <a:endParaRPr lang="nb-NO"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Oversikt</a:t>
            </a:r>
            <a:endParaRPr lang="nb-NO" dirty="0"/>
          </a:p>
        </p:txBody>
      </p:sp>
      <p:sp>
        <p:nvSpPr>
          <p:cNvPr id="3" name="Plassholder for innhold 2"/>
          <p:cNvSpPr>
            <a:spLocks noGrp="1"/>
          </p:cNvSpPr>
          <p:nvPr>
            <p:ph idx="1"/>
          </p:nvPr>
        </p:nvSpPr>
        <p:spPr/>
        <p:txBody>
          <a:bodyPr>
            <a:normAutofit/>
          </a:bodyPr>
          <a:lstStyle/>
          <a:p>
            <a:pPr marL="514350" indent="-514350">
              <a:buAutoNum type="arabicPeriod"/>
            </a:pPr>
            <a:r>
              <a:rPr lang="nb-NO" dirty="0" smtClean="0"/>
              <a:t>Lønnsområdet</a:t>
            </a:r>
          </a:p>
          <a:p>
            <a:pPr marL="514350" indent="-514350">
              <a:buAutoNum type="arabicPeriod"/>
            </a:pPr>
            <a:r>
              <a:rPr lang="nb-NO" dirty="0" smtClean="0"/>
              <a:t>Plikter på lønnsområdet</a:t>
            </a:r>
            <a:br>
              <a:rPr lang="nb-NO" dirty="0" smtClean="0"/>
            </a:br>
            <a:r>
              <a:rPr lang="nb-NO" sz="2800" i="1" dirty="0" smtClean="0"/>
              <a:t>2.1 Generelt om lovbestemte plikter</a:t>
            </a:r>
            <a:br>
              <a:rPr lang="nb-NO" sz="2800" i="1" dirty="0" smtClean="0"/>
            </a:br>
            <a:r>
              <a:rPr lang="nb-NO" sz="2800" i="1" dirty="0" smtClean="0"/>
              <a:t>2.2 Trekkplikt</a:t>
            </a:r>
            <a:br>
              <a:rPr lang="nb-NO" sz="2800" i="1" dirty="0" smtClean="0"/>
            </a:br>
            <a:r>
              <a:rPr lang="nb-NO" sz="2800" i="1" dirty="0" smtClean="0"/>
              <a:t>2.3 Avgiftsplikt</a:t>
            </a:r>
            <a:br>
              <a:rPr lang="nb-NO" sz="2800" i="1" dirty="0" smtClean="0"/>
            </a:br>
            <a:r>
              <a:rPr lang="nb-NO" sz="2800" i="1" dirty="0" smtClean="0"/>
              <a:t>2.4 Lønnsopplysningsplikt</a:t>
            </a:r>
          </a:p>
          <a:p>
            <a:pPr marL="514350" indent="-514350">
              <a:buAutoNum type="arabicPeriod"/>
            </a:pPr>
            <a:r>
              <a:rPr lang="nb-NO" dirty="0" smtClean="0"/>
              <a:t>Eksempler</a:t>
            </a:r>
            <a:br>
              <a:rPr lang="nb-NO" dirty="0" smtClean="0"/>
            </a:br>
            <a:endParaRPr lang="nb-NO"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1. Lønnsområdet</a:t>
            </a:r>
            <a:endParaRPr lang="nb-NO" dirty="0"/>
          </a:p>
        </p:txBody>
      </p:sp>
      <p:sp>
        <p:nvSpPr>
          <p:cNvPr id="6" name="Rektangel 5"/>
          <p:cNvSpPr/>
          <p:nvPr/>
        </p:nvSpPr>
        <p:spPr>
          <a:xfrm>
            <a:off x="1371600" y="2209800"/>
            <a:ext cx="1524000" cy="1143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nb-NO" sz="2400" b="1" dirty="0" smtClean="0"/>
              <a:t>Idrettslag A</a:t>
            </a:r>
          </a:p>
          <a:p>
            <a:pPr algn="ctr"/>
            <a:r>
              <a:rPr lang="nb-NO" sz="1600" b="1" dirty="0" smtClean="0"/>
              <a:t>(arbeidsgiver)</a:t>
            </a:r>
            <a:endParaRPr lang="nb-NO" sz="1600" b="1" dirty="0"/>
          </a:p>
        </p:txBody>
      </p:sp>
      <p:sp>
        <p:nvSpPr>
          <p:cNvPr id="7" name="Rektangel 6"/>
          <p:cNvSpPr/>
          <p:nvPr/>
        </p:nvSpPr>
        <p:spPr>
          <a:xfrm>
            <a:off x="6248400" y="2209800"/>
            <a:ext cx="1524000" cy="1143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nb-NO" sz="2400" b="1" dirty="0" smtClean="0"/>
              <a:t>Person </a:t>
            </a:r>
          </a:p>
          <a:p>
            <a:pPr algn="ctr"/>
            <a:r>
              <a:rPr lang="nb-NO" sz="2400" b="1" dirty="0" smtClean="0"/>
              <a:t>B </a:t>
            </a:r>
            <a:r>
              <a:rPr lang="nb-NO" sz="1600" b="1" dirty="0" smtClean="0"/>
              <a:t>(arbeidstaker)</a:t>
            </a:r>
            <a:endParaRPr lang="nb-NO" sz="1600" b="1" dirty="0"/>
          </a:p>
        </p:txBody>
      </p:sp>
      <p:cxnSp>
        <p:nvCxnSpPr>
          <p:cNvPr id="9" name="Rett pil 8"/>
          <p:cNvCxnSpPr/>
          <p:nvPr/>
        </p:nvCxnSpPr>
        <p:spPr>
          <a:xfrm>
            <a:off x="2895600" y="3124200"/>
            <a:ext cx="3240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Rett pil 10"/>
          <p:cNvCxnSpPr/>
          <p:nvPr/>
        </p:nvCxnSpPr>
        <p:spPr>
          <a:xfrm flipH="1">
            <a:off x="2971800" y="2438400"/>
            <a:ext cx="3276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kstSylinder 13"/>
          <p:cNvSpPr txBox="1"/>
          <p:nvPr/>
        </p:nvSpPr>
        <p:spPr>
          <a:xfrm>
            <a:off x="4038600" y="2057400"/>
            <a:ext cx="914400" cy="369332"/>
          </a:xfrm>
          <a:prstGeom prst="rect">
            <a:avLst/>
          </a:prstGeom>
          <a:noFill/>
          <a:ln w="38100">
            <a:solidFill>
              <a:schemeClr val="accent1"/>
            </a:solidFill>
          </a:ln>
        </p:spPr>
        <p:txBody>
          <a:bodyPr wrap="square" rtlCol="0">
            <a:spAutoFit/>
          </a:bodyPr>
          <a:lstStyle/>
          <a:p>
            <a:pPr algn="ctr"/>
            <a:r>
              <a:rPr lang="nb-NO" b="1" dirty="0" smtClean="0"/>
              <a:t>Arbeid</a:t>
            </a:r>
            <a:endParaRPr lang="nb-NO" b="1" dirty="0"/>
          </a:p>
        </p:txBody>
      </p:sp>
      <p:sp>
        <p:nvSpPr>
          <p:cNvPr id="15" name="TekstSylinder 14"/>
          <p:cNvSpPr txBox="1"/>
          <p:nvPr/>
        </p:nvSpPr>
        <p:spPr>
          <a:xfrm>
            <a:off x="4038600" y="3124200"/>
            <a:ext cx="914400" cy="369332"/>
          </a:xfrm>
          <a:prstGeom prst="rect">
            <a:avLst/>
          </a:prstGeom>
          <a:noFill/>
          <a:ln w="38100">
            <a:solidFill>
              <a:schemeClr val="accent1"/>
            </a:solidFill>
          </a:ln>
        </p:spPr>
        <p:txBody>
          <a:bodyPr wrap="square" rtlCol="0">
            <a:spAutoFit/>
          </a:bodyPr>
          <a:lstStyle/>
          <a:p>
            <a:pPr algn="ctr"/>
            <a:r>
              <a:rPr lang="nb-NO" b="1" dirty="0" smtClean="0"/>
              <a:t>Ytelse</a:t>
            </a:r>
            <a:endParaRPr lang="nb-NO" b="1" dirty="0"/>
          </a:p>
        </p:txBody>
      </p:sp>
      <p:cxnSp>
        <p:nvCxnSpPr>
          <p:cNvPr id="18" name="Rett linje 17"/>
          <p:cNvCxnSpPr>
            <a:stCxn id="6" idx="2"/>
            <a:endCxn id="100" idx="3"/>
          </p:cNvCxnSpPr>
          <p:nvPr/>
        </p:nvCxnSpPr>
        <p:spPr>
          <a:xfrm>
            <a:off x="2133600" y="3352800"/>
            <a:ext cx="685800" cy="76200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9" name="Rett linje 18"/>
          <p:cNvCxnSpPr>
            <a:stCxn id="15" idx="2"/>
            <a:endCxn id="100" idx="3"/>
          </p:cNvCxnSpPr>
          <p:nvPr/>
        </p:nvCxnSpPr>
        <p:spPr>
          <a:xfrm flipH="1">
            <a:off x="2819400" y="3493532"/>
            <a:ext cx="1676400" cy="62126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51" name="Rektangel 50"/>
          <p:cNvSpPr/>
          <p:nvPr/>
        </p:nvSpPr>
        <p:spPr>
          <a:xfrm>
            <a:off x="5486400" y="4343400"/>
            <a:ext cx="2590800" cy="9144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nb-NO" sz="2400" b="1" dirty="0" smtClean="0">
                <a:solidFill>
                  <a:schemeClr val="bg1"/>
                </a:solidFill>
              </a:rPr>
              <a:t>Kemneren</a:t>
            </a:r>
            <a:endParaRPr lang="nb-NO" sz="2400" b="1" dirty="0">
              <a:solidFill>
                <a:schemeClr val="bg1"/>
              </a:solidFill>
            </a:endParaRPr>
          </a:p>
        </p:txBody>
      </p:sp>
      <p:sp>
        <p:nvSpPr>
          <p:cNvPr id="100" name="Knip diagonale hjørner i rektangel 99"/>
          <p:cNvSpPr/>
          <p:nvPr/>
        </p:nvSpPr>
        <p:spPr>
          <a:xfrm>
            <a:off x="1371600" y="4114800"/>
            <a:ext cx="2895600" cy="1524000"/>
          </a:xfrm>
          <a:prstGeom prst="snip2DiagRect">
            <a:avLst/>
          </a:prstGeom>
        </p:spPr>
        <p:style>
          <a:lnRef idx="3">
            <a:schemeClr val="lt1"/>
          </a:lnRef>
          <a:fillRef idx="1">
            <a:schemeClr val="accent1"/>
          </a:fillRef>
          <a:effectRef idx="1">
            <a:schemeClr val="accent1"/>
          </a:effectRef>
          <a:fontRef idx="minor">
            <a:schemeClr val="lt1"/>
          </a:fontRef>
        </p:style>
        <p:txBody>
          <a:bodyPr rtlCol="0" anchor="ctr"/>
          <a:lstStyle/>
          <a:p>
            <a:r>
              <a:rPr lang="nb-NO" sz="2000" b="1" dirty="0" smtClean="0"/>
              <a:t>Trekkplikt</a:t>
            </a:r>
          </a:p>
          <a:p>
            <a:r>
              <a:rPr lang="nb-NO" sz="2000" b="1" dirty="0" smtClean="0"/>
              <a:t>Avgiftsplikt (AGA)</a:t>
            </a:r>
          </a:p>
          <a:p>
            <a:r>
              <a:rPr lang="nb-NO" sz="2000" b="1" dirty="0" smtClean="0"/>
              <a:t>Lønnsopplysningsplikt</a:t>
            </a:r>
            <a:endParaRPr lang="nb-NO"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2. Plikter på lønnsområdet</a:t>
            </a:r>
            <a:endParaRPr lang="nb-NO" dirty="0"/>
          </a:p>
        </p:txBody>
      </p:sp>
      <p:sp>
        <p:nvSpPr>
          <p:cNvPr id="3" name="Plassholder for innhold 2"/>
          <p:cNvSpPr>
            <a:spLocks noGrp="1"/>
          </p:cNvSpPr>
          <p:nvPr>
            <p:ph idx="1"/>
          </p:nvPr>
        </p:nvSpPr>
        <p:spPr/>
        <p:txBody>
          <a:bodyPr>
            <a:normAutofit lnSpcReduction="10000"/>
          </a:bodyPr>
          <a:lstStyle/>
          <a:p>
            <a:pPr>
              <a:buNone/>
            </a:pPr>
            <a:r>
              <a:rPr lang="nb-NO" b="1" dirty="0" smtClean="0"/>
              <a:t>2.1 Generelt om lovbestemte plikter</a:t>
            </a:r>
          </a:p>
          <a:p>
            <a:r>
              <a:rPr lang="nb-NO" dirty="0" smtClean="0"/>
              <a:t>Kjennetegn</a:t>
            </a:r>
          </a:p>
          <a:p>
            <a:r>
              <a:rPr lang="nb-NO" dirty="0" smtClean="0"/>
              <a:t>Hvorfor etterleve og hvordan</a:t>
            </a:r>
          </a:p>
          <a:p>
            <a:pPr>
              <a:buNone/>
            </a:pPr>
            <a:endParaRPr lang="nb-NO" dirty="0" smtClean="0"/>
          </a:p>
          <a:p>
            <a:pPr>
              <a:buNone/>
            </a:pPr>
            <a:r>
              <a:rPr lang="nb-NO" b="1" dirty="0" smtClean="0"/>
              <a:t>2.2 Trekkplikt – Forskuddstrekk </a:t>
            </a:r>
            <a:endParaRPr lang="nb-NO" dirty="0" smtClean="0"/>
          </a:p>
          <a:p>
            <a:r>
              <a:rPr lang="nb-NO" dirty="0" smtClean="0"/>
              <a:t>Innhold og formål</a:t>
            </a:r>
          </a:p>
          <a:p>
            <a:r>
              <a:rPr lang="nb-NO" dirty="0" smtClean="0"/>
              <a:t>Hovedregel </a:t>
            </a:r>
          </a:p>
          <a:p>
            <a:r>
              <a:rPr lang="nb-NO" dirty="0" smtClean="0"/>
              <a:t>Unntak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Unntak fra trekkplikt</a:t>
            </a:r>
            <a:endParaRPr lang="nb-NO" sz="3200" dirty="0"/>
          </a:p>
        </p:txBody>
      </p:sp>
      <p:sp>
        <p:nvSpPr>
          <p:cNvPr id="3" name="Plassholder for innhold 2"/>
          <p:cNvSpPr>
            <a:spLocks noGrp="1"/>
          </p:cNvSpPr>
          <p:nvPr>
            <p:ph idx="1"/>
          </p:nvPr>
        </p:nvSpPr>
        <p:spPr>
          <a:xfrm>
            <a:off x="457200" y="1371600"/>
            <a:ext cx="8534400" cy="4953000"/>
          </a:xfrm>
        </p:spPr>
        <p:txBody>
          <a:bodyPr/>
          <a:lstStyle/>
          <a:p>
            <a:pPr>
              <a:buNone/>
            </a:pPr>
            <a:r>
              <a:rPr lang="nb-NO" sz="2400" i="1" dirty="0" smtClean="0"/>
              <a:t>Beløpsgrenser</a:t>
            </a:r>
          </a:p>
          <a:p>
            <a:pPr>
              <a:buNone/>
            </a:pPr>
            <a:endParaRPr lang="nb-NO" sz="1800" b="1" dirty="0" smtClean="0"/>
          </a:p>
          <a:p>
            <a:pPr>
              <a:buNone/>
            </a:pPr>
            <a:r>
              <a:rPr lang="nb-NO" sz="2000" b="1" dirty="0" smtClean="0"/>
              <a:t>Generelt</a:t>
            </a:r>
          </a:p>
          <a:p>
            <a:r>
              <a:rPr lang="nb-NO" sz="2000" dirty="0" smtClean="0"/>
              <a:t>Når de samlede trekkpliktige ytelser til en person ikke overstiger kr. 500 i kalendermåneden</a:t>
            </a:r>
          </a:p>
          <a:p>
            <a:r>
              <a:rPr lang="nb-NO" sz="2000" dirty="0" smtClean="0"/>
              <a:t>Når samlet forskuddstrekk hos en person ikke utgjør mer enn kr. 100 i kalendermåneden</a:t>
            </a:r>
          </a:p>
          <a:p>
            <a:pPr>
              <a:buNone/>
            </a:pPr>
            <a:endParaRPr lang="nb-NO" sz="2000" dirty="0" smtClean="0"/>
          </a:p>
          <a:p>
            <a:pPr>
              <a:buNone/>
            </a:pPr>
            <a:r>
              <a:rPr lang="nb-NO" sz="2000" b="1" dirty="0" smtClean="0"/>
              <a:t>Særskilt for skattefrie organisasjoner</a:t>
            </a:r>
          </a:p>
          <a:p>
            <a:r>
              <a:rPr lang="nb-NO" sz="2000" dirty="0" smtClean="0"/>
              <a:t>Når lønnsutbetaling (inkl. naturalytelser) til en person ikke overstiger            kr. 10 000 i løpet av året</a:t>
            </a:r>
          </a:p>
          <a:p>
            <a:pPr>
              <a:buNone/>
            </a:pPr>
            <a:endParaRPr lang="nb-NO" dirty="0" smtClean="0"/>
          </a:p>
          <a:p>
            <a:pPr>
              <a:buNone/>
            </a:pPr>
            <a:endParaRPr lang="nb-NO"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Unntak fra trekkplikt</a:t>
            </a:r>
            <a:endParaRPr lang="nb-NO" sz="3200" dirty="0"/>
          </a:p>
        </p:txBody>
      </p:sp>
      <p:sp>
        <p:nvSpPr>
          <p:cNvPr id="3" name="Plassholder for innhold 2"/>
          <p:cNvSpPr>
            <a:spLocks noGrp="1"/>
          </p:cNvSpPr>
          <p:nvPr>
            <p:ph idx="1"/>
          </p:nvPr>
        </p:nvSpPr>
        <p:spPr>
          <a:xfrm>
            <a:off x="457200" y="1295400"/>
            <a:ext cx="8686800" cy="5257800"/>
          </a:xfrm>
        </p:spPr>
        <p:txBody>
          <a:bodyPr>
            <a:normAutofit lnSpcReduction="10000"/>
          </a:bodyPr>
          <a:lstStyle/>
          <a:p>
            <a:pPr>
              <a:buNone/>
            </a:pPr>
            <a:r>
              <a:rPr lang="nb-NO" sz="2400" i="1" dirty="0" smtClean="0"/>
              <a:t>Trekkfrie ytelser</a:t>
            </a:r>
          </a:p>
          <a:p>
            <a:pPr>
              <a:buNone/>
            </a:pPr>
            <a:endParaRPr lang="nb-NO" sz="1800" b="1" dirty="0" smtClean="0"/>
          </a:p>
          <a:p>
            <a:pPr>
              <a:buNone/>
            </a:pPr>
            <a:r>
              <a:rPr lang="nb-NO" sz="1800" b="1" dirty="0" smtClean="0"/>
              <a:t>Utgiftsgodtgjørelse</a:t>
            </a:r>
          </a:p>
          <a:p>
            <a:pPr marL="571500" indent="-571500">
              <a:buFont typeface="+mj-lt"/>
              <a:buAutoNum type="alphaLcParenR"/>
            </a:pPr>
            <a:r>
              <a:rPr lang="nb-NO" sz="1800" dirty="0" smtClean="0"/>
              <a:t>Utgiftsrefusjon. Krav til </a:t>
            </a:r>
            <a:r>
              <a:rPr lang="nb-NO" sz="1800" dirty="0" smtClean="0">
                <a:solidFill>
                  <a:srgbClr val="FF0000"/>
                </a:solidFill>
              </a:rPr>
              <a:t>bilag</a:t>
            </a:r>
            <a:r>
              <a:rPr lang="nb-NO" sz="1800" dirty="0" smtClean="0"/>
              <a:t>. </a:t>
            </a:r>
          </a:p>
          <a:p>
            <a:pPr marL="571500" indent="-571500">
              <a:buFont typeface="+mj-lt"/>
              <a:buAutoNum type="alphaLcParenR"/>
            </a:pPr>
            <a:r>
              <a:rPr lang="nb-NO" sz="1800" dirty="0" smtClean="0"/>
              <a:t>Bilgodtgjørelse ved yrkes- og tjenestereise. Krav til </a:t>
            </a:r>
            <a:r>
              <a:rPr lang="nb-NO" sz="1800" dirty="0" smtClean="0">
                <a:solidFill>
                  <a:srgbClr val="FF0000"/>
                </a:solidFill>
              </a:rPr>
              <a:t>satser</a:t>
            </a:r>
            <a:r>
              <a:rPr lang="nb-NO" sz="1800" dirty="0" smtClean="0"/>
              <a:t> og  </a:t>
            </a:r>
            <a:r>
              <a:rPr lang="nb-NO" sz="1800" dirty="0" smtClean="0">
                <a:solidFill>
                  <a:srgbClr val="FF0000"/>
                </a:solidFill>
              </a:rPr>
              <a:t>bilag</a:t>
            </a:r>
            <a:r>
              <a:rPr lang="nb-NO" sz="1800" dirty="0" smtClean="0"/>
              <a:t>.</a:t>
            </a:r>
          </a:p>
          <a:p>
            <a:pPr marL="571500" indent="-571500">
              <a:buFont typeface="+mj-lt"/>
              <a:buAutoNum type="alphaLcParenR"/>
            </a:pPr>
            <a:r>
              <a:rPr lang="nb-NO" sz="1800" dirty="0" smtClean="0"/>
              <a:t>Diettgodtgjørelse ved tjenestereise. Krav til </a:t>
            </a:r>
            <a:r>
              <a:rPr lang="nb-NO" sz="1800" dirty="0" smtClean="0">
                <a:solidFill>
                  <a:srgbClr val="FF0000"/>
                </a:solidFill>
              </a:rPr>
              <a:t>satser</a:t>
            </a:r>
            <a:r>
              <a:rPr lang="nb-NO" sz="1800" dirty="0" smtClean="0"/>
              <a:t> og </a:t>
            </a:r>
            <a:r>
              <a:rPr lang="nb-NO" sz="1800" dirty="0" smtClean="0">
                <a:solidFill>
                  <a:srgbClr val="FF0000"/>
                </a:solidFill>
              </a:rPr>
              <a:t>bilag</a:t>
            </a:r>
            <a:r>
              <a:rPr lang="nb-NO" sz="1800" dirty="0" smtClean="0"/>
              <a:t>. </a:t>
            </a:r>
          </a:p>
          <a:p>
            <a:pPr marL="571500" indent="-571500">
              <a:buNone/>
            </a:pPr>
            <a:endParaRPr lang="nb-NO" sz="1800" dirty="0" smtClean="0"/>
          </a:p>
          <a:p>
            <a:pPr marL="571500" indent="-571500">
              <a:buNone/>
            </a:pPr>
            <a:r>
              <a:rPr lang="nb-NO" sz="1800" b="1" dirty="0" smtClean="0"/>
              <a:t>Naturalytelser i organisasjonens interesse</a:t>
            </a:r>
            <a:endParaRPr lang="nb-NO" sz="1800" dirty="0" smtClean="0"/>
          </a:p>
          <a:p>
            <a:pPr marL="571500" indent="-571500"/>
            <a:r>
              <a:rPr lang="nb-NO" sz="1800" dirty="0" smtClean="0"/>
              <a:t>Særskilt for skattefrie organisasjoner: Naturalytelse i form av fri transport til og fra arrangementer (ikke fri bil), fri kost og losji ved slike, fritt utstyr mv., når det ytes i organisasjonens interesse.</a:t>
            </a:r>
          </a:p>
          <a:p>
            <a:pPr marL="571500" indent="-571500">
              <a:buNone/>
            </a:pPr>
            <a:endParaRPr lang="nb-NO" sz="1800" b="1" dirty="0" smtClean="0"/>
          </a:p>
          <a:p>
            <a:pPr marL="571500" indent="-571500">
              <a:buNone/>
            </a:pPr>
            <a:r>
              <a:rPr lang="nb-NO" sz="1800" b="1" dirty="0" smtClean="0"/>
              <a:t>Bilgodtgjørelse ved arbeidsreise</a:t>
            </a:r>
            <a:endParaRPr lang="nb-NO" sz="1800" dirty="0" smtClean="0"/>
          </a:p>
          <a:p>
            <a:pPr marL="571500" indent="-571500"/>
            <a:r>
              <a:rPr lang="nb-NO" sz="1800" dirty="0" smtClean="0"/>
              <a:t>Særskilt for veldedige eller allmennyttige organisasjoner: Dekning av arbeidsreise (reise mellom hjem og fast arbeidssted) når arbeidstakerens øvrige lønn og godtgjørelse fra organisasjonen ikke overstiger kr. 60 000 i inntektsåret. Krav til </a:t>
            </a:r>
            <a:r>
              <a:rPr lang="nb-NO" sz="1800" dirty="0" smtClean="0">
                <a:solidFill>
                  <a:srgbClr val="FF0000"/>
                </a:solidFill>
              </a:rPr>
              <a:t>satser</a:t>
            </a:r>
            <a:r>
              <a:rPr lang="nb-NO" sz="1800" dirty="0" smtClean="0"/>
              <a:t> og </a:t>
            </a:r>
            <a:r>
              <a:rPr lang="nb-NO" sz="1800" dirty="0" smtClean="0">
                <a:solidFill>
                  <a:srgbClr val="FF0000"/>
                </a:solidFill>
              </a:rPr>
              <a:t>bilag</a:t>
            </a:r>
            <a:r>
              <a:rPr lang="nb-NO" sz="1800" dirty="0" smtClean="0"/>
              <a:t>.</a:t>
            </a:r>
          </a:p>
          <a:p>
            <a:pPr marL="571500" indent="-571500">
              <a:buNone/>
            </a:pPr>
            <a:endParaRPr lang="nb-NO" sz="1800" b="1" dirty="0" smtClean="0"/>
          </a:p>
          <a:p>
            <a:pPr marL="571500" indent="-571500">
              <a:buNone/>
            </a:pPr>
            <a:endParaRPr lang="nb-N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a) Utgiftsrefusjon</a:t>
            </a:r>
            <a:endParaRPr lang="nb-NO" sz="3200" dirty="0"/>
          </a:p>
        </p:txBody>
      </p:sp>
      <p:sp>
        <p:nvSpPr>
          <p:cNvPr id="3" name="Plassholder for innhold 2"/>
          <p:cNvSpPr>
            <a:spLocks noGrp="1"/>
          </p:cNvSpPr>
          <p:nvPr>
            <p:ph idx="1"/>
          </p:nvPr>
        </p:nvSpPr>
        <p:spPr>
          <a:xfrm>
            <a:off x="457200" y="1600200"/>
            <a:ext cx="7543800" cy="4953000"/>
          </a:xfrm>
        </p:spPr>
        <p:txBody>
          <a:bodyPr>
            <a:normAutofit fontScale="92500" lnSpcReduction="10000"/>
          </a:bodyPr>
          <a:lstStyle/>
          <a:p>
            <a:pPr>
              <a:buNone/>
            </a:pPr>
            <a:r>
              <a:rPr lang="nb-NO" sz="1900" b="1" dirty="0" smtClean="0"/>
              <a:t>Krav til utgiften</a:t>
            </a:r>
          </a:p>
          <a:p>
            <a:r>
              <a:rPr lang="nb-NO" sz="1900" dirty="0" smtClean="0"/>
              <a:t>må være pådratt </a:t>
            </a:r>
            <a:r>
              <a:rPr lang="nb-NO" sz="1900" dirty="0" err="1" smtClean="0"/>
              <a:t>ifm</a:t>
            </a:r>
            <a:r>
              <a:rPr lang="nb-NO" sz="1900" dirty="0" smtClean="0"/>
              <a:t>. utførelse av arbeidet</a:t>
            </a:r>
          </a:p>
          <a:p>
            <a:pPr>
              <a:buNone/>
            </a:pPr>
            <a:endParaRPr lang="nb-NO" sz="1900" b="1" dirty="0" smtClean="0"/>
          </a:p>
          <a:p>
            <a:pPr lvl="0">
              <a:buNone/>
              <a:defRPr/>
            </a:pPr>
            <a:r>
              <a:rPr lang="nb-NO" sz="1900" b="1" dirty="0" smtClean="0"/>
              <a:t>Krav til bilaget</a:t>
            </a:r>
          </a:p>
          <a:p>
            <a:pPr lvl="0">
              <a:defRPr/>
            </a:pPr>
            <a:r>
              <a:rPr lang="nb-NO" sz="1900" dirty="0" smtClean="0"/>
              <a:t>kvittering (papir eller digitalt)</a:t>
            </a:r>
          </a:p>
          <a:p>
            <a:pPr lvl="0">
              <a:defRPr/>
            </a:pPr>
            <a:r>
              <a:rPr lang="nb-NO" sz="1900" dirty="0" smtClean="0"/>
              <a:t>angi formålet med utlegget og arbeidstakers navn</a:t>
            </a:r>
          </a:p>
          <a:p>
            <a:pPr>
              <a:buNone/>
            </a:pPr>
            <a:endParaRPr lang="nb-NO" sz="1900" b="1" dirty="0" smtClean="0"/>
          </a:p>
          <a:p>
            <a:pPr>
              <a:buNone/>
            </a:pPr>
            <a:r>
              <a:rPr lang="nb-NO" sz="1900" b="1" dirty="0" smtClean="0"/>
              <a:t>… tilleggskrav ved reise- og oppholdsutgifter</a:t>
            </a:r>
          </a:p>
          <a:p>
            <a:r>
              <a:rPr lang="nb-NO" sz="1900" dirty="0" smtClean="0"/>
              <a:t>hvem utgiftene omfatter</a:t>
            </a:r>
          </a:p>
          <a:p>
            <a:r>
              <a:rPr lang="nb-NO" sz="1900" dirty="0" smtClean="0"/>
              <a:t>hvilke arrangement arbeidstakeren har deltatt på</a:t>
            </a:r>
          </a:p>
          <a:p>
            <a:endParaRPr lang="nb-NO" sz="1900" dirty="0" smtClean="0"/>
          </a:p>
          <a:p>
            <a:pPr>
              <a:buNone/>
            </a:pPr>
            <a:r>
              <a:rPr lang="nb-NO" sz="1900" b="1" dirty="0" smtClean="0"/>
              <a:t>… tilleggskrav ved bevertningsutgifter</a:t>
            </a:r>
          </a:p>
          <a:p>
            <a:r>
              <a:rPr lang="nb-NO" sz="1900" dirty="0" smtClean="0"/>
              <a:t>formålet med bevertningen</a:t>
            </a:r>
          </a:p>
          <a:p>
            <a:r>
              <a:rPr lang="nb-NO" sz="1900" dirty="0" smtClean="0"/>
              <a:t>navnet på personer som bevertningen omfatter</a:t>
            </a:r>
          </a:p>
          <a:p>
            <a:r>
              <a:rPr lang="nb-NO" sz="1900" dirty="0" smtClean="0"/>
              <a:t>navnet på den virksomheten som personen representerer</a:t>
            </a:r>
          </a:p>
          <a:p>
            <a:pPr>
              <a:buNone/>
            </a:pPr>
            <a:endParaRPr lang="nb-NO" sz="1800" dirty="0" smtClean="0"/>
          </a:p>
          <a:p>
            <a:pPr>
              <a:buNone/>
            </a:pPr>
            <a:endParaRPr lang="nb-NO" sz="1800" dirty="0" smtClean="0"/>
          </a:p>
          <a:p>
            <a:pPr>
              <a:buNone/>
            </a:pPr>
            <a:endParaRPr lang="nb-NO" sz="1800" dirty="0" smtClean="0"/>
          </a:p>
          <a:p>
            <a:pPr>
              <a:buNone/>
            </a:pPr>
            <a:endParaRPr lang="nb-NO" dirty="0" smtClean="0"/>
          </a:p>
          <a:p>
            <a:pPr>
              <a:buNone/>
            </a:pPr>
            <a:endParaRPr lang="nb-NO" dirty="0" smtClean="0"/>
          </a:p>
          <a:p>
            <a:pPr>
              <a:buNone/>
            </a:pPr>
            <a:endParaRPr lang="nb-NO" dirty="0" smtClean="0"/>
          </a:p>
          <a:p>
            <a:pPr>
              <a:buNone/>
            </a:pPr>
            <a:endParaRPr lang="nb-NO" dirty="0"/>
          </a:p>
        </p:txBody>
      </p:sp>
      <p:pic>
        <p:nvPicPr>
          <p:cNvPr id="35842" name="Picture 2"/>
          <p:cNvPicPr>
            <a:picLocks noChangeAspect="1" noChangeArrowheads="1"/>
          </p:cNvPicPr>
          <p:nvPr/>
        </p:nvPicPr>
        <p:blipFill>
          <a:blip r:embed="rId3" cstate="print"/>
          <a:srcRect/>
          <a:stretch>
            <a:fillRect/>
          </a:stretch>
        </p:blipFill>
        <p:spPr bwMode="auto">
          <a:xfrm>
            <a:off x="6019800" y="533400"/>
            <a:ext cx="2426273" cy="162710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200" dirty="0" smtClean="0"/>
              <a:t>b) Bilgodtgjørelse</a:t>
            </a:r>
            <a:endParaRPr lang="nb-NO" sz="3200" dirty="0"/>
          </a:p>
        </p:txBody>
      </p:sp>
      <p:pic>
        <p:nvPicPr>
          <p:cNvPr id="36866" name="Picture 2" descr="C:\Users\mlet\AppData\Local\Microsoft\Windows\Temporary Internet Files\Content.IE5\I1EAP45R\car-953357_960_720[1].png"/>
          <p:cNvPicPr>
            <a:picLocks noChangeAspect="1" noChangeArrowheads="1"/>
          </p:cNvPicPr>
          <p:nvPr/>
        </p:nvPicPr>
        <p:blipFill>
          <a:blip r:embed="rId3" cstate="print"/>
          <a:srcRect/>
          <a:stretch>
            <a:fillRect/>
          </a:stretch>
        </p:blipFill>
        <p:spPr bwMode="auto">
          <a:xfrm>
            <a:off x="4724400" y="228600"/>
            <a:ext cx="2743200" cy="1371600"/>
          </a:xfrm>
          <a:prstGeom prst="rect">
            <a:avLst/>
          </a:prstGeom>
          <a:noFill/>
        </p:spPr>
      </p:pic>
      <p:sp>
        <p:nvSpPr>
          <p:cNvPr id="5" name="Plassholder for innhold 2"/>
          <p:cNvSpPr>
            <a:spLocks noGrp="1"/>
          </p:cNvSpPr>
          <p:nvPr>
            <p:ph idx="1"/>
          </p:nvPr>
        </p:nvSpPr>
        <p:spPr>
          <a:xfrm>
            <a:off x="457200" y="1600200"/>
            <a:ext cx="7924800" cy="5257800"/>
          </a:xfrm>
        </p:spPr>
        <p:txBody>
          <a:bodyPr>
            <a:normAutofit/>
          </a:bodyPr>
          <a:lstStyle/>
          <a:p>
            <a:pPr>
              <a:buNone/>
            </a:pPr>
            <a:r>
              <a:rPr lang="nb-NO" sz="1900" b="1" dirty="0" err="1" smtClean="0"/>
              <a:t>SKDs</a:t>
            </a:r>
            <a:r>
              <a:rPr lang="nb-NO" sz="1900" b="1" dirty="0" smtClean="0"/>
              <a:t> trekkfrie satser 2017</a:t>
            </a:r>
          </a:p>
          <a:p>
            <a:pPr>
              <a:buNone/>
            </a:pPr>
            <a:r>
              <a:rPr lang="nb-NO" sz="1900" dirty="0" smtClean="0"/>
              <a:t>Yrkes- og tjenestekjøring med egen bil uansett kjørelengde</a:t>
            </a:r>
          </a:p>
          <a:p>
            <a:r>
              <a:rPr lang="nb-NO" sz="1900" dirty="0" smtClean="0"/>
              <a:t>Egen bil kr. 3,50 pr. km (NB: 60 øre mindre enn Statens reiseregulativ)</a:t>
            </a:r>
          </a:p>
          <a:p>
            <a:r>
              <a:rPr lang="nb-NO" sz="1900" dirty="0" smtClean="0"/>
              <a:t>Passasjertillegg kr. 1,00 pr. km</a:t>
            </a:r>
          </a:p>
          <a:p>
            <a:r>
              <a:rPr lang="nb-NO" sz="1900" dirty="0" smtClean="0"/>
              <a:t>Hengertillegg kr. 1,00 pr. km</a:t>
            </a:r>
          </a:p>
          <a:p>
            <a:pPr lvl="0">
              <a:buNone/>
              <a:defRPr/>
            </a:pPr>
            <a:endParaRPr lang="nb-NO" sz="1900" b="1" dirty="0" smtClean="0"/>
          </a:p>
          <a:p>
            <a:pPr lvl="0">
              <a:buNone/>
              <a:defRPr/>
            </a:pPr>
            <a:r>
              <a:rPr lang="nb-NO" sz="1900" b="1" dirty="0" smtClean="0"/>
              <a:t>Krav til bilaget</a:t>
            </a:r>
          </a:p>
          <a:p>
            <a:r>
              <a:rPr lang="nb-NO" sz="1800" dirty="0" smtClean="0"/>
              <a:t>arbeidstakers navn, adresse og underskrift</a:t>
            </a:r>
          </a:p>
          <a:p>
            <a:r>
              <a:rPr lang="nb-NO" sz="1800" dirty="0" smtClean="0"/>
              <a:t>dato for avreise og hjemkomst for hver reise</a:t>
            </a:r>
          </a:p>
          <a:p>
            <a:r>
              <a:rPr lang="nb-NO" sz="1800" dirty="0" smtClean="0"/>
              <a:t>formålet med reisen</a:t>
            </a:r>
          </a:p>
          <a:p>
            <a:r>
              <a:rPr lang="nb-NO" sz="1800" dirty="0" smtClean="0"/>
              <a:t>hvilke arrangement arbeidstaker har deltatt på</a:t>
            </a:r>
          </a:p>
          <a:p>
            <a:r>
              <a:rPr lang="nb-NO" sz="1800" dirty="0" smtClean="0"/>
              <a:t>fremstilling av reiseruten med angivelse av utgangs- og endepunkt, lokal kjøring på oppdragsstedet og årsaken til eventuelle omkjøringer</a:t>
            </a:r>
          </a:p>
          <a:p>
            <a:r>
              <a:rPr lang="nb-NO" sz="1800" dirty="0" smtClean="0"/>
              <a:t>totalt utkjørt distanse</a:t>
            </a:r>
          </a:p>
          <a:p>
            <a:r>
              <a:rPr lang="nb-NO" sz="1800" dirty="0" smtClean="0"/>
              <a:t>navn på passasjer det kreves passasjertillegg for</a:t>
            </a:r>
          </a:p>
          <a:p>
            <a:pPr>
              <a:buNone/>
            </a:pPr>
            <a:endParaRPr lang="nb-NO" sz="1800" dirty="0" smtClean="0"/>
          </a:p>
          <a:p>
            <a:pPr>
              <a:buNone/>
            </a:pPr>
            <a:endParaRPr lang="nb-NO" sz="1800" dirty="0" smtClean="0"/>
          </a:p>
          <a:p>
            <a:pPr>
              <a:buNone/>
            </a:pPr>
            <a:endParaRPr lang="nb-NO" sz="1800" dirty="0" smtClean="0"/>
          </a:p>
          <a:p>
            <a:pPr>
              <a:buNone/>
            </a:pPr>
            <a:endParaRPr lang="nb-NO" dirty="0" smtClean="0"/>
          </a:p>
          <a:p>
            <a:pPr>
              <a:buNone/>
            </a:pPr>
            <a:endParaRPr lang="nb-NO" dirty="0" smtClean="0"/>
          </a:p>
          <a:p>
            <a:pPr>
              <a:buNone/>
            </a:pPr>
            <a:endParaRPr lang="nb-NO" dirty="0" smtClean="0"/>
          </a:p>
          <a:p>
            <a:pPr>
              <a:buNone/>
            </a:pPr>
            <a:endParaRPr lang="nb-NO"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1809</TotalTime>
  <Words>1086</Words>
  <Application>Microsoft Office PowerPoint</Application>
  <PresentationFormat>Skjermfremvisning (4:3)</PresentationFormat>
  <Paragraphs>249</Paragraphs>
  <Slides>24</Slides>
  <Notes>11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24</vt:i4>
      </vt:variant>
    </vt:vector>
  </HeadingPairs>
  <TitlesOfParts>
    <vt:vector size="27" baseType="lpstr">
      <vt:lpstr>Arial</vt:lpstr>
      <vt:lpstr>Calibri</vt:lpstr>
      <vt:lpstr>Office Theme</vt:lpstr>
      <vt:lpstr>Idrettslagets plikter på lønnsområdet</vt:lpstr>
      <vt:lpstr>Kemneren i Trondheim</vt:lpstr>
      <vt:lpstr>Oversikt</vt:lpstr>
      <vt:lpstr>1. Lønnsområdet</vt:lpstr>
      <vt:lpstr>2. Plikter på lønnsområdet</vt:lpstr>
      <vt:lpstr>Unntak fra trekkplikt</vt:lpstr>
      <vt:lpstr>Unntak fra trekkplikt</vt:lpstr>
      <vt:lpstr>a) Utgiftsrefusjon</vt:lpstr>
      <vt:lpstr>b) Bilgodtgjørelse</vt:lpstr>
      <vt:lpstr>c) Diettgodtgjørelse</vt:lpstr>
      <vt:lpstr>c) Diettgodtgjørelse forts.</vt:lpstr>
      <vt:lpstr>2. Plikter på lønnsområdet forts.</vt:lpstr>
      <vt:lpstr>2.3 Avgiftsplikt forts. </vt:lpstr>
      <vt:lpstr>2.3 Avgiftsplikt forts.</vt:lpstr>
      <vt:lpstr>2.3 Avgiftsplikt forts.</vt:lpstr>
      <vt:lpstr>2.3 Avgiftsplikt forts. </vt:lpstr>
      <vt:lpstr>2. Plikter på lønnsområdet forts.</vt:lpstr>
      <vt:lpstr>2.4 Lønnsopplysningsplikt forts.</vt:lpstr>
      <vt:lpstr>2.4 Lønnsopplysningsplikt forts.</vt:lpstr>
      <vt:lpstr>2.4 Lønnsopplysningsplikt forts.</vt:lpstr>
      <vt:lpstr>2.4 Lønnsopplysningsplikt forts.</vt:lpstr>
      <vt:lpstr>3. Eksempler</vt:lpstr>
      <vt:lpstr>3. Eksempler forts.</vt:lpstr>
      <vt:lpstr>Kontakt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Idrettslagets plikter på lønnsområdet</dc:title>
  <dc:creator>Letnes Martin Hallheim</dc:creator>
  <cp:lastModifiedBy>Olsvik, Robert</cp:lastModifiedBy>
  <cp:revision>163</cp:revision>
  <dcterms:created xsi:type="dcterms:W3CDTF">2006-08-16T00:00:00Z</dcterms:created>
  <dcterms:modified xsi:type="dcterms:W3CDTF">2017-05-22T07:24:48Z</dcterms:modified>
</cp:coreProperties>
</file>