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121" r:id="rId2"/>
    <p:sldId id="1122" r:id="rId3"/>
    <p:sldId id="606" r:id="rId4"/>
    <p:sldId id="614" r:id="rId5"/>
    <p:sldId id="557" r:id="rId6"/>
    <p:sldId id="607" r:id="rId7"/>
    <p:sldId id="1110" r:id="rId8"/>
    <p:sldId id="1129" r:id="rId9"/>
    <p:sldId id="1127" r:id="rId10"/>
    <p:sldId id="1138" r:id="rId11"/>
    <p:sldId id="1124" r:id="rId12"/>
    <p:sldId id="1128" r:id="rId13"/>
    <p:sldId id="1134" r:id="rId14"/>
    <p:sldId id="1135" r:id="rId15"/>
    <p:sldId id="1112" r:id="rId16"/>
    <p:sldId id="1130" r:id="rId17"/>
    <p:sldId id="1133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0DD"/>
    <a:srgbClr val="000000"/>
    <a:srgbClr val="FF8274"/>
    <a:srgbClr val="F9C66B"/>
    <a:srgbClr val="C7F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0192" autoAdjust="0"/>
  </p:normalViewPr>
  <p:slideViewPr>
    <p:cSldViewPr snapToGrid="0">
      <p:cViewPr varScale="1">
        <p:scale>
          <a:sx n="114" d="100"/>
          <a:sy n="114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6365F-C8B2-4056-9C0A-EA8FAEDA61F2}" type="datetimeFigureOut">
              <a:rPr lang="nb-NO" smtClean="0"/>
              <a:t>05.05.2024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C369F-34BD-45A0-94EF-AD609BC157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61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2482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C369F-34BD-45A0-94EF-AD609BC1572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177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C369F-34BD-45A0-94EF-AD609BC1572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6867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C369F-34BD-45A0-94EF-AD609BC1572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6538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C369F-34BD-45A0-94EF-AD609BC1572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82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6881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C369F-34BD-45A0-94EF-AD609BC1572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022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775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32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C369F-34BD-45A0-94EF-AD609BC1572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418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5675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C369F-34BD-45A0-94EF-AD609BC1572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8440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C369F-34BD-45A0-94EF-AD609BC1572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519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C369F-34BD-45A0-94EF-AD609BC1572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90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C369F-34BD-45A0-94EF-AD609BC1572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62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13ABC4-982C-46DF-A5E1-77FF9CDE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CE4FD56-4610-4114-BD85-73F267CFF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71BAF5-C5EF-49B1-8D49-3A97E52E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A4D-C42E-4C9E-9BA8-7574D67A16F2}" type="datetimeFigureOut">
              <a:rPr lang="nb-NO" smtClean="0"/>
              <a:t>05.05.2024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876B29-19F3-49D5-ACE0-3EDEB0EA4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F67389-28B8-4212-9C86-75E04865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6095-7D67-438A-BA34-0B149A0BE9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645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CF7E69-8D99-4A4A-9F15-8907FFEC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1A4E91D-78BA-45AE-9A2B-9DD8E7860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8FC41B-51F9-422C-895D-4507C73D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A4D-C42E-4C9E-9BA8-7574D67A16F2}" type="datetimeFigureOut">
              <a:rPr lang="nb-NO" smtClean="0"/>
              <a:t>05.05.2024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DA7AA8-F0F0-41BC-AE07-700915EE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889BFD-7062-4994-86B7-32DE8B6D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6095-7D67-438A-BA34-0B149A0BE9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3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E61EFEE-BA7E-4C62-8EFF-F9B9945D94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53123D9-5F35-4278-A09D-C7F06FC34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EEF8A2-597A-4F6D-A0BF-218DED87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A4D-C42E-4C9E-9BA8-7574D67A16F2}" type="datetimeFigureOut">
              <a:rPr lang="nb-NO" smtClean="0"/>
              <a:t>05.05.2024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932ED6-18F5-4DBE-AB7B-CB58485D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E3EEC1-8169-4783-A0D4-52E816B2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6095-7D67-438A-BA34-0B149A0BE9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12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BFD344-A090-45D4-9182-FB9A816E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D176A1-C13B-4C65-BE4D-9ED1112B5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CDCEA0B-F558-4B97-82DE-C2A941CE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A4D-C42E-4C9E-9BA8-7574D67A16F2}" type="datetimeFigureOut">
              <a:rPr lang="nb-NO" smtClean="0"/>
              <a:t>05.05.2024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3ECC8A-1247-45A2-87E2-30BD3ACA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B3EEB1-0538-4EEA-A60F-3EB654FB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6095-7D67-438A-BA34-0B149A0BE9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35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629537-B6A0-4352-B6CC-CB1C73B4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E17A46E-69EA-446F-BCEF-AC8486ED0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B22DB9-8924-4BF9-9CEC-BB3CF8BB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A4D-C42E-4C9E-9BA8-7574D67A16F2}" type="datetimeFigureOut">
              <a:rPr lang="nb-NO" smtClean="0"/>
              <a:t>05.05.2024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2520F0-2F27-4449-99AC-AEBE1D25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391640-3E1A-4B6A-B7C4-41905D69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6095-7D67-438A-BA34-0B149A0BE9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757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CAFB6C-262E-4787-8D0C-B55A1CE3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319F19-1CD3-4AC9-9D4F-BE45B176E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29F1DF2-4068-4776-A5AF-E43A4D596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B1267A4-AE10-48ED-803C-20A9938A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A4D-C42E-4C9E-9BA8-7574D67A16F2}" type="datetimeFigureOut">
              <a:rPr lang="nb-NO" smtClean="0"/>
              <a:t>05.05.2024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C468502-90F8-4B6F-93AF-FAB53988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1F06628-4D64-4611-9099-AC93E067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6095-7D67-438A-BA34-0B149A0BE9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557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784398-0E46-4424-A8E1-E2689A82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9EC2E2-307E-43D2-888E-AA5717E2C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561D0E5-D007-4559-B2FB-2D46B3C76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8A61C07-6813-48C8-B93D-D211CA13F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ED9403B-2728-4E14-8406-30600DAA2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63C182F-861A-4776-AA46-C15959D7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A4D-C42E-4C9E-9BA8-7574D67A16F2}" type="datetimeFigureOut">
              <a:rPr lang="nb-NO" smtClean="0"/>
              <a:t>05.05.2024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94C5698-7607-401D-8EB4-F703D88E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BFB76AD-8D3C-410F-8881-64798799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6095-7D67-438A-BA34-0B149A0BE9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87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A21493-976A-474F-8173-71A807B9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702A87B-02B3-4BF7-804C-6BA7CB5F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A4D-C42E-4C9E-9BA8-7574D67A16F2}" type="datetimeFigureOut">
              <a:rPr lang="nb-NO" smtClean="0"/>
              <a:t>05.05.2024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28D37E0-4D9C-4979-8821-787D3D45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E7C8872-CD97-44A5-A7C4-4208C6FC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6095-7D67-438A-BA34-0B149A0BE9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622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97F2263-09DD-4CE9-8C26-D73DF9B7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A4D-C42E-4C9E-9BA8-7574D67A16F2}" type="datetimeFigureOut">
              <a:rPr lang="nb-NO" smtClean="0"/>
              <a:t>05.05.2024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E3D88A9-651F-49BA-AF27-6F238FBF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837C040-D1C5-4E3E-A18B-BA53FC13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6095-7D67-438A-BA34-0B149A0BE9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04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2B62D9-5E58-4D7E-BA5F-CE0ED466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11AD71-2504-4582-8567-350B83BB5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4660482-168D-46E1-932A-D376A02A2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4DAC29-D0E6-4E0E-9F6C-6D3D6556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A4D-C42E-4C9E-9BA8-7574D67A16F2}" type="datetimeFigureOut">
              <a:rPr lang="nb-NO" smtClean="0"/>
              <a:t>05.05.2024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70E582E-0CA9-4634-8FAF-C2E9FDBD8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7BE0519-F8CF-4267-A053-FAB9861A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6095-7D67-438A-BA34-0B149A0BE9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00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7B538E-9866-42B3-9BDA-40D27CCC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BFBE179-6ED6-4862-82AA-24C814DAA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E44A24-138B-40FB-BA34-386A64C57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9E81284-6E0C-4C53-BFDD-2643C9731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A4D-C42E-4C9E-9BA8-7574D67A16F2}" type="datetimeFigureOut">
              <a:rPr lang="nb-NO" smtClean="0"/>
              <a:t>05.05.2024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20439F1-C644-4A06-A192-B80569D8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B1EFA1B-AB7A-4AD8-A6CA-2FBAAAB9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6095-7D67-438A-BA34-0B149A0BE9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2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6DFDC84-7E6C-4213-B2B0-0426BAD4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C1738A4-95CF-4448-9FAA-562EFF7F4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537ADC-C1B1-4DBF-A819-FABC0CC08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1A4D-C42E-4C9E-9BA8-7574D67A16F2}" type="datetimeFigureOut">
              <a:rPr lang="nb-NO" smtClean="0"/>
              <a:t>05.05.2024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887042-0991-48C5-A163-A6B2EB42C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0B355B2-12D7-4FDB-A935-53DD9659F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F6095-7D67-438A-BA34-0B149A0BE9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974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ktangel 36"/>
          <p:cNvSpPr/>
          <p:nvPr/>
        </p:nvSpPr>
        <p:spPr>
          <a:xfrm>
            <a:off x="248952" y="285565"/>
            <a:ext cx="2819400" cy="1270000"/>
          </a:xfrm>
          <a:prstGeom prst="rect">
            <a:avLst/>
          </a:prstGeom>
          <a:solidFill>
            <a:srgbClr val="F9C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/>
          <p:cNvSpPr/>
          <p:nvPr/>
        </p:nvSpPr>
        <p:spPr>
          <a:xfrm>
            <a:off x="640368" y="585068"/>
            <a:ext cx="3071398" cy="1254773"/>
          </a:xfrm>
          <a:prstGeom prst="rect">
            <a:avLst/>
          </a:prstGeom>
          <a:solidFill>
            <a:srgbClr val="F8F0DD"/>
          </a:solidFill>
          <a:ln>
            <a:solidFill>
              <a:srgbClr val="F8F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05.05.2024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3"/>
          <a:srcRect r="1515" b="3019"/>
          <a:stretch/>
        </p:blipFill>
        <p:spPr>
          <a:xfrm>
            <a:off x="5412108" y="1387255"/>
            <a:ext cx="4027728" cy="5095014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9212402" y="4749437"/>
            <a:ext cx="1654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/>
              <a:t>Sansehjernen 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9066286" y="2013274"/>
            <a:ext cx="2181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/>
              <a:t>Følelseshjernen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3991626" y="2263987"/>
            <a:ext cx="1815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/>
              <a:t>Tenkehjernen</a:t>
            </a:r>
          </a:p>
        </p:txBody>
      </p:sp>
      <p:cxnSp>
        <p:nvCxnSpPr>
          <p:cNvPr id="18" name="Rett linje 17"/>
          <p:cNvCxnSpPr/>
          <p:nvPr/>
        </p:nvCxnSpPr>
        <p:spPr>
          <a:xfrm flipV="1">
            <a:off x="7871978" y="2351828"/>
            <a:ext cx="1374580" cy="753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/>
        </p:nvCxnSpPr>
        <p:spPr>
          <a:xfrm>
            <a:off x="8390062" y="4271517"/>
            <a:ext cx="811845" cy="5047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>
            <a:off x="5584743" y="2606510"/>
            <a:ext cx="972710" cy="4263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640368" y="636580"/>
            <a:ext cx="3493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Hjernens alarmsystem 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4851210" y="1071200"/>
            <a:ext cx="170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accent2">
                    <a:lumMod val="50000"/>
                  </a:schemeClr>
                </a:solidFill>
              </a:rPr>
              <a:t>Slapp av, det er bare en dør.</a:t>
            </a:r>
          </a:p>
        </p:txBody>
      </p:sp>
      <p:sp>
        <p:nvSpPr>
          <p:cNvPr id="3" name="Bildeforklaring formet som en ellipse 2"/>
          <p:cNvSpPr/>
          <p:nvPr/>
        </p:nvSpPr>
        <p:spPr>
          <a:xfrm>
            <a:off x="4633858" y="887336"/>
            <a:ext cx="2135055" cy="952505"/>
          </a:xfrm>
          <a:prstGeom prst="wedgeEllipseCallout">
            <a:avLst>
              <a:gd name="adj1" fmla="val -31541"/>
              <a:gd name="adj2" fmla="val 81748"/>
            </a:avLst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9659161" y="887336"/>
            <a:ext cx="1891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FF0000"/>
                </a:solidFill>
              </a:rPr>
              <a:t>Hjelp! Skal vi flykte, sloss eller spille dø?</a:t>
            </a:r>
          </a:p>
        </p:txBody>
      </p:sp>
      <p:sp>
        <p:nvSpPr>
          <p:cNvPr id="11" name="Bildeforklaring formet som en ellipse 10"/>
          <p:cNvSpPr/>
          <p:nvPr/>
        </p:nvSpPr>
        <p:spPr>
          <a:xfrm>
            <a:off x="9504315" y="585068"/>
            <a:ext cx="2197099" cy="1295500"/>
          </a:xfrm>
          <a:prstGeom prst="wedgeEllipseCallou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/>
          <p:cNvSpPr txBox="1"/>
          <p:nvPr/>
        </p:nvSpPr>
        <p:spPr>
          <a:xfrm>
            <a:off x="9929471" y="3717936"/>
            <a:ext cx="148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rgbClr val="FF0000"/>
                </a:solidFill>
              </a:rPr>
              <a:t>Her kommer energi!</a:t>
            </a:r>
          </a:p>
        </p:txBody>
      </p:sp>
      <p:sp>
        <p:nvSpPr>
          <p:cNvPr id="23" name="Bildeforklaring formet som en ellipse 22"/>
          <p:cNvSpPr/>
          <p:nvPr/>
        </p:nvSpPr>
        <p:spPr>
          <a:xfrm>
            <a:off x="9768877" y="3477766"/>
            <a:ext cx="1775341" cy="1038340"/>
          </a:xfrm>
          <a:prstGeom prst="wedgeEllipseCallout">
            <a:avLst>
              <a:gd name="adj1" fmla="val -48016"/>
              <a:gd name="adj2" fmla="val 6494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Bild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8" r="18985"/>
          <a:stretch/>
        </p:blipFill>
        <p:spPr>
          <a:xfrm>
            <a:off x="2445391" y="4010324"/>
            <a:ext cx="1320916" cy="2471945"/>
          </a:xfrm>
          <a:prstGeom prst="rect">
            <a:avLst/>
          </a:prstGeom>
        </p:spPr>
      </p:pic>
      <p:sp>
        <p:nvSpPr>
          <p:cNvPr id="26" name="Eksplosjon 2 25"/>
          <p:cNvSpPr/>
          <p:nvPr/>
        </p:nvSpPr>
        <p:spPr>
          <a:xfrm>
            <a:off x="2651480" y="3620548"/>
            <a:ext cx="1866900" cy="1155700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TekstSylinder 26"/>
          <p:cNvSpPr txBox="1"/>
          <p:nvPr/>
        </p:nvSpPr>
        <p:spPr>
          <a:xfrm>
            <a:off x="3167944" y="4057216"/>
            <a:ext cx="108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PANG</a:t>
            </a:r>
          </a:p>
        </p:txBody>
      </p:sp>
      <p:sp>
        <p:nvSpPr>
          <p:cNvPr id="28" name="Eksplosjon 2 27"/>
          <p:cNvSpPr/>
          <p:nvPr/>
        </p:nvSpPr>
        <p:spPr>
          <a:xfrm>
            <a:off x="6550366" y="2593152"/>
            <a:ext cx="1865754" cy="1308167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/>
          <p:cNvSpPr txBox="1"/>
          <p:nvPr/>
        </p:nvSpPr>
        <p:spPr>
          <a:xfrm>
            <a:off x="6895865" y="3108434"/>
            <a:ext cx="94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FARE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9862797" y="843484"/>
            <a:ext cx="158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err="1">
                <a:solidFill>
                  <a:schemeClr val="accent2">
                    <a:lumMod val="50000"/>
                  </a:schemeClr>
                </a:solidFill>
              </a:rPr>
              <a:t>Fjo</a:t>
            </a:r>
            <a:r>
              <a:rPr lang="nb-NO" sz="1600" dirty="0">
                <a:solidFill>
                  <a:schemeClr val="accent2">
                    <a:lumMod val="50000"/>
                  </a:schemeClr>
                </a:solidFill>
              </a:rPr>
              <a:t>, da går vi tilbake til det vi drev med. </a:t>
            </a:r>
          </a:p>
        </p:txBody>
      </p:sp>
      <p:sp>
        <p:nvSpPr>
          <p:cNvPr id="31" name="TekstSylinder 30"/>
          <p:cNvSpPr txBox="1"/>
          <p:nvPr/>
        </p:nvSpPr>
        <p:spPr>
          <a:xfrm>
            <a:off x="9841542" y="3693402"/>
            <a:ext cx="151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accent2">
                    <a:lumMod val="50000"/>
                  </a:schemeClr>
                </a:solidFill>
              </a:rPr>
              <a:t>Da roer jeg ned kroppen!</a:t>
            </a:r>
          </a:p>
        </p:txBody>
      </p:sp>
      <p:sp>
        <p:nvSpPr>
          <p:cNvPr id="35" name="Eksplosjon 2 34"/>
          <p:cNvSpPr/>
          <p:nvPr/>
        </p:nvSpPr>
        <p:spPr>
          <a:xfrm>
            <a:off x="2673463" y="3475329"/>
            <a:ext cx="1866900" cy="1155700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TekstSylinder 35"/>
          <p:cNvSpPr txBox="1"/>
          <p:nvPr/>
        </p:nvSpPr>
        <p:spPr>
          <a:xfrm>
            <a:off x="3105945" y="3868513"/>
            <a:ext cx="108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PANG</a:t>
            </a:r>
          </a:p>
        </p:txBody>
      </p:sp>
    </p:spTree>
    <p:extLst>
      <p:ext uri="{BB962C8B-B14F-4D97-AF65-F5344CB8AC3E}">
        <p14:creationId xmlns:p14="http://schemas.microsoft.com/office/powerpoint/2010/main" val="42801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10" grpId="0"/>
      <p:bldP spid="10" grpId="1"/>
      <p:bldP spid="11" grpId="0" animBg="1"/>
      <p:bldP spid="22" grpId="0"/>
      <p:bldP spid="22" grpId="1"/>
      <p:bldP spid="23" grpId="0" animBg="1"/>
      <p:bldP spid="26" grpId="0" animBg="1"/>
      <p:bldP spid="27" grpId="0"/>
      <p:bldP spid="28" grpId="0" animBg="1"/>
      <p:bldP spid="28" grpId="1" animBg="1"/>
      <p:bldP spid="29" grpId="0"/>
      <p:bldP spid="29" grpId="1"/>
      <p:bldP spid="30" grpId="0"/>
      <p:bldP spid="35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8D48333-0F77-4D08-A10F-8326CCAF36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0D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409B393-2DB8-476A-A8FA-652550D5F6CF}"/>
              </a:ext>
            </a:extLst>
          </p:cNvPr>
          <p:cNvSpPr txBox="1"/>
          <p:nvPr/>
        </p:nvSpPr>
        <p:spPr>
          <a:xfrm>
            <a:off x="974034" y="2763078"/>
            <a:ext cx="75736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4000" dirty="0">
                <a:latin typeface="Oslo Sans Office" panose="02000000000000000000" pitchFamily="2" charset="0"/>
              </a:rPr>
              <a:t>Pause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1494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8D48333-0F77-4D08-A10F-8326CCAF36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8274"/>
          </a:solidFill>
          <a:ln>
            <a:solidFill>
              <a:srgbClr val="FF8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409B393-2DB8-476A-A8FA-652550D5F6CF}"/>
              </a:ext>
            </a:extLst>
          </p:cNvPr>
          <p:cNvSpPr txBox="1"/>
          <p:nvPr/>
        </p:nvSpPr>
        <p:spPr>
          <a:xfrm>
            <a:off x="974034" y="2763078"/>
            <a:ext cx="75736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4000" dirty="0">
                <a:latin typeface="Oslo Sans Office" panose="02000000000000000000" pitchFamily="2" charset="0"/>
              </a:rPr>
              <a:t>Hvordan vi kan være en god hjelper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60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BD15C64-A2F5-43A4-9AE1-1B948897D75E}"/>
              </a:ext>
            </a:extLst>
          </p:cNvPr>
          <p:cNvSpPr/>
          <p:nvPr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F8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CC5B093-5746-4385-AE51-51BD2D33FB07}"/>
              </a:ext>
            </a:extLst>
          </p:cNvPr>
          <p:cNvSpPr txBox="1"/>
          <p:nvPr/>
        </p:nvSpPr>
        <p:spPr>
          <a:xfrm>
            <a:off x="516834" y="662455"/>
            <a:ext cx="8497957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212529"/>
                </a:solidFill>
                <a:latin typeface="Oslo Sans Office" panose="02000000000000000000" pitchFamily="2" charset="0"/>
              </a:rPr>
              <a:t>Fordi barn har et underutviklet reguleringssystem trenger de</a:t>
            </a:r>
            <a:r>
              <a:rPr lang="nb-NO" sz="2800" b="0" i="0" dirty="0">
                <a:solidFill>
                  <a:srgbClr val="212529"/>
                </a:solidFill>
                <a:effectLst/>
                <a:latin typeface="Oslo Sans Office" panose="02000000000000000000" pitchFamily="2" charset="0"/>
              </a:rPr>
              <a:t> reguleringsstøtte</a:t>
            </a:r>
            <a:br>
              <a:rPr lang="nb-NO" dirty="0"/>
            </a:b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B6441F5-DA39-4808-8947-FD95DBF7E136}"/>
              </a:ext>
            </a:extLst>
          </p:cNvPr>
          <p:cNvSpPr txBox="1"/>
          <p:nvPr/>
        </p:nvSpPr>
        <p:spPr>
          <a:xfrm>
            <a:off x="720257" y="2922105"/>
            <a:ext cx="54963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212529"/>
                </a:solidFill>
                <a:effectLst/>
                <a:latin typeface="Oslo Sans Office" panose="02000000000000000000" pitchFamily="2" charset="0"/>
              </a:rPr>
              <a:t>Å hjelpe en elev eller en elevgruppe som er utenfor toleransevinduet inn i toleransevinduet</a:t>
            </a:r>
          </a:p>
          <a:p>
            <a:endParaRPr lang="nb-NO" dirty="0">
              <a:solidFill>
                <a:srgbClr val="212529"/>
              </a:solidFill>
              <a:latin typeface="Oslo Sans Offic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12529"/>
                </a:solidFill>
                <a:latin typeface="Oslo Sans Office" panose="02000000000000000000" pitchFamily="2" charset="0"/>
              </a:rPr>
              <a:t>Reguleringsstøtte hjelper til med å bli:</a:t>
            </a:r>
          </a:p>
          <a:p>
            <a:pPr marL="914400" lvl="1" indent="-457200">
              <a:buAutoNum type="arabicPeriod"/>
            </a:pPr>
            <a:r>
              <a:rPr lang="nb-NO" dirty="0">
                <a:latin typeface="Oslo Sans Office" panose="02000000000000000000" pitchFamily="2" charset="0"/>
              </a:rPr>
              <a:t>bli passe aktivert i situasjonen</a:t>
            </a:r>
          </a:p>
          <a:p>
            <a:pPr marL="914400" lvl="1" indent="-457200">
              <a:buAutoNum type="arabicPeriod"/>
            </a:pPr>
            <a:r>
              <a:rPr lang="nb-NO" dirty="0">
                <a:latin typeface="Oslo Sans Office" panose="02000000000000000000" pitchFamily="2" charset="0"/>
              </a:rPr>
              <a:t>bygge elevens eget reguleringssystem</a:t>
            </a:r>
          </a:p>
          <a:p>
            <a:pPr lvl="2"/>
            <a:endParaRPr lang="nb-NO" dirty="0">
              <a:latin typeface="Oslo Sans Offic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212529"/>
              </a:solidFill>
              <a:effectLst/>
              <a:latin typeface="Oslo Sans Office" panose="02000000000000000000" pitchFamily="2" charset="0"/>
            </a:endParaRPr>
          </a:p>
          <a:p>
            <a:endParaRPr lang="nb-NO" dirty="0">
              <a:latin typeface="Oslo Sans Office" panose="02000000000000000000" pitchFamily="2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CFF61C6-0A0F-480F-A72C-0644486155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56"/>
          <a:stretch/>
        </p:blipFill>
        <p:spPr>
          <a:xfrm>
            <a:off x="6557839" y="2922105"/>
            <a:ext cx="4913904" cy="26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5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BD15C64-A2F5-43A4-9AE1-1B948897D75E}"/>
              </a:ext>
            </a:extLst>
          </p:cNvPr>
          <p:cNvSpPr/>
          <p:nvPr/>
        </p:nvSpPr>
        <p:spPr>
          <a:xfrm>
            <a:off x="0" y="0"/>
            <a:ext cx="3339548" cy="6858000"/>
          </a:xfrm>
          <a:prstGeom prst="rect">
            <a:avLst/>
          </a:prstGeom>
          <a:solidFill>
            <a:srgbClr val="F8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CC5B093-5746-4385-AE51-51BD2D33FB07}"/>
              </a:ext>
            </a:extLst>
          </p:cNvPr>
          <p:cNvSpPr txBox="1"/>
          <p:nvPr/>
        </p:nvSpPr>
        <p:spPr>
          <a:xfrm>
            <a:off x="203751" y="2141813"/>
            <a:ext cx="350851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rgbClr val="212529"/>
                </a:solidFill>
                <a:latin typeface="Oslo Sans Office" panose="02000000000000000000" pitchFamily="2" charset="0"/>
              </a:rPr>
              <a:t>Regulering gjennom fire porter</a:t>
            </a:r>
            <a:endParaRPr lang="nb-NO" sz="2400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D4586B30-6DC8-4BAF-AA4C-A4CA67F01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446" y="1410152"/>
            <a:ext cx="6812462" cy="434045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63AF92A-B7FB-480E-84ED-BB091DE890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15" b="3019"/>
          <a:stretch/>
        </p:blipFill>
        <p:spPr>
          <a:xfrm>
            <a:off x="3543299" y="1077842"/>
            <a:ext cx="3956626" cy="5005071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151CE33-B894-4C43-BB9D-5E883A6FD462}"/>
              </a:ext>
            </a:extLst>
          </p:cNvPr>
          <p:cNvSpPr txBox="1"/>
          <p:nvPr/>
        </p:nvSpPr>
        <p:spPr>
          <a:xfrm>
            <a:off x="7864383" y="3742112"/>
            <a:ext cx="26305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FF8274"/>
                </a:solidFill>
                <a:latin typeface="Oslo Sans Office" panose="02000000000000000000" pitchFamily="2" charset="0"/>
              </a:rPr>
              <a:t>Sanseporten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8C58467-1D4B-4E8B-A06E-2B9458CDBBE7}"/>
              </a:ext>
            </a:extLst>
          </p:cNvPr>
          <p:cNvSpPr txBox="1"/>
          <p:nvPr/>
        </p:nvSpPr>
        <p:spPr>
          <a:xfrm>
            <a:off x="7864383" y="2749380"/>
            <a:ext cx="26305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FFC000"/>
                </a:solidFill>
                <a:latin typeface="Oslo Sans Office" panose="02000000000000000000" pitchFamily="2" charset="0"/>
              </a:rPr>
              <a:t>Føleporten</a:t>
            </a:r>
          </a:p>
          <a:p>
            <a:endParaRPr lang="nb-NO" sz="2400" b="1" dirty="0">
              <a:solidFill>
                <a:srgbClr val="FF8274"/>
              </a:solidFill>
              <a:latin typeface="Oslo Sans Office" panose="02000000000000000000" pitchFamily="2" charset="0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DFB1D6A-0947-4D4C-B8C0-0D9EB0D671C4}"/>
              </a:ext>
            </a:extLst>
          </p:cNvPr>
          <p:cNvSpPr txBox="1"/>
          <p:nvPr/>
        </p:nvSpPr>
        <p:spPr>
          <a:xfrm>
            <a:off x="7854436" y="1837515"/>
            <a:ext cx="26305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Oslo Sans Office" panose="02000000000000000000" pitchFamily="2" charset="0"/>
              </a:rPr>
              <a:t>Tenkeporten</a:t>
            </a:r>
          </a:p>
          <a:p>
            <a:endParaRPr lang="nb-NO" sz="2400" b="1" dirty="0">
              <a:solidFill>
                <a:srgbClr val="FF8274"/>
              </a:solidFill>
              <a:latin typeface="Oslo Sans Office" panose="02000000000000000000" pitchFamily="2" charset="0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6AC81AB-F528-48D8-BC04-DDAF9B41C157}"/>
              </a:ext>
            </a:extLst>
          </p:cNvPr>
          <p:cNvSpPr txBox="1"/>
          <p:nvPr/>
        </p:nvSpPr>
        <p:spPr>
          <a:xfrm>
            <a:off x="5830151" y="6027003"/>
            <a:ext cx="33395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latin typeface="Oslo Sans Office" panose="02000000000000000000" pitchFamily="2" charset="0"/>
              </a:rPr>
              <a:t>Strukturporten</a:t>
            </a:r>
          </a:p>
        </p:txBody>
      </p:sp>
    </p:spTree>
    <p:extLst>
      <p:ext uri="{BB962C8B-B14F-4D97-AF65-F5344CB8AC3E}">
        <p14:creationId xmlns:p14="http://schemas.microsoft.com/office/powerpoint/2010/main" val="190293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283BA91-B63D-49FA-A9AF-F3D51B066273}"/>
              </a:ext>
            </a:extLst>
          </p:cNvPr>
          <p:cNvSpPr txBox="1"/>
          <p:nvPr/>
        </p:nvSpPr>
        <p:spPr>
          <a:xfrm>
            <a:off x="708035" y="2243722"/>
            <a:ext cx="7622981" cy="350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 kan jobbe </a:t>
            </a:r>
            <a:r>
              <a:rPr lang="nb-NO" b="1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forebyggende </a:t>
            </a:r>
            <a:r>
              <a:rPr lang="nb-NO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ved gi reguleringsstøttende gjennom </a:t>
            </a:r>
            <a:r>
              <a:rPr lang="nb-NO" b="1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strukturporten.</a:t>
            </a:r>
            <a:r>
              <a:rPr lang="nb-NO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unngår vi at barn blir utsatt for unødvendig mye stress</a:t>
            </a:r>
          </a:p>
          <a:p>
            <a:pPr lvl="0">
              <a:lnSpc>
                <a:spcPct val="107000"/>
              </a:lnSpc>
            </a:pPr>
            <a:endParaRPr lang="nb-NO" dirty="0"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Hjernen tar imot impulser nedenfra og opp og </a:t>
            </a:r>
            <a:r>
              <a:rPr lang="nb-NO" b="1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rekkefølgen på reguleringsstøtten har en betydning. </a:t>
            </a:r>
            <a:r>
              <a:rPr lang="nb-NO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 må vi se på </a:t>
            </a:r>
            <a:r>
              <a:rPr lang="nb-NO" b="1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tilstanden</a:t>
            </a:r>
            <a:r>
              <a:rPr lang="nb-NO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til eleven. </a:t>
            </a:r>
            <a:endParaRPr lang="nb-NO" sz="2800" dirty="0">
              <a:effectLst/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Eksempel: Hvis et barn er veldig redd må vi starte med sanseporten og deretter regulere via </a:t>
            </a:r>
            <a:r>
              <a:rPr lang="nb-NO" sz="1600" dirty="0"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føle</a:t>
            </a:r>
            <a:r>
              <a:rPr lang="nb-NO" sz="16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og tenkeporten.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Hvis det er en elev</a:t>
            </a:r>
            <a:r>
              <a:rPr lang="nb-NO" sz="1600" dirty="0"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som er lit</a:t>
            </a:r>
            <a:r>
              <a:rPr lang="nb-NO" sz="16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 oppgitt kan </a:t>
            </a:r>
            <a:r>
              <a:rPr lang="nb-NO" sz="1600" dirty="0"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det holde å r</a:t>
            </a:r>
            <a:r>
              <a:rPr lang="nb-NO" sz="1600" dirty="0">
                <a:effectLst/>
                <a:latin typeface="Oslo Sans Offic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egulere via tenkeporten.  </a:t>
            </a:r>
            <a:endParaRPr lang="nb-NO" sz="1600" dirty="0"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b-NO" sz="1600" dirty="0">
              <a:latin typeface="Oslo Sans Offic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dirty="0">
                <a:latin typeface="Oslo Sans Office" panose="02000000000000000000" pitchFamily="2" charset="0"/>
                <a:cs typeface="Times New Roman" panose="02020603050405020304" pitchFamily="18" charset="0"/>
              </a:rPr>
              <a:t>Vi gir ofte for mye støtte til tenkeporten og </a:t>
            </a:r>
            <a:r>
              <a:rPr lang="nb-NO" b="1" dirty="0">
                <a:latin typeface="Oslo Sans Office" panose="02000000000000000000" pitchFamily="2" charset="0"/>
                <a:cs typeface="Times New Roman" panose="02020603050405020304" pitchFamily="18" charset="0"/>
              </a:rPr>
              <a:t>for lite til struktur- og sanseporten</a:t>
            </a:r>
            <a:r>
              <a:rPr lang="nb-NO" dirty="0">
                <a:latin typeface="Oslo Sans Office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914400">
              <a:lnSpc>
                <a:spcPct val="107000"/>
              </a:lnSpc>
            </a:pPr>
            <a:r>
              <a:rPr lang="nb-NO" dirty="0">
                <a:latin typeface="Oslo Sans Office" panose="02000000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C04B85C-8088-47C4-BA51-91AAFD22D860}"/>
              </a:ext>
            </a:extLst>
          </p:cNvPr>
          <p:cNvSpPr/>
          <p:nvPr/>
        </p:nvSpPr>
        <p:spPr>
          <a:xfrm>
            <a:off x="8975763" y="13641"/>
            <a:ext cx="3256722" cy="6858000"/>
          </a:xfrm>
          <a:prstGeom prst="rect">
            <a:avLst/>
          </a:prstGeom>
          <a:solidFill>
            <a:srgbClr val="F8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BA68DBF-E05E-4D05-A7D9-904E115C3758}"/>
              </a:ext>
            </a:extLst>
          </p:cNvPr>
          <p:cNvSpPr txBox="1"/>
          <p:nvPr/>
        </p:nvSpPr>
        <p:spPr>
          <a:xfrm>
            <a:off x="705677" y="720878"/>
            <a:ext cx="76461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rgbClr val="212529"/>
                </a:solidFill>
                <a:latin typeface="Oslo Sans Office" panose="02000000000000000000" pitchFamily="2" charset="0"/>
              </a:rPr>
              <a:t>Hvilken port skal vi gi reguleringsstøtte til? </a:t>
            </a:r>
            <a:endParaRPr lang="nb-NO" sz="24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7724205-5197-448A-A9F9-3D6FFB85DFCB}"/>
              </a:ext>
            </a:extLst>
          </p:cNvPr>
          <p:cNvSpPr txBox="1"/>
          <p:nvPr/>
        </p:nvSpPr>
        <p:spPr>
          <a:xfrm>
            <a:off x="9513204" y="3838414"/>
            <a:ext cx="2181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FF8274"/>
                </a:solidFill>
                <a:latin typeface="Oslo Sans Office" panose="02000000000000000000" pitchFamily="2" charset="0"/>
              </a:rPr>
              <a:t>Sanseporten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5234E47-792E-45C5-B8A1-E5D5153C905C}"/>
              </a:ext>
            </a:extLst>
          </p:cNvPr>
          <p:cNvSpPr txBox="1"/>
          <p:nvPr/>
        </p:nvSpPr>
        <p:spPr>
          <a:xfrm>
            <a:off x="9513205" y="2714121"/>
            <a:ext cx="190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FFC000"/>
                </a:solidFill>
                <a:latin typeface="Oslo Sans Office" panose="02000000000000000000" pitchFamily="2" charset="0"/>
              </a:rPr>
              <a:t>Føleporten</a:t>
            </a:r>
          </a:p>
          <a:p>
            <a:endParaRPr lang="nb-NO" sz="2000" b="1" dirty="0">
              <a:solidFill>
                <a:srgbClr val="FF8274"/>
              </a:solidFill>
              <a:latin typeface="Oslo Sans Office" panose="02000000000000000000" pitchFamily="2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9E81468-613C-482E-A759-DD9B795BD47C}"/>
              </a:ext>
            </a:extLst>
          </p:cNvPr>
          <p:cNvSpPr txBox="1"/>
          <p:nvPr/>
        </p:nvSpPr>
        <p:spPr>
          <a:xfrm>
            <a:off x="9513205" y="1721152"/>
            <a:ext cx="218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Oslo Sans Office" panose="02000000000000000000" pitchFamily="2" charset="0"/>
              </a:rPr>
              <a:t>Tenkeporten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D137E62-8FC5-45F4-A319-AF7A485789DC}"/>
              </a:ext>
            </a:extLst>
          </p:cNvPr>
          <p:cNvSpPr txBox="1"/>
          <p:nvPr/>
        </p:nvSpPr>
        <p:spPr>
          <a:xfrm>
            <a:off x="9513205" y="4766810"/>
            <a:ext cx="241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latin typeface="Oslo Sans Office" panose="02000000000000000000" pitchFamily="2" charset="0"/>
              </a:rPr>
              <a:t>Strukturporten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32AE2EF-E4A6-4814-9203-8B95A847128C}"/>
              </a:ext>
            </a:extLst>
          </p:cNvPr>
          <p:cNvSpPr/>
          <p:nvPr/>
        </p:nvSpPr>
        <p:spPr>
          <a:xfrm>
            <a:off x="9183979" y="2919385"/>
            <a:ext cx="15896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/>
          </a:p>
        </p:txBody>
      </p:sp>
      <p:sp>
        <p:nvSpPr>
          <p:cNvPr id="12" name="Pil: opp 11">
            <a:extLst>
              <a:ext uri="{FF2B5EF4-FFF2-40B4-BE49-F238E27FC236}">
                <a16:creationId xmlns:a16="http://schemas.microsoft.com/office/drawing/2014/main" id="{7D055DBB-992D-4F1D-ADC6-7FC42069909A}"/>
              </a:ext>
            </a:extLst>
          </p:cNvPr>
          <p:cNvSpPr/>
          <p:nvPr/>
        </p:nvSpPr>
        <p:spPr>
          <a:xfrm>
            <a:off x="10187538" y="4279792"/>
            <a:ext cx="262264" cy="375139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il: opp 14">
            <a:extLst>
              <a:ext uri="{FF2B5EF4-FFF2-40B4-BE49-F238E27FC236}">
                <a16:creationId xmlns:a16="http://schemas.microsoft.com/office/drawing/2014/main" id="{57BCEC2E-7D8E-4302-86DE-14756579C78B}"/>
              </a:ext>
            </a:extLst>
          </p:cNvPr>
          <p:cNvSpPr/>
          <p:nvPr/>
        </p:nvSpPr>
        <p:spPr>
          <a:xfrm>
            <a:off x="10203539" y="3255072"/>
            <a:ext cx="262264" cy="375139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l: opp 15">
            <a:extLst>
              <a:ext uri="{FF2B5EF4-FFF2-40B4-BE49-F238E27FC236}">
                <a16:creationId xmlns:a16="http://schemas.microsoft.com/office/drawing/2014/main" id="{4DA74A12-63E5-4B49-A262-45D8F3E2C3E4}"/>
              </a:ext>
            </a:extLst>
          </p:cNvPr>
          <p:cNvSpPr/>
          <p:nvPr/>
        </p:nvSpPr>
        <p:spPr>
          <a:xfrm>
            <a:off x="10203539" y="2138275"/>
            <a:ext cx="262264" cy="375139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43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6727F00-2560-4A79-AB93-920A20CCB906}"/>
              </a:ext>
            </a:extLst>
          </p:cNvPr>
          <p:cNvSpPr/>
          <p:nvPr/>
        </p:nvSpPr>
        <p:spPr>
          <a:xfrm>
            <a:off x="0" y="0"/>
            <a:ext cx="4442791" cy="6858000"/>
          </a:xfrm>
          <a:prstGeom prst="rect">
            <a:avLst/>
          </a:prstGeom>
          <a:solidFill>
            <a:srgbClr val="F8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EB69FAC-D30E-40AA-AD0D-F430DE7DA925}"/>
              </a:ext>
            </a:extLst>
          </p:cNvPr>
          <p:cNvSpPr txBox="1"/>
          <p:nvPr/>
        </p:nvSpPr>
        <p:spPr>
          <a:xfrm>
            <a:off x="450645" y="3277743"/>
            <a:ext cx="395246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Oslo Sans Office" panose="02000000000000000000" pitchFamily="2" charset="0"/>
              </a:rPr>
              <a:t>Vår </a:t>
            </a:r>
            <a:r>
              <a:rPr lang="nb-NO" b="1" dirty="0">
                <a:latin typeface="Oslo Sans Office" panose="02000000000000000000" pitchFamily="2" charset="0"/>
              </a:rPr>
              <a:t>væremåte</a:t>
            </a:r>
            <a:r>
              <a:rPr lang="nb-NO" dirty="0">
                <a:latin typeface="Oslo Sans Office" panose="02000000000000000000" pitchFamily="2" charset="0"/>
              </a:rPr>
              <a:t> er med på å gi reguleringsstøtte</a:t>
            </a:r>
          </a:p>
          <a:p>
            <a:endParaRPr lang="nb-NO" dirty="0">
              <a:latin typeface="Oslo Sans Offic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Oslo Sans Office" panose="02000000000000000000" pitchFamily="2" charset="0"/>
              </a:rPr>
              <a:t>Men for å klare å gi god reguleringsstøtte </a:t>
            </a:r>
            <a:r>
              <a:rPr lang="nb-NO" b="1" dirty="0">
                <a:latin typeface="Oslo Sans Office" panose="02000000000000000000" pitchFamily="2" charset="0"/>
              </a:rPr>
              <a:t>må vi selv være regulert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Oslo Sans Offic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Oslo Sans Office" panose="02000000000000000000" pitchFamily="2" charset="0"/>
              </a:rPr>
              <a:t>Ofte er det de </a:t>
            </a:r>
            <a:r>
              <a:rPr lang="nb-NO" b="1" dirty="0">
                <a:latin typeface="Oslo Sans Office" panose="02000000000000000000" pitchFamily="2" charset="0"/>
              </a:rPr>
              <a:t>elevene som trenger det mest som får det minst </a:t>
            </a:r>
            <a:endParaRPr lang="nb-NO" b="1" dirty="0"/>
          </a:p>
          <a:p>
            <a:endParaRPr lang="nb-NO" sz="2400" dirty="0">
              <a:latin typeface="Oslo Sans Office" panose="02000000000000000000" pitchFamily="2" charset="0"/>
            </a:endParaRPr>
          </a:p>
          <a:p>
            <a:pPr marL="457200" indent="-457200">
              <a:buAutoNum type="arabicPeriod"/>
            </a:pPr>
            <a:endParaRPr lang="nb-NO" sz="2400" dirty="0">
              <a:latin typeface="Oslo Sans Office" panose="02000000000000000000" pitchFamily="2" charset="0"/>
            </a:endParaRPr>
          </a:p>
          <a:p>
            <a:pPr marL="457200" indent="-457200">
              <a:buAutoNum type="arabicPeriod"/>
            </a:pPr>
            <a:endParaRPr lang="nb-NO" sz="2400" dirty="0">
              <a:latin typeface="Oslo Sans Office" panose="02000000000000000000" pitchFamily="2" charset="0"/>
            </a:endParaRPr>
          </a:p>
          <a:p>
            <a:pPr marL="457200" indent="-457200">
              <a:buAutoNum type="arabicPeriod"/>
            </a:pPr>
            <a:endParaRPr lang="nb-NO" sz="2400" dirty="0">
              <a:latin typeface="Oslo Sans Office" panose="02000000000000000000" pitchFamily="2" charset="0"/>
            </a:endParaRPr>
          </a:p>
          <a:p>
            <a:pPr marL="457200" indent="-457200">
              <a:buAutoNum type="arabicPeriod"/>
            </a:pPr>
            <a:endParaRPr lang="nb-NO" sz="2400" dirty="0">
              <a:latin typeface="Oslo Sans Office" panose="02000000000000000000" pitchFamily="2" charset="0"/>
            </a:endParaRPr>
          </a:p>
          <a:p>
            <a:pPr marL="457200" indent="-457200">
              <a:buAutoNum type="arabicPeriod"/>
            </a:pPr>
            <a:endParaRPr lang="nb-NO" sz="2400" dirty="0">
              <a:latin typeface="Oslo Sans Office" panose="02000000000000000000" pitchFamily="2" charset="0"/>
            </a:endParaRPr>
          </a:p>
          <a:p>
            <a:pPr marL="457200" indent="-457200">
              <a:buAutoNum type="arabicPeriod"/>
            </a:pPr>
            <a:endParaRPr lang="nb-NO" sz="240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EF55C14-B94B-4EBD-AA0A-CF8BEAD14101}"/>
              </a:ext>
            </a:extLst>
          </p:cNvPr>
          <p:cNvSpPr txBox="1"/>
          <p:nvPr/>
        </p:nvSpPr>
        <p:spPr>
          <a:xfrm>
            <a:off x="490330" y="1310222"/>
            <a:ext cx="39524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Oslo Sans Office" panose="02000000000000000000" pitchFamily="2" charset="0"/>
              </a:rPr>
              <a:t>Det er vi som er verktøyet!</a:t>
            </a:r>
          </a:p>
          <a:p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423E76C-E4DA-4C36-9521-3F286B08A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5" b="3019"/>
          <a:stretch/>
        </p:blipFill>
        <p:spPr>
          <a:xfrm>
            <a:off x="6096000" y="2261449"/>
            <a:ext cx="1728567" cy="218661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1351250E-771F-4A58-BAF7-11421C5E99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5" b="3019"/>
          <a:stretch/>
        </p:blipFill>
        <p:spPr>
          <a:xfrm>
            <a:off x="9298330" y="2335695"/>
            <a:ext cx="1728567" cy="2186610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CFE29D7-2927-45C3-BB95-5C2F85F80E28}"/>
              </a:ext>
            </a:extLst>
          </p:cNvPr>
          <p:cNvSpPr txBox="1"/>
          <p:nvPr/>
        </p:nvSpPr>
        <p:spPr>
          <a:xfrm>
            <a:off x="7320888" y="4604540"/>
            <a:ext cx="3032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Oslo Sans Office" panose="02000000000000000000" pitchFamily="2" charset="0"/>
              </a:rPr>
              <a:t>Reguleringsstøtte</a:t>
            </a:r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6092026D-2CD4-4F36-A947-A6D1EE43600F}"/>
              </a:ext>
            </a:extLst>
          </p:cNvPr>
          <p:cNvSpPr/>
          <p:nvPr/>
        </p:nvSpPr>
        <p:spPr>
          <a:xfrm rot="10800000">
            <a:off x="8055213" y="3214200"/>
            <a:ext cx="1012471" cy="643646"/>
          </a:xfrm>
          <a:prstGeom prst="rightArrow">
            <a:avLst/>
          </a:prstGeom>
          <a:solidFill>
            <a:srgbClr val="F9C66B"/>
          </a:solidFill>
          <a:ln>
            <a:solidFill>
              <a:srgbClr val="F9C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6631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1B0949F-06D0-5052-B4CC-624E3AC0FFF5}"/>
              </a:ext>
            </a:extLst>
          </p:cNvPr>
          <p:cNvSpPr/>
          <p:nvPr/>
        </p:nvSpPr>
        <p:spPr>
          <a:xfrm>
            <a:off x="6430126" y="3922340"/>
            <a:ext cx="4864100" cy="1772293"/>
          </a:xfrm>
          <a:prstGeom prst="rect">
            <a:avLst/>
          </a:prstGeom>
          <a:solidFill>
            <a:srgbClr val="F9C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0" y="0"/>
            <a:ext cx="12191999" cy="1839074"/>
          </a:xfrm>
          <a:prstGeom prst="rect">
            <a:avLst/>
          </a:prstGeom>
          <a:solidFill>
            <a:srgbClr val="F8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919537"/>
            <a:ext cx="9469438" cy="892899"/>
          </a:xfrm>
        </p:spPr>
        <p:txBody>
          <a:bodyPr>
            <a:normAutofit/>
          </a:bodyPr>
          <a:lstStyle/>
          <a:p>
            <a:r>
              <a:rPr lang="nb-NO" sz="4000" dirty="0">
                <a:latin typeface="Oslo Sans Office" panose="02000000000000000000" pitchFamily="2" charset="0"/>
              </a:rPr>
              <a:t>Det er ikke bare å ta seg sammen!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6018" y="2738598"/>
            <a:ext cx="4665858" cy="4060824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>
                <a:latin typeface="Oslo Sans Office" panose="02000000000000000000" pitchFamily="2" charset="0"/>
              </a:rPr>
              <a:t>Vår evne til ivaretagelse er også tilstandsavhengig </a:t>
            </a:r>
          </a:p>
          <a:p>
            <a:pPr marL="0" indent="0">
              <a:buNone/>
            </a:pPr>
            <a:endParaRPr lang="nb-NO" sz="2400" dirty="0">
              <a:latin typeface="Oslo Sans Office" panose="02000000000000000000" pitchFamily="2" charset="0"/>
            </a:endParaRPr>
          </a:p>
          <a:p>
            <a:pPr marL="0" indent="0">
              <a:buNone/>
            </a:pPr>
            <a:r>
              <a:rPr lang="nb-NO" sz="2400" dirty="0">
                <a:latin typeface="Oslo Sans Office" panose="02000000000000000000" pitchFamily="2" charset="0"/>
              </a:rPr>
              <a:t>Jo mer overvelda vi er, jo mindre kontakt har vi med tenkehjernen</a:t>
            </a:r>
            <a:endParaRPr lang="nb-NO" sz="1600" dirty="0">
              <a:latin typeface="Oslo Sans Office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16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05.05.2024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16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6483599" y="4107290"/>
            <a:ext cx="4864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Oslo Sans Office" panose="02000000000000000000" pitchFamily="2" charset="0"/>
              </a:rPr>
              <a:t>Vi voksne har også behov for å: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latin typeface="Oslo Sans Office" panose="02000000000000000000" pitchFamily="2" charset="0"/>
              </a:rPr>
              <a:t>Reagere</a:t>
            </a:r>
            <a:r>
              <a:rPr lang="nb-NO" sz="1600" dirty="0">
                <a:latin typeface="Oslo Sans Office" panose="02000000000000000000" pitchFamily="2" charset="0"/>
              </a:rPr>
              <a:t> – følelsesmessig, kroppslig og verbalt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latin typeface="Oslo Sans Office" panose="02000000000000000000" pitchFamily="2" charset="0"/>
              </a:rPr>
              <a:t>Bli mottatt </a:t>
            </a:r>
            <a:r>
              <a:rPr lang="nb-NO" sz="1600" dirty="0">
                <a:latin typeface="Oslo Sans Office" panose="02000000000000000000" pitchFamily="2" charset="0"/>
              </a:rPr>
              <a:t>– hørt på, støttet og forstått</a:t>
            </a:r>
          </a:p>
        </p:txBody>
      </p:sp>
    </p:spTree>
    <p:extLst>
      <p:ext uri="{BB962C8B-B14F-4D97-AF65-F5344CB8AC3E}">
        <p14:creationId xmlns:p14="http://schemas.microsoft.com/office/powerpoint/2010/main" val="2922931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E9F71FD-23A6-48BB-ACB1-9F45259C5D9C}"/>
              </a:ext>
            </a:extLst>
          </p:cNvPr>
          <p:cNvSpPr/>
          <p:nvPr/>
        </p:nvSpPr>
        <p:spPr>
          <a:xfrm>
            <a:off x="1179442" y="2716802"/>
            <a:ext cx="8382001" cy="3219726"/>
          </a:xfrm>
          <a:prstGeom prst="rect">
            <a:avLst/>
          </a:prstGeom>
          <a:solidFill>
            <a:srgbClr val="C7F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lo Sans Office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B53C26D-6D9E-4CBF-A694-B8E3621B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202" y="414316"/>
            <a:ext cx="10515600" cy="1325563"/>
          </a:xfrm>
        </p:spPr>
        <p:txBody>
          <a:bodyPr/>
          <a:lstStyle/>
          <a:p>
            <a:r>
              <a:rPr lang="nb-NO" dirty="0">
                <a:latin typeface="Oslo Sans Office" panose="02000000000000000000" pitchFamily="2" charset="0"/>
              </a:rPr>
              <a:t>5. Rådgivning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79BD21-83A2-4812-99FA-80DA94DE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548" y="1739879"/>
            <a:ext cx="10300252" cy="1093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Det skal gis ett råd av gangen per person.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D81B4F-A059-4DF8-9912-773DD3E421FE}"/>
              </a:ext>
            </a:extLst>
          </p:cNvPr>
          <p:cNvSpPr txBox="1"/>
          <p:nvPr/>
        </p:nvSpPr>
        <p:spPr>
          <a:xfrm>
            <a:off x="1343437" y="2918080"/>
            <a:ext cx="785025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latin typeface="Oslo Sans Office" panose="02000000000000000000" pitchFamily="2" charset="0"/>
              </a:rPr>
              <a:t>Rådene kan være:</a:t>
            </a:r>
            <a:endParaRPr lang="nb-NO" sz="1800" b="1" dirty="0">
              <a:latin typeface="Oslo Sans Office" panose="02000000000000000000" pitchFamily="2" charset="0"/>
            </a:endParaRPr>
          </a:p>
          <a:p>
            <a:pPr marL="0" indent="0">
              <a:buNone/>
            </a:pPr>
            <a:endParaRPr lang="nb-NO" sz="2000" dirty="0">
              <a:latin typeface="Oslo Sans Offic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Oslo Sans Office" panose="02000000000000000000" pitchFamily="2" charset="0"/>
              </a:rPr>
              <a:t>Forslag til noe personen selv kan forsøke å gjøre</a:t>
            </a:r>
          </a:p>
          <a:p>
            <a:endParaRPr lang="nb-NO" dirty="0">
              <a:latin typeface="Oslo Sans Offic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latin typeface="Oslo Sans Office" panose="02000000000000000000" pitchFamily="2" charset="0"/>
              </a:rPr>
              <a:t>En oppmuntring </a:t>
            </a:r>
            <a:r>
              <a:rPr lang="nb-NO" dirty="0">
                <a:latin typeface="Oslo Sans Office" panose="02000000000000000000" pitchFamily="2" charset="0"/>
              </a:rPr>
              <a:t>til å gjøre mer av noe bra kollegaen allerede gjør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Oslo Sans Offic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Oslo Sans Office" panose="02000000000000000000" pitchFamily="2" charset="0"/>
              </a:rPr>
              <a:t>En god refleksjon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Oslo Sans Offic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Oslo Sans Office" panose="02000000000000000000" pitchFamily="2" charset="0"/>
              </a:rPr>
              <a:t>Å validere utfordringen personen opplever </a:t>
            </a:r>
            <a:r>
              <a:rPr lang="nb-NO" i="1" dirty="0">
                <a:latin typeface="Oslo Sans Office" panose="02000000000000000000" pitchFamily="2" charset="0"/>
              </a:rPr>
              <a:t>«Jeg forstår godt at dette ikke er lett, det er en kompleks situasjon å stå i».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Oslo Sans Offic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Oslo Sans Offic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Oslo Sans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9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441204" y="285750"/>
            <a:ext cx="2594809" cy="946100"/>
          </a:xfrm>
          <a:prstGeom prst="rect">
            <a:avLst/>
          </a:prstGeom>
          <a:solidFill>
            <a:srgbClr val="F9C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0" y="0"/>
            <a:ext cx="4054307" cy="6858000"/>
          </a:xfrm>
          <a:prstGeom prst="rect">
            <a:avLst/>
          </a:prstGeom>
          <a:solidFill>
            <a:srgbClr val="F8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05.05.2024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3"/>
          <a:srcRect r="1515" b="3019"/>
          <a:stretch/>
        </p:blipFill>
        <p:spPr>
          <a:xfrm>
            <a:off x="4802094" y="1143587"/>
            <a:ext cx="4027728" cy="5095014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8966766" y="3869316"/>
            <a:ext cx="27834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u="sng" dirty="0"/>
              <a:t>Sansehjernen </a:t>
            </a:r>
          </a:p>
          <a:p>
            <a:pPr algn="ctr"/>
            <a:r>
              <a:rPr lang="nb-NO" sz="1400" dirty="0"/>
              <a:t>Konstant alarmberedskap – på vakt 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8829822" y="2591256"/>
            <a:ext cx="31681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u="sng" dirty="0"/>
              <a:t>Følelseshjernen</a:t>
            </a:r>
          </a:p>
          <a:p>
            <a:pPr algn="ctr"/>
            <a:r>
              <a:rPr lang="nb-NO" sz="1400" dirty="0"/>
              <a:t>Vonde minner og negative forventinger til andre. Alarmsystemet trigges lett. </a:t>
            </a:r>
          </a:p>
          <a:p>
            <a:pPr algn="ctr"/>
            <a:endParaRPr lang="nb-NO" sz="1400" b="1" u="sng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8796821" y="1409822"/>
            <a:ext cx="31233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u="sng" dirty="0"/>
              <a:t>Tenkehjernen</a:t>
            </a:r>
          </a:p>
          <a:p>
            <a:pPr algn="ctr"/>
            <a:r>
              <a:rPr lang="nb-NO" sz="1400" dirty="0"/>
              <a:t>Lite erfaring med å «styre», manglende tilgang på fornuft og impulskontroll</a:t>
            </a:r>
          </a:p>
          <a:p>
            <a:pPr algn="ctr"/>
            <a:endParaRPr lang="nb-NO" sz="1400" b="1" u="sng" dirty="0"/>
          </a:p>
        </p:txBody>
      </p:sp>
      <p:cxnSp>
        <p:nvCxnSpPr>
          <p:cNvPr id="18" name="Rett linje 17"/>
          <p:cNvCxnSpPr/>
          <p:nvPr/>
        </p:nvCxnSpPr>
        <p:spPr>
          <a:xfrm>
            <a:off x="7127394" y="2919820"/>
            <a:ext cx="16236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/>
        </p:nvCxnSpPr>
        <p:spPr>
          <a:xfrm>
            <a:off x="7127394" y="3961982"/>
            <a:ext cx="16236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>
            <a:off x="7127394" y="1905892"/>
            <a:ext cx="1702428" cy="96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255503" y="1905506"/>
            <a:ext cx="35433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Oslo Sans Office" panose="02000000000000000000" pitchFamily="2" charset="0"/>
              </a:rPr>
              <a:t>En hjerne som er mye redd uten å bli roet ned utvikler et: </a:t>
            </a:r>
          </a:p>
          <a:p>
            <a:endParaRPr lang="nb-NO" sz="2400" dirty="0">
              <a:latin typeface="Oslo Sans Office" panose="02000000000000000000" pitchFamily="2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b-NO" sz="2400" dirty="0">
                <a:latin typeface="Oslo Sans Office" panose="02000000000000000000" pitchFamily="2" charset="0"/>
              </a:rPr>
              <a:t>Oversensitivt alarmsystem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b-NO" sz="2400" dirty="0">
                <a:latin typeface="Oslo Sans Office" panose="02000000000000000000" pitchFamily="2" charset="0"/>
              </a:rPr>
              <a:t>Underutviklet reguleringssystem</a:t>
            </a:r>
          </a:p>
        </p:txBody>
      </p:sp>
      <p:sp>
        <p:nvSpPr>
          <p:cNvPr id="17" name="Eksplosjon 2 16"/>
          <p:cNvSpPr/>
          <p:nvPr/>
        </p:nvSpPr>
        <p:spPr>
          <a:xfrm>
            <a:off x="6124103" y="2411620"/>
            <a:ext cx="1538075" cy="1181229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004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12192000" cy="1584960"/>
          </a:xfrm>
          <a:prstGeom prst="rect">
            <a:avLst/>
          </a:prstGeom>
          <a:solidFill>
            <a:srgbClr val="F8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Oslo Sans Office" panose="02000000000000000000" pitchFamily="2" charset="0"/>
              </a:rPr>
              <a:t>Vi vet at...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7469" y="2600038"/>
            <a:ext cx="5483532" cy="29303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b="1" dirty="0">
                <a:latin typeface="Oslo Sans Office" panose="02000000000000000000" pitchFamily="2" charset="0"/>
              </a:rPr>
              <a:t>Hjernens fungering varierer </a:t>
            </a:r>
            <a:r>
              <a:rPr lang="nb-NO" sz="1600" dirty="0">
                <a:latin typeface="Oslo Sans Office" panose="02000000000000000000" pitchFamily="2" charset="0"/>
              </a:rPr>
              <a:t>– vi er ikke alltid like fornuftige og rasjonelle som vi tror.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Oslo Sans Office" panose="02000000000000000000" pitchFamily="2" charset="0"/>
              </a:rPr>
              <a:t>Hjernes </a:t>
            </a:r>
            <a:r>
              <a:rPr lang="nb-NO" sz="1600" b="1" dirty="0">
                <a:latin typeface="Oslo Sans Office" panose="02000000000000000000" pitchFamily="2" charset="0"/>
              </a:rPr>
              <a:t>aktiveringsnivå</a:t>
            </a:r>
            <a:r>
              <a:rPr lang="nb-NO" sz="1600" dirty="0">
                <a:latin typeface="Oslo Sans Office" panose="02000000000000000000" pitchFamily="2" charset="0"/>
              </a:rPr>
              <a:t> påvirker hvordan vi vurderer og hva vi gjør i en situasjon.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Oslo Sans Office" panose="02000000000000000000" pitchFamily="2" charset="0"/>
              </a:rPr>
              <a:t>Fordi barn og unge sin hjerne ikke er ferdig utviklet trenger de </a:t>
            </a:r>
            <a:r>
              <a:rPr lang="nb-NO" sz="1600" b="1" dirty="0">
                <a:latin typeface="Oslo Sans Office" panose="02000000000000000000" pitchFamily="2" charset="0"/>
              </a:rPr>
              <a:t>hjelp av voksne </a:t>
            </a:r>
            <a:r>
              <a:rPr lang="nb-NO" sz="1600" dirty="0">
                <a:latin typeface="Oslo Sans Office" panose="02000000000000000000" pitchFamily="2" charset="0"/>
              </a:rPr>
              <a:t>til å forstå situasjoner og være passe aktiverte. 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6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r="1515" b="3019"/>
          <a:stretch/>
        </p:blipFill>
        <p:spPr>
          <a:xfrm>
            <a:off x="7632400" y="2032000"/>
            <a:ext cx="3085758" cy="390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7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4B8A50-CF26-41E1-8A41-0606EB452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923"/>
            <a:ext cx="8937396" cy="2040724"/>
          </a:xfrm>
        </p:spPr>
        <p:txBody>
          <a:bodyPr>
            <a:noAutofit/>
          </a:bodyPr>
          <a:lstStyle/>
          <a:p>
            <a:r>
              <a:rPr lang="nb-NO" sz="3600" dirty="0">
                <a:latin typeface="Oslo Sans Office" panose="02000000000000000000" pitchFamily="2" charset="0"/>
              </a:rPr>
              <a:t>Mye stress gjør oss aktiverte og får oss ut av toleransevinduet</a:t>
            </a:r>
            <a:br>
              <a:rPr lang="nb-NO" sz="3600" dirty="0"/>
            </a:br>
            <a:br>
              <a:rPr lang="nb-NO" sz="3600" dirty="0"/>
            </a:br>
            <a:endParaRPr lang="nb-NO" sz="360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C8274F9-CFA4-44C9-88C3-74EF8EE73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56"/>
          <a:stretch/>
        </p:blipFill>
        <p:spPr>
          <a:xfrm>
            <a:off x="265314" y="1866283"/>
            <a:ext cx="8137225" cy="4401353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78A07C2A-B01E-4BA6-95E5-EC9A61DF2298}"/>
              </a:ext>
            </a:extLst>
          </p:cNvPr>
          <p:cNvSpPr txBox="1"/>
          <p:nvPr/>
        </p:nvSpPr>
        <p:spPr>
          <a:xfrm>
            <a:off x="6896294" y="6113747"/>
            <a:ext cx="1763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latin typeface="Oslo Sans Office" panose="02000000000000000000" pitchFamily="2" charset="0"/>
              </a:rPr>
              <a:t>Siegel</a:t>
            </a:r>
            <a:r>
              <a:rPr lang="nb-NO" sz="1400" dirty="0">
                <a:latin typeface="Oslo Sans Office" panose="02000000000000000000" pitchFamily="2" charset="0"/>
              </a:rPr>
              <a:t>, 1999</a:t>
            </a:r>
          </a:p>
        </p:txBody>
      </p:sp>
    </p:spTree>
    <p:extLst>
      <p:ext uri="{BB962C8B-B14F-4D97-AF65-F5344CB8AC3E}">
        <p14:creationId xmlns:p14="http://schemas.microsoft.com/office/powerpoint/2010/main" val="192886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1" y="3657"/>
            <a:ext cx="12192000" cy="1985983"/>
          </a:xfrm>
          <a:prstGeom prst="rect">
            <a:avLst/>
          </a:prstGeom>
          <a:solidFill>
            <a:srgbClr val="F8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123" y="732487"/>
            <a:ext cx="6626020" cy="1004936"/>
          </a:xfrm>
        </p:spPr>
        <p:txBody>
          <a:bodyPr>
            <a:noAutofit/>
          </a:bodyPr>
          <a:lstStyle/>
          <a:p>
            <a:r>
              <a:rPr lang="nb-NO" sz="3600" dirty="0">
                <a:latin typeface="Oslo Sans Office" panose="02000000000000000000" pitchFamily="2" charset="0"/>
              </a:rPr>
              <a:t>Alvorlige belastninger og stress fører til redusert: 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565613" y="2506567"/>
            <a:ext cx="645997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Oslo Sans Office" panose="02000000000000000000" pitchFamily="2" charset="0"/>
              </a:rPr>
              <a:t>Hukommelse og konsentrasjonsevne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Oslo Sans Office" panose="02000000000000000000" pitchFamily="2" charset="0"/>
              </a:rPr>
              <a:t>Mulighet til å lære nye ferdigheter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Oslo Sans Office" panose="02000000000000000000" pitchFamily="2" charset="0"/>
              </a:rPr>
              <a:t>Impulskontroll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Oslo Sans Office" panose="02000000000000000000" pitchFamily="2" charset="0"/>
              </a:rPr>
              <a:t>Evne til følelsesregulering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Oslo Sans Office" panose="02000000000000000000" pitchFamily="2" charset="0"/>
              </a:rPr>
              <a:t>Sosial fungering</a:t>
            </a:r>
          </a:p>
          <a:p>
            <a:pPr lvl="1"/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pPr algn="l"/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9808029" y="5138057"/>
            <a:ext cx="1415142" cy="402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8401D1-A1C2-444A-A906-512516AA0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7" r="59148"/>
          <a:stretch/>
        </p:blipFill>
        <p:spPr>
          <a:xfrm>
            <a:off x="7700638" y="-4251"/>
            <a:ext cx="456312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2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1C1D73-163B-43A3-9CCB-615202EA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4637" y="1592872"/>
            <a:ext cx="3812469" cy="2075541"/>
          </a:xfrm>
        </p:spPr>
        <p:txBody>
          <a:bodyPr>
            <a:noAutofit/>
          </a:bodyPr>
          <a:lstStyle/>
          <a:p>
            <a:endParaRPr lang="nb-NO" sz="1800" dirty="0">
              <a:latin typeface="Oslo Sans Office" panose="02000000000000000000" pitchFamily="2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7803F33-063E-4A79-9DBD-40A43F9AD96C}"/>
              </a:ext>
            </a:extLst>
          </p:cNvPr>
          <p:cNvSpPr/>
          <p:nvPr/>
        </p:nvSpPr>
        <p:spPr>
          <a:xfrm>
            <a:off x="9480872" y="3584628"/>
            <a:ext cx="2124291" cy="212429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7AC6C03-3630-4356-8600-DD0FCF347103}"/>
              </a:ext>
            </a:extLst>
          </p:cNvPr>
          <p:cNvSpPr txBox="1"/>
          <p:nvPr/>
        </p:nvSpPr>
        <p:spPr>
          <a:xfrm>
            <a:off x="586836" y="2122933"/>
            <a:ext cx="3084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Spille «klassens klovn»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Fjern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Likegyldig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Voldelig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Tristhet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Fremprovoserer «bråk»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Bryter grenser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Selvskading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Mistenksom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Truer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Dramatisk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794B7A8-4701-480D-B3A8-E6CEEAE092AD}"/>
              </a:ext>
            </a:extLst>
          </p:cNvPr>
          <p:cNvSpPr txBox="1"/>
          <p:nvPr/>
        </p:nvSpPr>
        <p:spPr>
          <a:xfrm>
            <a:off x="3505854" y="2122933"/>
            <a:ext cx="31720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Trekker seg vekk fra voksne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Le bort alvorlig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Kort lunte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Nærtagen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Provoserende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Klengete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Engstelig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Avvisende</a:t>
            </a: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BBACAC1-8874-4735-95B6-3303892A58B4}"/>
              </a:ext>
            </a:extLst>
          </p:cNvPr>
          <p:cNvSpPr txBox="1"/>
          <p:nvPr/>
        </p:nvSpPr>
        <p:spPr>
          <a:xfrm>
            <a:off x="586836" y="460939"/>
            <a:ext cx="6638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Eksempler på hvordan alvorlige belastninger kommer til uttrykk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88312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FBD5020-6453-49A5-8BDB-3F7A815F2B25}"/>
              </a:ext>
            </a:extLst>
          </p:cNvPr>
          <p:cNvSpPr/>
          <p:nvPr/>
        </p:nvSpPr>
        <p:spPr>
          <a:xfrm>
            <a:off x="1" y="0"/>
            <a:ext cx="3906078" cy="6858000"/>
          </a:xfrm>
          <a:prstGeom prst="rect">
            <a:avLst/>
          </a:prstGeom>
          <a:solidFill>
            <a:srgbClr val="F8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A751C27-EE66-4BF6-80DE-C7639EC38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5" b="3019"/>
          <a:stretch/>
        </p:blipFill>
        <p:spPr>
          <a:xfrm>
            <a:off x="4612879" y="2247174"/>
            <a:ext cx="1868523" cy="2363652"/>
          </a:xfrm>
          <a:prstGeom prst="rect">
            <a:avLst/>
          </a:prstGeom>
        </p:spPr>
      </p:pic>
      <p:sp>
        <p:nvSpPr>
          <p:cNvPr id="5" name="Pil: høyre 4">
            <a:extLst>
              <a:ext uri="{FF2B5EF4-FFF2-40B4-BE49-F238E27FC236}">
                <a16:creationId xmlns:a16="http://schemas.microsoft.com/office/drawing/2014/main" id="{289EF9AA-7240-49F8-9F07-E73BA7DAB7F1}"/>
              </a:ext>
            </a:extLst>
          </p:cNvPr>
          <p:cNvSpPr/>
          <p:nvPr/>
        </p:nvSpPr>
        <p:spPr>
          <a:xfrm>
            <a:off x="7545022" y="2666969"/>
            <a:ext cx="1132245" cy="695760"/>
          </a:xfrm>
          <a:prstGeom prst="rightArrow">
            <a:avLst/>
          </a:prstGeom>
          <a:solidFill>
            <a:srgbClr val="F9C66B"/>
          </a:solidFill>
          <a:ln>
            <a:solidFill>
              <a:srgbClr val="F9C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4381D5-7815-40FA-8115-4038B4502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5" b="3019"/>
          <a:stretch/>
        </p:blipFill>
        <p:spPr>
          <a:xfrm>
            <a:off x="9619885" y="2247174"/>
            <a:ext cx="1868523" cy="2363652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EBD00351-B8AC-4FA1-A811-E38E6575ADA9}"/>
              </a:ext>
            </a:extLst>
          </p:cNvPr>
          <p:cNvSpPr txBox="1">
            <a:spLocks/>
          </p:cNvSpPr>
          <p:nvPr/>
        </p:nvSpPr>
        <p:spPr>
          <a:xfrm>
            <a:off x="447164" y="2247175"/>
            <a:ext cx="3458915" cy="1885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>
                <a:latin typeface="Oslo Sans Office" panose="02000000000000000000" pitchFamily="2" charset="0"/>
              </a:rPr>
              <a:t>Vi har også en hjerne!</a:t>
            </a:r>
          </a:p>
          <a:p>
            <a:endParaRPr lang="nb-NO" sz="3600" dirty="0">
              <a:latin typeface="Oslo Sans Office" panose="02000000000000000000" pitchFamily="2" charset="0"/>
            </a:endParaRPr>
          </a:p>
          <a:p>
            <a:r>
              <a:rPr lang="nb-NO" sz="2800" dirty="0">
                <a:latin typeface="Oslo Sans Office" panose="02000000000000000000" pitchFamily="2" charset="0"/>
              </a:rPr>
              <a:t>…og speilnevroner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158CFE7-1BD4-447E-92C9-61470E640D1D}"/>
              </a:ext>
            </a:extLst>
          </p:cNvPr>
          <p:cNvSpPr txBox="1"/>
          <p:nvPr/>
        </p:nvSpPr>
        <p:spPr>
          <a:xfrm>
            <a:off x="6717082" y="4610826"/>
            <a:ext cx="3391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Oslo Sans Office" panose="02000000000000000000" pitchFamily="2" charset="0"/>
              </a:rPr>
              <a:t>Gjensidig samregulering</a:t>
            </a:r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75069887-D565-4D8E-85E4-9D162EACF81E}"/>
              </a:ext>
            </a:extLst>
          </p:cNvPr>
          <p:cNvSpPr/>
          <p:nvPr/>
        </p:nvSpPr>
        <p:spPr>
          <a:xfrm rot="10800000">
            <a:off x="7450209" y="3469449"/>
            <a:ext cx="1132245" cy="695760"/>
          </a:xfrm>
          <a:prstGeom prst="rightArrow">
            <a:avLst/>
          </a:prstGeom>
          <a:solidFill>
            <a:srgbClr val="F9C66B"/>
          </a:solidFill>
          <a:ln>
            <a:solidFill>
              <a:srgbClr val="F9C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15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>
            <a:extLst>
              <a:ext uri="{FF2B5EF4-FFF2-40B4-BE49-F238E27FC236}">
                <a16:creationId xmlns:a16="http://schemas.microsoft.com/office/drawing/2014/main" id="{C0B8A0D8-8665-4458-8358-834DF3E68E89}"/>
              </a:ext>
            </a:extLst>
          </p:cNvPr>
          <p:cNvSpPr/>
          <p:nvPr/>
        </p:nvSpPr>
        <p:spPr>
          <a:xfrm>
            <a:off x="861453" y="2243986"/>
            <a:ext cx="6145634" cy="3212598"/>
          </a:xfrm>
          <a:prstGeom prst="rect">
            <a:avLst/>
          </a:prstGeom>
          <a:solidFill>
            <a:srgbClr val="F8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0" name="Tittel 1">
            <a:extLst>
              <a:ext uri="{FF2B5EF4-FFF2-40B4-BE49-F238E27FC236}">
                <a16:creationId xmlns:a16="http://schemas.microsoft.com/office/drawing/2014/main" id="{F552ECE8-3A22-456B-B2FC-3F6812C1C666}"/>
              </a:ext>
            </a:extLst>
          </p:cNvPr>
          <p:cNvSpPr txBox="1">
            <a:spLocks/>
          </p:cNvSpPr>
          <p:nvPr/>
        </p:nvSpPr>
        <p:spPr>
          <a:xfrm>
            <a:off x="861453" y="2243985"/>
            <a:ext cx="5738130" cy="3110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b="1" dirty="0">
                <a:latin typeface="Oslo Sans Office" panose="02000000000000000000" pitchFamily="2" charset="0"/>
              </a:rPr>
              <a:t>Øvelse</a:t>
            </a:r>
            <a:r>
              <a:rPr lang="nb-NO" sz="1800" dirty="0">
                <a:latin typeface="Oslo Sans Office" panose="02000000000000000000" pitchFamily="2" charset="0"/>
              </a:rPr>
              <a:t>: </a:t>
            </a:r>
          </a:p>
          <a:p>
            <a:r>
              <a:rPr lang="nb-NO" sz="2000" dirty="0">
                <a:latin typeface="Oslo Sans Office" panose="02000000000000000000" pitchFamily="2" charset="0"/>
              </a:rPr>
              <a:t>Gå sammen to og to </a:t>
            </a:r>
          </a:p>
          <a:p>
            <a:endParaRPr lang="nb-NO" sz="2000" dirty="0">
              <a:latin typeface="Oslo Sans Office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>
                <a:latin typeface="Oslo Sans Office" panose="02000000000000000000" pitchFamily="2" charset="0"/>
              </a:rPr>
              <a:t>Person A: Fortell om en situasjon som gjorde deg glad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>
                <a:latin typeface="Oslo Sans Office" panose="02000000000000000000" pitchFamily="2" charset="0"/>
              </a:rPr>
              <a:t>Person B: responder med sinne/irritasjon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dirty="0">
              <a:latin typeface="Oslo Sans Office" panose="02000000000000000000" pitchFamily="2" charset="0"/>
            </a:endParaRPr>
          </a:p>
          <a:p>
            <a:r>
              <a:rPr lang="nb-NO" sz="2000" dirty="0">
                <a:latin typeface="Oslo Sans Office" panose="02000000000000000000" pitchFamily="2" charset="0"/>
              </a:rPr>
              <a:t>Hvordan blir person A påvirket? 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1224111-A14C-4C29-A056-FEAD18797453}"/>
              </a:ext>
            </a:extLst>
          </p:cNvPr>
          <p:cNvSpPr txBox="1"/>
          <p:nvPr/>
        </p:nvSpPr>
        <p:spPr>
          <a:xfrm>
            <a:off x="861453" y="785238"/>
            <a:ext cx="733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latin typeface="Oslo Sans Office" panose="02000000000000000000" pitchFamily="2" charset="0"/>
              </a:rPr>
              <a:t>Følelser </a:t>
            </a:r>
            <a:r>
              <a:rPr lang="nb-NO" sz="3600">
                <a:latin typeface="Oslo Sans Office" panose="02000000000000000000" pitchFamily="2" charset="0"/>
              </a:rPr>
              <a:t>smitter - samregulering</a:t>
            </a:r>
            <a:endParaRPr lang="nb-NO" sz="3600" dirty="0">
              <a:latin typeface="Oslo Sans Office" panose="02000000000000000000" pitchFamily="2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B15C165-F177-4C9B-98BA-BBE8F7B2D059}"/>
              </a:ext>
            </a:extLst>
          </p:cNvPr>
          <p:cNvSpPr/>
          <p:nvPr/>
        </p:nvSpPr>
        <p:spPr>
          <a:xfrm>
            <a:off x="8532428" y="3295339"/>
            <a:ext cx="2947268" cy="286112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986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34381D5-7815-40FA-8115-4038B4502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5" b="3019"/>
          <a:stretch/>
        </p:blipFill>
        <p:spPr>
          <a:xfrm>
            <a:off x="7661102" y="2141068"/>
            <a:ext cx="2724063" cy="344589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EBD00351-B8AC-4FA1-A811-E38E6575ADA9}"/>
              </a:ext>
            </a:extLst>
          </p:cNvPr>
          <p:cNvSpPr txBox="1">
            <a:spLocks/>
          </p:cNvSpPr>
          <p:nvPr/>
        </p:nvSpPr>
        <p:spPr>
          <a:xfrm>
            <a:off x="633644" y="462779"/>
            <a:ext cx="109247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>
                <a:latin typeface="Oslo Sans Office" panose="02000000000000000000" pitchFamily="2" charset="0"/>
              </a:rPr>
              <a:t>Vi voksne har heldigvis et utviklet reguleringssystem</a:t>
            </a:r>
            <a:endParaRPr lang="nb-NO" sz="2800" dirty="0">
              <a:latin typeface="Oslo Sans Office" panose="02000000000000000000" pitchFamily="2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DEBE9D0-AF49-4633-8228-462F5B61F39D}"/>
              </a:ext>
            </a:extLst>
          </p:cNvPr>
          <p:cNvSpPr txBox="1"/>
          <p:nvPr/>
        </p:nvSpPr>
        <p:spPr>
          <a:xfrm>
            <a:off x="864703" y="3001618"/>
            <a:ext cx="50072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Oslo Sans Office" panose="02000000000000000000" pitchFamily="2" charset="0"/>
              </a:rPr>
              <a:t>Vi kan regulere oss selv ved å koble på tenkehjernen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Oslo Sans Offic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Oslo Sans Office" panose="02000000000000000000" pitchFamily="2" charset="0"/>
              </a:rPr>
              <a:t>På den måten stopper vi samregulering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Oslo Sans Offic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Oslo Sans Office" panose="02000000000000000000" pitchFamily="2" charset="0"/>
              </a:rPr>
              <a:t>Men det kan være krevende og vi jobber imot vår egen biologi</a:t>
            </a:r>
          </a:p>
        </p:txBody>
      </p:sp>
    </p:spTree>
    <p:extLst>
      <p:ext uri="{BB962C8B-B14F-4D97-AF65-F5344CB8AC3E}">
        <p14:creationId xmlns:p14="http://schemas.microsoft.com/office/powerpoint/2010/main" val="3883094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18043</TotalTime>
  <Words>673</Words>
  <Application>Microsoft Macintosh PowerPoint</Application>
  <PresentationFormat>Widescreen</PresentationFormat>
  <Paragraphs>154</Paragraphs>
  <Slides>17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Oslo Sans Office</vt:lpstr>
      <vt:lpstr>Office-tema</vt:lpstr>
      <vt:lpstr>PowerPoint-presentasjon</vt:lpstr>
      <vt:lpstr>PowerPoint-presentasjon</vt:lpstr>
      <vt:lpstr>Vi vet at...</vt:lpstr>
      <vt:lpstr>Mye stress gjør oss aktiverte og får oss ut av toleransevinduet  </vt:lpstr>
      <vt:lpstr>Alvorlige belastninger og stress fører til redusert: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Det er ikke bare å ta seg sammen!</vt:lpstr>
      <vt:lpstr>5. Rådgivning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Tøyen orkester</dc:title>
  <dc:creator>Johanne</dc:creator>
  <cp:lastModifiedBy>amna butt</cp:lastModifiedBy>
  <cp:revision>46</cp:revision>
  <dcterms:created xsi:type="dcterms:W3CDTF">2023-10-02T13:44:56Z</dcterms:created>
  <dcterms:modified xsi:type="dcterms:W3CDTF">2024-05-15T15:31:25Z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2023-10-02T13:44:56Z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af217cd0-3ec1-449f-ae76-a0403b25d509</vt:lpwstr>
  </property>
  <property fmtid="{D5CDD505-2E9C-101B-9397-08002B2CF9AE}" pid="8" name="MSIP_Label_7a2396b7-5846-48ff-8468-5f49f8ad722a_ContentBits">
    <vt:lpwstr>0</vt:lpwstr>
  </property>
</Properties>
</file>