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7"/>
    <p:sldMasterId id="2147483695" r:id="rId8"/>
    <p:sldMasterId id="2147483916" r:id="rId9"/>
    <p:sldMasterId id="2147483926" r:id="rId10"/>
    <p:sldMasterId id="2147483936" r:id="rId11"/>
    <p:sldMasterId id="2147483948" r:id="rId12"/>
  </p:sldMasterIdLst>
  <p:notesMasterIdLst>
    <p:notesMasterId r:id="rId50"/>
  </p:notesMasterIdLst>
  <p:sldIdLst>
    <p:sldId id="256" r:id="rId13"/>
    <p:sldId id="343" r:id="rId14"/>
    <p:sldId id="315" r:id="rId15"/>
    <p:sldId id="316" r:id="rId16"/>
    <p:sldId id="317" r:id="rId17"/>
    <p:sldId id="307" r:id="rId18"/>
    <p:sldId id="318" r:id="rId19"/>
    <p:sldId id="340" r:id="rId20"/>
    <p:sldId id="341" r:id="rId21"/>
    <p:sldId id="330" r:id="rId22"/>
    <p:sldId id="319" r:id="rId23"/>
    <p:sldId id="337" r:id="rId24"/>
    <p:sldId id="269" r:id="rId25"/>
    <p:sldId id="322" r:id="rId26"/>
    <p:sldId id="342" r:id="rId27"/>
    <p:sldId id="308" r:id="rId28"/>
    <p:sldId id="344" r:id="rId29"/>
    <p:sldId id="345" r:id="rId30"/>
    <p:sldId id="346" r:id="rId31"/>
    <p:sldId id="348" r:id="rId32"/>
    <p:sldId id="349" r:id="rId33"/>
    <p:sldId id="350" r:id="rId34"/>
    <p:sldId id="351" r:id="rId35"/>
    <p:sldId id="352" r:id="rId36"/>
    <p:sldId id="353" r:id="rId37"/>
    <p:sldId id="354" r:id="rId38"/>
    <p:sldId id="355" r:id="rId39"/>
    <p:sldId id="356" r:id="rId40"/>
    <p:sldId id="357" r:id="rId41"/>
    <p:sldId id="358" r:id="rId42"/>
    <p:sldId id="359" r:id="rId43"/>
    <p:sldId id="360" r:id="rId44"/>
    <p:sldId id="361" r:id="rId45"/>
    <p:sldId id="362" r:id="rId46"/>
    <p:sldId id="363" r:id="rId47"/>
    <p:sldId id="365" r:id="rId48"/>
    <p:sldId id="366" r:id="rId49"/>
  </p:sldIdLst>
  <p:sldSz cx="9144000" cy="5143500" type="screen16x9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EE4135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345" autoAdjust="0"/>
    <p:restoredTop sz="94674" autoAdjust="0"/>
  </p:normalViewPr>
  <p:slideViewPr>
    <p:cSldViewPr>
      <p:cViewPr varScale="1">
        <p:scale>
          <a:sx n="203" d="100"/>
          <a:sy n="203" d="100"/>
        </p:scale>
        <p:origin x="492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5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10" Type="http://schemas.openxmlformats.org/officeDocument/2006/relationships/slideMaster" Target="slideMasters/slideMaster4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viewProps" Target="viewProps.xml"/><Relationship Id="rId48" Type="http://schemas.openxmlformats.org/officeDocument/2006/relationships/slide" Target="slides/slide36.xml"/><Relationship Id="rId9" Type="http://schemas.openxmlformats.org/officeDocument/2006/relationships/slideMaster" Target="slideMasters/slideMaster3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8" Type="http://schemas.openxmlformats.org/officeDocument/2006/relationships/slideMaster" Target="slideMasters/slideMaster2.xml"/><Relationship Id="rId51" Type="http://schemas.openxmlformats.org/officeDocument/2006/relationships/presProps" Target="presProps.xml"/><Relationship Id="rId12" Type="http://schemas.openxmlformats.org/officeDocument/2006/relationships/slideMaster" Target="slideMasters/slideMaster6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358416009226E-2"/>
          <c:y val="4.5067540015588145E-2"/>
          <c:w val="0.89221170850119103"/>
          <c:h val="0.8598880182928403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Stæts!$E$3:$E$7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60-67</c:v>
                </c:pt>
              </c:strCache>
            </c:strRef>
          </c:cat>
          <c:val>
            <c:numRef>
              <c:f>Stæts!$K$3:$K$7</c:f>
              <c:numCache>
                <c:formatCode>0%</c:formatCode>
                <c:ptCount val="5"/>
                <c:pt idx="0">
                  <c:v>7.1656050955414011E-2</c:v>
                </c:pt>
                <c:pt idx="1">
                  <c:v>0.11146496815286625</c:v>
                </c:pt>
                <c:pt idx="2">
                  <c:v>0.19904458598726116</c:v>
                </c:pt>
                <c:pt idx="3">
                  <c:v>0.38535031847133761</c:v>
                </c:pt>
                <c:pt idx="4">
                  <c:v>0.23248407643312102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83-4019-98BA-33EE6E53D0A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16628792"/>
        <c:axId val="416627152"/>
      </c:barChart>
      <c:catAx>
        <c:axId val="416628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16627152"/>
        <c:crosses val="autoZero"/>
        <c:auto val="1"/>
        <c:lblAlgn val="ctr"/>
        <c:lblOffset val="100"/>
        <c:noMultiLvlLbl val="0"/>
      </c:catAx>
      <c:valAx>
        <c:axId val="416627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16628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B8A-4C0C-AF74-04329E7D8BFA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B8A-4C0C-AF74-04329E7D8BFA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Stæts!$A$11:$A$12</c:f>
              <c:strCache>
                <c:ptCount val="2"/>
                <c:pt idx="0">
                  <c:v>Norge</c:v>
                </c:pt>
                <c:pt idx="1">
                  <c:v>Utenfor Norge</c:v>
                </c:pt>
              </c:strCache>
            </c:strRef>
          </c:cat>
          <c:val>
            <c:numRef>
              <c:f>Stæts!$C$11:$C$12</c:f>
              <c:numCache>
                <c:formatCode>0%</c:formatCode>
                <c:ptCount val="2"/>
                <c:pt idx="0">
                  <c:v>0.53110047846889952</c:v>
                </c:pt>
                <c:pt idx="1">
                  <c:v>0.46889952153110048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8A-4C0C-AF74-04329E7D8B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Stæts!$A$42:$A$56</c:f>
              <c:strCache>
                <c:ptCount val="15"/>
                <c:pt idx="0">
                  <c:v>Gamle Oslo</c:v>
                </c:pt>
                <c:pt idx="1">
                  <c:v>Grünerløkka</c:v>
                </c:pt>
                <c:pt idx="2">
                  <c:v>Østensjø</c:v>
                </c:pt>
                <c:pt idx="3">
                  <c:v>Alna</c:v>
                </c:pt>
                <c:pt idx="4">
                  <c:v>Sagene</c:v>
                </c:pt>
                <c:pt idx="5">
                  <c:v>Nordstrand</c:v>
                </c:pt>
                <c:pt idx="6">
                  <c:v>St.Hanshaugen</c:v>
                </c:pt>
                <c:pt idx="7">
                  <c:v>Frogner</c:v>
                </c:pt>
                <c:pt idx="8">
                  <c:v>Bjerke</c:v>
                </c:pt>
                <c:pt idx="9">
                  <c:v>Søndre Nordstrand</c:v>
                </c:pt>
                <c:pt idx="10">
                  <c:v>Nordre Aker</c:v>
                </c:pt>
                <c:pt idx="11">
                  <c:v>Stovner</c:v>
                </c:pt>
                <c:pt idx="12">
                  <c:v>Grorud</c:v>
                </c:pt>
                <c:pt idx="13">
                  <c:v>Ullern</c:v>
                </c:pt>
                <c:pt idx="14">
                  <c:v>Vestre Aker</c:v>
                </c:pt>
              </c:strCache>
            </c:strRef>
          </c:cat>
          <c:val>
            <c:numRef>
              <c:f>Stæts!$C$42:$C$56</c:f>
              <c:numCache>
                <c:formatCode>0%</c:formatCode>
                <c:ptCount val="15"/>
                <c:pt idx="0">
                  <c:v>0.1419457735247209</c:v>
                </c:pt>
                <c:pt idx="1">
                  <c:v>0.13078149920255183</c:v>
                </c:pt>
                <c:pt idx="2">
                  <c:v>9.7288676236044661E-2</c:v>
                </c:pt>
                <c:pt idx="3">
                  <c:v>9.0909090909090912E-2</c:v>
                </c:pt>
                <c:pt idx="4">
                  <c:v>7.9744816586921854E-2</c:v>
                </c:pt>
                <c:pt idx="5">
                  <c:v>7.8149920255183414E-2</c:v>
                </c:pt>
                <c:pt idx="6">
                  <c:v>6.8580542264752797E-2</c:v>
                </c:pt>
                <c:pt idx="7">
                  <c:v>5.9011164274322167E-2</c:v>
                </c:pt>
                <c:pt idx="8">
                  <c:v>5.4226475279106859E-2</c:v>
                </c:pt>
                <c:pt idx="9">
                  <c:v>4.9441786283891544E-2</c:v>
                </c:pt>
                <c:pt idx="10">
                  <c:v>4.6251993620414676E-2</c:v>
                </c:pt>
                <c:pt idx="11">
                  <c:v>3.1897926634768738E-2</c:v>
                </c:pt>
                <c:pt idx="12">
                  <c:v>3.0303030303030304E-2</c:v>
                </c:pt>
                <c:pt idx="13">
                  <c:v>2.2328548644338118E-2</c:v>
                </c:pt>
                <c:pt idx="14">
                  <c:v>1.9138755980861243E-2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36-4740-96A0-181802990EA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93685408"/>
        <c:axId val="493680160"/>
      </c:barChart>
      <c:catAx>
        <c:axId val="49368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93680160"/>
        <c:crosses val="autoZero"/>
        <c:auto val="1"/>
        <c:lblAlgn val="ctr"/>
        <c:lblOffset val="100"/>
        <c:noMultiLvlLbl val="0"/>
      </c:catAx>
      <c:valAx>
        <c:axId val="49368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93685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62649664"/>
        <c:axId val="562651624"/>
      </c:barChart>
      <c:catAx>
        <c:axId val="56264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62651624"/>
        <c:crosses val="autoZero"/>
        <c:auto val="1"/>
        <c:lblAlgn val="ctr"/>
        <c:lblOffset val="100"/>
        <c:noMultiLvlLbl val="0"/>
      </c:catAx>
      <c:valAx>
        <c:axId val="562651624"/>
        <c:scaling>
          <c:orientation val="minMax"/>
          <c:max val="0.3500000000000000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6264966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061573384408027E-2"/>
          <c:y val="7.3059360730593603E-2"/>
          <c:w val="0.87958638226354757"/>
          <c:h val="0.57023406320785242"/>
        </c:manualLayout>
      </c:layout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30307368"/>
        <c:axId val="430310112"/>
      </c:barChart>
      <c:catAx>
        <c:axId val="430307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30310112"/>
        <c:crosses val="autoZero"/>
        <c:auto val="1"/>
        <c:lblAlgn val="ctr"/>
        <c:lblOffset val="100"/>
        <c:noMultiLvlLbl val="0"/>
      </c:catAx>
      <c:valAx>
        <c:axId val="43031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30307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Stæts!$A$21:$A$38</c:f>
              <c:strCache>
                <c:ptCount val="18"/>
                <c:pt idx="0">
                  <c:v>Nakke-/skulder</c:v>
                </c:pt>
                <c:pt idx="1">
                  <c:v>Rygg</c:v>
                </c:pt>
                <c:pt idx="2">
                  <c:v>Psykisk</c:v>
                </c:pt>
                <c:pt idx="3">
                  <c:v>Artrose</c:v>
                </c:pt>
                <c:pt idx="4">
                  <c:v>Annet</c:v>
                </c:pt>
                <c:pt idx="5">
                  <c:v>Utbrent/ME</c:v>
                </c:pt>
                <c:pt idx="6">
                  <c:v>Livsstilssykdommer</c:v>
                </c:pt>
                <c:pt idx="7">
                  <c:v>Migrene</c:v>
                </c:pt>
                <c:pt idx="8">
                  <c:v>Luftveissykdom</c:v>
                </c:pt>
                <c:pt idx="9">
                  <c:v>Revmatisme</c:v>
                </c:pt>
                <c:pt idx="10">
                  <c:v>Skader i skjelett</c:v>
                </c:pt>
                <c:pt idx="11">
                  <c:v>Psykosomatisk</c:v>
                </c:pt>
                <c:pt idx="12">
                  <c:v>Kreft</c:v>
                </c:pt>
                <c:pt idx="13">
                  <c:v>Rusavhengig</c:v>
                </c:pt>
                <c:pt idx="14">
                  <c:v>Hjerneslag</c:v>
                </c:pt>
                <c:pt idx="15">
                  <c:v>Blind</c:v>
                </c:pt>
                <c:pt idx="16">
                  <c:v>Døv</c:v>
                </c:pt>
                <c:pt idx="17">
                  <c:v>MS</c:v>
                </c:pt>
              </c:strCache>
            </c:strRef>
          </c:cat>
          <c:val>
            <c:numRef>
              <c:f>Stæts!$C$21:$C$38</c:f>
              <c:numCache>
                <c:formatCode>0%</c:formatCode>
                <c:ptCount val="18"/>
                <c:pt idx="0">
                  <c:v>0.31478537360890302</c:v>
                </c:pt>
                <c:pt idx="1">
                  <c:v>0.27662957074721778</c:v>
                </c:pt>
                <c:pt idx="2">
                  <c:v>0.246422893481717</c:v>
                </c:pt>
                <c:pt idx="3">
                  <c:v>0.17170111287758347</c:v>
                </c:pt>
                <c:pt idx="4">
                  <c:v>0.1589825119236884</c:v>
                </c:pt>
                <c:pt idx="5">
                  <c:v>0.15262321144674085</c:v>
                </c:pt>
                <c:pt idx="6">
                  <c:v>0.14308426073131955</c:v>
                </c:pt>
                <c:pt idx="7">
                  <c:v>0.10810810810810811</c:v>
                </c:pt>
                <c:pt idx="8">
                  <c:v>9.6979332273449917E-2</c:v>
                </c:pt>
                <c:pt idx="9">
                  <c:v>8.9030206677265494E-2</c:v>
                </c:pt>
                <c:pt idx="10">
                  <c:v>8.7440381558028621E-2</c:v>
                </c:pt>
                <c:pt idx="11">
                  <c:v>8.1081081081081086E-2</c:v>
                </c:pt>
                <c:pt idx="12">
                  <c:v>4.6104928457869634E-2</c:v>
                </c:pt>
                <c:pt idx="13">
                  <c:v>3.0206677265500796E-2</c:v>
                </c:pt>
                <c:pt idx="14">
                  <c:v>2.7027027027027029E-2</c:v>
                </c:pt>
                <c:pt idx="15">
                  <c:v>1.5898251192368838E-2</c:v>
                </c:pt>
                <c:pt idx="16">
                  <c:v>1.5898251192368838E-2</c:v>
                </c:pt>
                <c:pt idx="17">
                  <c:v>7.9491255961844191E-3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BE-41DB-830D-6ABBF1F8731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3690088"/>
        <c:axId val="403691728"/>
      </c:barChart>
      <c:catAx>
        <c:axId val="403690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03691728"/>
        <c:crosses val="autoZero"/>
        <c:auto val="1"/>
        <c:lblAlgn val="ctr"/>
        <c:lblOffset val="100"/>
        <c:noMultiLvlLbl val="0"/>
      </c:catAx>
      <c:valAx>
        <c:axId val="403691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03690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43F589A-B22E-4F91-8AD9-190B1AC8EDCF}" type="datetimeFigureOut">
              <a:rPr lang="nb-NO"/>
              <a:pPr>
                <a:defRPr/>
              </a:pPr>
              <a:t>08.03.2021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BA23742-51E1-48F2-9D26-22282FA8CBE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83710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057188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lassholder for lysbilde 1">
            <a:extLst>
              <a:ext uri="{FF2B5EF4-FFF2-40B4-BE49-F238E27FC236}">
                <a16:creationId xmlns:a16="http://schemas.microsoft.com/office/drawing/2014/main" id="{EDE91CED-2612-4F23-B92F-3DF61C22A0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Plassholder for notater 2">
            <a:extLst>
              <a:ext uri="{FF2B5EF4-FFF2-40B4-BE49-F238E27FC236}">
                <a16:creationId xmlns:a16="http://schemas.microsoft.com/office/drawing/2014/main" id="{D1371873-3E59-4F0C-A50C-EAAC4D6A53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altLang="nb-NO"/>
          </a:p>
          <a:p>
            <a:r>
              <a:rPr lang="nb-NO" altLang="nb-NO"/>
              <a:t>Den Gylne Spaserstokk er et gratis aktivitetstilbud til alle seniorer i Oslo i regi av Oslo Idrettskrets ved 60pluss. </a:t>
            </a:r>
          </a:p>
          <a:p>
            <a:r>
              <a:rPr lang="nb-NO" altLang="nb-NO"/>
              <a:t>Aktiviteten er gåturer i sommerhalvåret mellom  15. april og 15. oktober. I løpet av denne perioden skal man gå 20 turer som registreres og attesteres på deltakerkortet. Deltakerkortet leveres til arrangøren før 1. november. </a:t>
            </a:r>
          </a:p>
          <a:p>
            <a:endParaRPr lang="nb-NO" altLang="nb-NO"/>
          </a:p>
          <a:p>
            <a:r>
              <a:rPr lang="nb-NO" altLang="nb-NO"/>
              <a:t>Når 20 turer er gjennomført det første året mottar deltakeren Den Gylne Spaserstokk. </a:t>
            </a:r>
          </a:p>
          <a:p>
            <a:r>
              <a:rPr lang="nb-NO" altLang="nb-NO"/>
              <a:t>De påfølgende år mottar deltakeren merker til å feste på stokken.</a:t>
            </a:r>
          </a:p>
          <a:p>
            <a:endParaRPr lang="nb-NO" altLang="nb-NO"/>
          </a:p>
        </p:txBody>
      </p:sp>
      <p:sp>
        <p:nvSpPr>
          <p:cNvPr id="14340" name="Plassholder for lysbildenummer 3">
            <a:extLst>
              <a:ext uri="{FF2B5EF4-FFF2-40B4-BE49-F238E27FC236}">
                <a16:creationId xmlns:a16="http://schemas.microsoft.com/office/drawing/2014/main" id="{9F613378-1D14-4A54-BAF2-36CCF9CA96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662B79-7D8B-44B5-9F08-FF22D736AB7A}" type="slidenum">
              <a:rPr lang="nb-NO" altLang="nb-NO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nb-NO" altLang="nb-NO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192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899592" y="3381840"/>
            <a:ext cx="2952328" cy="270030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2445736"/>
            <a:ext cx="4680520" cy="37804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9" name="Plassholder for tekst 12"/>
          <p:cNvSpPr>
            <a:spLocks noGrp="1"/>
          </p:cNvSpPr>
          <p:nvPr>
            <p:ph type="body" sz="quarter" idx="13"/>
          </p:nvPr>
        </p:nvSpPr>
        <p:spPr>
          <a:xfrm>
            <a:off x="899592" y="2859782"/>
            <a:ext cx="4679950" cy="37804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25023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624215" cy="2636008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1203325"/>
            <a:ext cx="6264796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07.10.16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26491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264696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07.10.16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84951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192688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bilde 3"/>
          <p:cNvSpPr>
            <a:spLocks noGrp="1"/>
          </p:cNvSpPr>
          <p:nvPr>
            <p:ph type="pic" sz="quarter" idx="12"/>
          </p:nvPr>
        </p:nvSpPr>
        <p:spPr>
          <a:xfrm>
            <a:off x="4644008" y="1959682"/>
            <a:ext cx="3600000" cy="2628292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07.10.16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09938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0" y="1203598"/>
            <a:ext cx="4103688" cy="702078"/>
          </a:xfrm>
          <a:prstGeom prst="rect">
            <a:avLst/>
          </a:prstGeom>
        </p:spPr>
        <p:txBody>
          <a:bodyPr/>
          <a:lstStyle>
            <a:lvl1pPr algn="l">
              <a:defRPr sz="2400" b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5976" cy="4587974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4572000" y="1905676"/>
            <a:ext cx="4103688" cy="2682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07.10.16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594569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24128" y="3291830"/>
            <a:ext cx="2962672" cy="936104"/>
          </a:xfrm>
          <a:prstGeom prst="rect">
            <a:avLst/>
          </a:prstGeom>
        </p:spPr>
        <p:txBody>
          <a:bodyPr anchor="b"/>
          <a:lstStyle>
            <a:lvl1pPr algn="l">
              <a:defRPr sz="2400" b="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08104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211151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65187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906433" y="3795886"/>
            <a:ext cx="6257956" cy="936104"/>
          </a:xfrm>
          <a:prstGeom prst="rect">
            <a:avLst/>
          </a:prstGeom>
        </p:spPr>
        <p:txBody>
          <a:bodyPr anchor="t"/>
          <a:lstStyle>
            <a:lvl1pPr algn="l">
              <a:defRPr sz="2400" b="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798425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237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899592" y="3381840"/>
            <a:ext cx="2952328" cy="270030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2445736"/>
            <a:ext cx="4680520" cy="37804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9" name="Plassholder for tekst 12"/>
          <p:cNvSpPr>
            <a:spLocks noGrp="1"/>
          </p:cNvSpPr>
          <p:nvPr>
            <p:ph type="body" sz="quarter" idx="13"/>
          </p:nvPr>
        </p:nvSpPr>
        <p:spPr>
          <a:xfrm>
            <a:off x="899592" y="2859782"/>
            <a:ext cx="4679950" cy="37804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25023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7CF6AE-DEAB-4380-AA24-B82E2AAEBA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440142-BECE-4F53-AE90-B4682ADC72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627D04-24A9-4796-A130-3259C5A817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AD76D-F63B-44C0-82AD-5321FCB3565B}" type="slidenum">
              <a:rPr lang="en-GB" altLang="nb-NO"/>
              <a:pPr>
                <a:defRPr/>
              </a:pPr>
              <a:t>‹#›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638541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203325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09615"/>
          </a:xfrm>
          <a:prstGeom prst="rect">
            <a:avLst/>
          </a:prstGeom>
        </p:spPr>
        <p:txBody>
          <a:bodyPr/>
          <a:lstStyle>
            <a:lvl1pPr algn="ctr">
              <a:defRPr sz="800" b="0" i="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r>
              <a:rPr lang="nb-NO" dirty="0"/>
              <a:t>Oslo Idrettskrets - «Vi skaper idrettsglede»</a:t>
            </a:r>
          </a:p>
        </p:txBody>
      </p:sp>
    </p:spTree>
    <p:extLst>
      <p:ext uri="{BB962C8B-B14F-4D97-AF65-F5344CB8AC3E}">
        <p14:creationId xmlns:p14="http://schemas.microsoft.com/office/powerpoint/2010/main" val="99711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2697764"/>
            <a:ext cx="4680520" cy="37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23119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B440CDF2-A82C-4E78-93D1-ACE494E06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689B12F5-0D3E-476F-A8EB-7C62B5049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3A7D5983-9890-4E47-8830-715808DA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29554-DF65-4942-9F61-A3BBDEB92129}" type="slidenum">
              <a:rPr lang="en-GB" altLang="nb-NO"/>
              <a:pPr>
                <a:defRPr/>
              </a:pPr>
              <a:t>‹#›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1803373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3">
            <a:extLst>
              <a:ext uri="{FF2B5EF4-FFF2-40B4-BE49-F238E27FC236}">
                <a16:creationId xmlns:a16="http://schemas.microsoft.com/office/drawing/2014/main" id="{8530CAF4-09D7-4E87-AA23-ACEA93042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F11EF2F5-E445-44AC-82C6-EEFB2EEF1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FDAEAB86-08D0-42A3-8CDE-E4287143F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BD99A-C379-4EAA-84F6-43AD819B9E47}" type="slidenum">
              <a:rPr lang="en-GB" altLang="nb-NO"/>
              <a:pPr>
                <a:defRPr/>
              </a:pPr>
              <a:t>‹#›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1174514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FDEA39-DF18-4A07-A26E-0B2DE239A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54DAEA7-5335-474E-94C9-6D00E6741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DFFB602-DA1F-4DC4-804C-99E725665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9B683-408F-4C81-ABDD-8A0F14649BC8}" type="slidenum">
              <a:rPr lang="en-GB" altLang="nb-NO"/>
              <a:pPr>
                <a:defRPr/>
              </a:pPr>
              <a:t>‹#›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4004950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23FB1FEB-1815-4257-8285-732FD3A67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0A6B2BD5-9A3C-4632-B0B4-205B3B3B5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DCF3C767-7E97-426C-AE5B-AA0D4E173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9275B-6403-4850-ABE6-A3ED4CD1D43D}" type="slidenum">
              <a:rPr lang="en-GB" altLang="nb-NO"/>
              <a:pPr>
                <a:defRPr/>
              </a:pPr>
              <a:t>‹#›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3877796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BE4E11-F509-4D45-AC79-BAEAFF22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CCDFC7E-D178-4D08-B9B8-F3C0A1A92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E985961-4DB7-4F6C-A452-2726B9DBB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E3A04-3F79-45A6-BE90-22681E9C52AF}" type="slidenum">
              <a:rPr lang="en-GB" altLang="nb-NO"/>
              <a:pPr>
                <a:defRPr/>
              </a:pPr>
              <a:t>‹#›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244578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 algn="l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 algn="l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 algn="l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</a:t>
            </a:r>
            <a:r>
              <a:rPr lang="nb-NO"/>
              <a:t>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195882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07.10.16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>
          <a:xfrm>
            <a:off x="3124200" y="4767263"/>
            <a:ext cx="2916000" cy="209615"/>
          </a:xfrm>
        </p:spPr>
        <p:txBody>
          <a:bodyPr/>
          <a:lstStyle/>
          <a:p>
            <a:pPr>
              <a:defRPr/>
            </a:pPr>
            <a:r>
              <a:rPr lang="nb-NO" dirty="0"/>
              <a:t>Norges idrettsforbund og olympiske og paralympiske komité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006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195882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07.10.16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>
          <a:xfrm>
            <a:off x="3124200" y="4767263"/>
            <a:ext cx="2916000" cy="209615"/>
          </a:xfrm>
        </p:spPr>
        <p:txBody>
          <a:bodyPr/>
          <a:lstStyle/>
          <a:p>
            <a:pPr>
              <a:defRPr/>
            </a:pPr>
            <a:r>
              <a:rPr lang="nb-NO" dirty="0"/>
              <a:t>Norges idrettsforbund og olympiske og paralympiske komité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29848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264796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07.10.16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3"/>
          </p:nvPr>
        </p:nvSpPr>
        <p:spPr>
          <a:xfrm>
            <a:off x="3124200" y="4767263"/>
            <a:ext cx="2916000" cy="209615"/>
          </a:xfrm>
        </p:spPr>
        <p:txBody>
          <a:bodyPr/>
          <a:lstStyle/>
          <a:p>
            <a:pPr>
              <a:defRPr/>
            </a:pPr>
            <a:r>
              <a:rPr lang="nb-NO" dirty="0"/>
              <a:t>Norges idrettsforbund og olympiske og paralympiske komité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789765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 userDrawn="1">
          <p15:clr>
            <a:srgbClr val="FBAE40"/>
          </p15:clr>
        </p15:guide>
        <p15:guide id="2" pos="56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07.10.16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916000" cy="209615"/>
          </a:xfrm>
        </p:spPr>
        <p:txBody>
          <a:bodyPr/>
          <a:lstStyle/>
          <a:p>
            <a:pPr>
              <a:defRPr/>
            </a:pPr>
            <a:r>
              <a:rPr lang="nb-NO" dirty="0"/>
              <a:t>Norges idrettsforbund og olympiske og paralympiske komité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59435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93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203325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07.10.16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dirty="0"/>
              <a:t>Oslo Idrettskrets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997111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203325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07.10.16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dirty="0"/>
              <a:t>Oslo Idrettskrets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244992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nif_logo_kretser_oslo_original.pn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t="14481" r="9619" b="14207"/>
          <a:stretch/>
        </p:blipFill>
        <p:spPr>
          <a:xfrm>
            <a:off x="899592" y="1146330"/>
            <a:ext cx="1440000" cy="8493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99592" y="4767263"/>
            <a:ext cx="1440160" cy="2096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r>
              <a:rPr lang="nb-NO"/>
              <a:t>07.10.16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09615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r>
              <a:rPr lang="nb-NO" dirty="0"/>
              <a:t>Oslo Idrettskrets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0961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0" y="4767263"/>
            <a:ext cx="9143488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 userDrawn="1"/>
        </p:nvCxnSpPr>
        <p:spPr>
          <a:xfrm>
            <a:off x="0" y="4976878"/>
            <a:ext cx="9143488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 descr="nif_logo_kretser_oslo_original.png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t="14481" r="9619" b="14207"/>
          <a:stretch/>
        </p:blipFill>
        <p:spPr>
          <a:xfrm>
            <a:off x="7416456" y="411510"/>
            <a:ext cx="1260000" cy="7431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13" r:id="rId2"/>
    <p:sldLayoutId id="2147483912" r:id="rId3"/>
    <p:sldLayoutId id="2147483910" r:id="rId4"/>
    <p:sldLayoutId id="2147483911" r:id="rId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465" userDrawn="1">
          <p15:clr>
            <a:srgbClr val="F26B43"/>
          </p15:clr>
        </p15:guide>
        <p15:guide id="4" pos="567" userDrawn="1">
          <p15:clr>
            <a:srgbClr val="F26B43"/>
          </p15:clr>
        </p15:guide>
        <p15:guide id="5" pos="451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99592" y="4767263"/>
            <a:ext cx="1440160" cy="2096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r>
              <a:rPr lang="nb-NO"/>
              <a:t>07.10.16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916000" cy="209615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r>
              <a:rPr lang="nb-NO" dirty="0"/>
              <a:t>Oslo Idrettskrets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0961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0" y="4767263"/>
            <a:ext cx="9143488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 userDrawn="1"/>
        </p:nvCxnSpPr>
        <p:spPr>
          <a:xfrm>
            <a:off x="0" y="4976878"/>
            <a:ext cx="9143488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175" y="411510"/>
            <a:ext cx="1252562" cy="7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9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35" r:id="rId2"/>
    <p:sldLayoutId id="2147483923" r:id="rId3"/>
    <p:sldLayoutId id="2147483917" r:id="rId4"/>
    <p:sldLayoutId id="2147483924" r:id="rId5"/>
    <p:sldLayoutId id="2147483919" r:id="rId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567">
          <p15:clr>
            <a:srgbClr val="F26B43"/>
          </p15:clr>
        </p15:guide>
        <p15:guide id="5" pos="4513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nif_logo_kretser_oslo_original.pn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t="14481" r="9619" b="14207"/>
          <a:stretch/>
        </p:blipFill>
        <p:spPr>
          <a:xfrm>
            <a:off x="7416456" y="411510"/>
            <a:ext cx="1260000" cy="7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4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567">
          <p15:clr>
            <a:srgbClr val="F26B43"/>
          </p15:clr>
        </p15:guide>
        <p15:guide id="5" pos="451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147061"/>
            <a:ext cx="1440000" cy="8478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0961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0" y="4767263"/>
            <a:ext cx="9143488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 userDrawn="1"/>
        </p:nvCxnSpPr>
        <p:spPr>
          <a:xfrm>
            <a:off x="0" y="4976878"/>
            <a:ext cx="9143488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175" y="411510"/>
            <a:ext cx="1252562" cy="743187"/>
          </a:xfrm>
          <a:prstGeom prst="rect">
            <a:avLst/>
          </a:prstGeom>
        </p:spPr>
      </p:pic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09615"/>
          </a:xfrm>
          <a:prstGeom prst="rect">
            <a:avLst/>
          </a:prstGeom>
        </p:spPr>
        <p:txBody>
          <a:bodyPr/>
          <a:lstStyle>
            <a:lvl1pPr algn="ctr">
              <a:defRPr sz="800" b="0" i="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r>
              <a:rPr lang="nb-NO" dirty="0"/>
              <a:t>Oslo Idrettskrets - «Vi skaper idrettsglede»</a:t>
            </a:r>
          </a:p>
        </p:txBody>
      </p:sp>
    </p:spTree>
    <p:extLst>
      <p:ext uri="{BB962C8B-B14F-4D97-AF65-F5344CB8AC3E}">
        <p14:creationId xmlns:p14="http://schemas.microsoft.com/office/powerpoint/2010/main" val="181509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46" r:id="rId3"/>
    <p:sldLayoutId id="2147483945" r:id="rId4"/>
    <p:sldLayoutId id="2147483943" r:id="rId5"/>
    <p:sldLayoutId id="2147483947" r:id="rId6"/>
    <p:sldLayoutId id="2147483944" r:id="rId7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567">
          <p15:clr>
            <a:srgbClr val="F26B43"/>
          </p15:clr>
        </p15:guide>
        <p15:guide id="5" pos="451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jpe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6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tt linje 4"/>
          <p:cNvCxnSpPr/>
          <p:nvPr/>
        </p:nvCxnSpPr>
        <p:spPr>
          <a:xfrm>
            <a:off x="900113" y="2446387"/>
            <a:ext cx="4680000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tt linje 5"/>
          <p:cNvCxnSpPr/>
          <p:nvPr/>
        </p:nvCxnSpPr>
        <p:spPr>
          <a:xfrm>
            <a:off x="900113" y="2859782"/>
            <a:ext cx="4680000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/>
          <p:cNvCxnSpPr/>
          <p:nvPr/>
        </p:nvCxnSpPr>
        <p:spPr>
          <a:xfrm>
            <a:off x="900113" y="3291830"/>
            <a:ext cx="4680000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   Jane Dreyer</a:t>
            </a:r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1"/>
          </p:nvPr>
        </p:nvSpPr>
        <p:spPr>
          <a:xfrm>
            <a:off x="899592" y="2950827"/>
            <a:ext cx="3168352" cy="270030"/>
          </a:xfrm>
        </p:spPr>
        <p:txBody>
          <a:bodyPr/>
          <a:lstStyle/>
          <a:p>
            <a:r>
              <a:rPr lang="nb-NO" dirty="0"/>
              <a:t>  avdelingsleder Fysisk aktivitet og helse</a:t>
            </a:r>
          </a:p>
        </p:txBody>
      </p:sp>
      <p:pic>
        <p:nvPicPr>
          <p:cNvPr id="4" name="Bilde 3" descr="Et bilde som inneholder fly&#10;&#10;Automatisk generert beskrivelse">
            <a:extLst>
              <a:ext uri="{FF2B5EF4-FFF2-40B4-BE49-F238E27FC236}">
                <a16:creationId xmlns:a16="http://schemas.microsoft.com/office/drawing/2014/main" id="{F625E6EF-8673-412B-9C84-9105483840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77390"/>
            <a:ext cx="1834320" cy="18343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b-NO" dirty="0"/>
              <a:t>Du kan delta uansett treningsbakgrunn!</a:t>
            </a:r>
          </a:p>
          <a:p>
            <a:endParaRPr lang="nb-NO" dirty="0"/>
          </a:p>
          <a:p>
            <a:r>
              <a:rPr lang="nb-NO" dirty="0"/>
              <a:t>Sammen blir vi enige om hva du kan starte med.</a:t>
            </a:r>
          </a:p>
        </p:txBody>
      </p:sp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899592" y="1275606"/>
            <a:ext cx="6264696" cy="702078"/>
          </a:xfrm>
        </p:spPr>
        <p:txBody>
          <a:bodyPr/>
          <a:lstStyle/>
          <a:p>
            <a:r>
              <a:rPr lang="nb-NO" dirty="0"/>
              <a:t>Trening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nb-NO" dirty="0"/>
              <a:t>Oslo Idrettskrets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10</a:t>
            </a:fld>
            <a:endParaRPr lang="nb-NO" altLang="nb-NO"/>
          </a:p>
        </p:txBody>
      </p:sp>
      <p:pic>
        <p:nvPicPr>
          <p:cNvPr id="9" name="Plassholder for innhold 8" descr="Bildet kan inneholde: 5 personer, personer smiler">
            <a:extLst>
              <a:ext uri="{FF2B5EF4-FFF2-40B4-BE49-F238E27FC236}">
                <a16:creationId xmlns:a16="http://schemas.microsoft.com/office/drawing/2014/main" id="{02E4CBCA-E05B-42E9-8BBD-2A5F9D947FD9}"/>
              </a:ext>
            </a:extLst>
          </p:cNvPr>
          <p:cNvPicPr>
            <a:picLocks noGrp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7654"/>
            <a:ext cx="3096344" cy="2304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935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900112" y="339502"/>
            <a:ext cx="6264275" cy="521241"/>
          </a:xfrm>
        </p:spPr>
        <p:txBody>
          <a:bodyPr/>
          <a:lstStyle/>
          <a:p>
            <a:r>
              <a:rPr lang="nb-NO" dirty="0"/>
              <a:t>Helseutfordringer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nb-NO" dirty="0"/>
              <a:t> 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11</a:t>
            </a:fld>
            <a:endParaRPr lang="nb-NO" altLang="nb-NO"/>
          </a:p>
        </p:txBody>
      </p:sp>
      <p:graphicFrame>
        <p:nvGraphicFramePr>
          <p:cNvPr id="8" name="Plassholder for innhold 6">
            <a:extLst>
              <a:ext uri="{FF2B5EF4-FFF2-40B4-BE49-F238E27FC236}">
                <a16:creationId xmlns:a16="http://schemas.microsoft.com/office/drawing/2014/main" id="{1F036674-69A9-4DF9-A0D4-E1F470BDFA87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690145358"/>
              </p:ext>
            </p:extLst>
          </p:nvPr>
        </p:nvGraphicFramePr>
        <p:xfrm>
          <a:off x="900113" y="1952625"/>
          <a:ext cx="6551612" cy="2635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4301115"/>
              </p:ext>
            </p:extLst>
          </p:nvPr>
        </p:nvGraphicFramePr>
        <p:xfrm>
          <a:off x="1403649" y="1773236"/>
          <a:ext cx="5149551" cy="2670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0D031DD-4EF4-4746-8E35-733D3D5A8F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8167423"/>
              </p:ext>
            </p:extLst>
          </p:nvPr>
        </p:nvGraphicFramePr>
        <p:xfrm>
          <a:off x="1187625" y="860743"/>
          <a:ext cx="6051376" cy="3151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8028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900112" y="123479"/>
            <a:ext cx="6264275" cy="576064"/>
          </a:xfrm>
        </p:spPr>
        <p:txBody>
          <a:bodyPr/>
          <a:lstStyle/>
          <a:p>
            <a:r>
              <a:rPr lang="nb-NO" dirty="0"/>
              <a:t>Aktivitetene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12</a:t>
            </a:fld>
            <a:endParaRPr lang="nb-NO" altLang="nb-NO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AD128472-A37F-475A-B5C2-70A45E77F26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51521" y="555526"/>
            <a:ext cx="8280920" cy="40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08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ctrTitle"/>
          </p:nvPr>
        </p:nvSpPr>
        <p:spPr>
          <a:xfrm>
            <a:off x="611560" y="483518"/>
            <a:ext cx="6264275" cy="648072"/>
          </a:xfrm>
        </p:spPr>
        <p:txBody>
          <a:bodyPr/>
          <a:lstStyle/>
          <a:p>
            <a:r>
              <a:rPr lang="nb-NO" dirty="0"/>
              <a:t>Samarbeid</a:t>
            </a:r>
          </a:p>
        </p:txBody>
      </p:sp>
      <p:sp>
        <p:nvSpPr>
          <p:cNvPr id="9" name="Plassholder for bunntekst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 dirty="0"/>
              <a:t>Oslo Idrettskrets</a:t>
            </a:r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13</a:t>
            </a:fld>
            <a:endParaRPr lang="nb-NO" altLang="nb-NO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0"/>
          </p:nvPr>
        </p:nvSpPr>
        <p:spPr>
          <a:xfrm>
            <a:off x="900113" y="1347614"/>
            <a:ext cx="6552207" cy="3240360"/>
          </a:xfrm>
        </p:spPr>
        <p:txBody>
          <a:bodyPr/>
          <a:lstStyle/>
          <a:p>
            <a:r>
              <a:rPr lang="nb-NO" altLang="nb-NO" dirty="0"/>
              <a:t>Kommunale tiltak, frivillige organisasjoner og andre tiltak for utsatte grupper </a:t>
            </a:r>
          </a:p>
          <a:p>
            <a:r>
              <a:rPr lang="nb-NO" altLang="nb-NO" dirty="0"/>
              <a:t>Spesialisthelsetjenesten (sykehus, psykologer, psykiatere, legespesialister)</a:t>
            </a:r>
          </a:p>
          <a:p>
            <a:r>
              <a:rPr lang="nb-NO" altLang="nb-NO" dirty="0"/>
              <a:t>NAV</a:t>
            </a:r>
          </a:p>
          <a:p>
            <a:r>
              <a:rPr lang="nb-NO" altLang="nb-NO" dirty="0"/>
              <a:t>Frisklivssentralene</a:t>
            </a:r>
          </a:p>
          <a:p>
            <a:r>
              <a:rPr lang="nb-NO" altLang="nb-NO" dirty="0"/>
              <a:t>Idrettslag</a:t>
            </a:r>
          </a:p>
          <a:p>
            <a:r>
              <a:rPr lang="nb-NO" altLang="nb-NO" dirty="0"/>
              <a:t>Ledsagere – samhandlingsmøte </a:t>
            </a:r>
          </a:p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B7D639F-1A55-4660-8526-4A58BE7229D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1995686"/>
            <a:ext cx="2051248" cy="1656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160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900112" y="1203325"/>
            <a:ext cx="6264275" cy="491262"/>
          </a:xfrm>
        </p:spPr>
        <p:txBody>
          <a:bodyPr/>
          <a:lstStyle/>
          <a:p>
            <a:r>
              <a:rPr lang="nb-NO" altLang="nb-NO" dirty="0"/>
              <a:t>Veileder - fra brosjyre til verktøy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14</a:t>
            </a:fld>
            <a:endParaRPr lang="nb-NO" altLang="nb-NO"/>
          </a:p>
        </p:txBody>
      </p:sp>
      <p:sp>
        <p:nvSpPr>
          <p:cNvPr id="2" name="Rektangel 1"/>
          <p:cNvSpPr/>
          <p:nvPr/>
        </p:nvSpPr>
        <p:spPr>
          <a:xfrm>
            <a:off x="2286000" y="1694587"/>
            <a:ext cx="27900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altLang="nb-NO" dirty="0"/>
              <a:t>Møte med </a:t>
            </a:r>
            <a:r>
              <a:rPr lang="nb-NO" altLang="nb-NO" dirty="0" err="1"/>
              <a:t>Apd</a:t>
            </a:r>
            <a:endParaRPr lang="nb-NO" altLang="nb-NO" dirty="0"/>
          </a:p>
          <a:p>
            <a:r>
              <a:rPr lang="nb-NO" altLang="nb-NO" dirty="0"/>
              <a:t>Samarbeid</a:t>
            </a:r>
          </a:p>
          <a:p>
            <a:r>
              <a:rPr lang="nb-NO" altLang="nb-NO" dirty="0"/>
              <a:t>Retningslinjer </a:t>
            </a:r>
          </a:p>
          <a:p>
            <a:r>
              <a:rPr lang="nb-NO" altLang="nb-NO" dirty="0"/>
              <a:t>Viktig informasjon</a:t>
            </a:r>
          </a:p>
          <a:p>
            <a:endParaRPr lang="nb-NO" altLang="nb-NO" dirty="0"/>
          </a:p>
          <a:p>
            <a:r>
              <a:rPr lang="nb-NO" altLang="nb-NO" dirty="0"/>
              <a:t>TRIVSELSREGLENE </a:t>
            </a:r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4FC35BDF-3BD7-4F4F-9F0E-84922CCEB45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5724128" y="1931732"/>
            <a:ext cx="2639889" cy="263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47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2619FA9-CC3A-4B1C-AAF2-051D1E111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35902"/>
            <a:ext cx="3216821" cy="454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04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sz="quarter" idx="10"/>
          </p:nvPr>
        </p:nvSpPr>
        <p:spPr>
          <a:xfrm>
            <a:off x="902236" y="1707654"/>
            <a:ext cx="6552207" cy="241998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idrettsforbundet.no/oslo</a:t>
            </a:r>
            <a:endParaRPr lang="nb-NO" alt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FB: Aktiv på dagtid, Oslo Idrettskrets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aktivpadagtid@idrettsforbundet.no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888156" y="699542"/>
            <a:ext cx="6264275" cy="648072"/>
          </a:xfrm>
        </p:spPr>
        <p:txBody>
          <a:bodyPr/>
          <a:lstStyle/>
          <a:p>
            <a:r>
              <a:rPr lang="nb-NO" dirty="0"/>
              <a:t>kontakt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16</a:t>
            </a:fld>
            <a:endParaRPr lang="nb-NO" altLang="nb-NO"/>
          </a:p>
        </p:txBody>
      </p:sp>
      <p:pic>
        <p:nvPicPr>
          <p:cNvPr id="7" name="Picture 2" descr="L:\IK03IDRETTSKRETS\Aktiv på dagtid\Aktiv på dagtid 2013\logoer\LOGO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68" y="105799"/>
            <a:ext cx="1448933" cy="14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8" descr="Bildet kan inneholde: en eller flere personer, folk som står, folk som danser, sko og innendørs">
            <a:extLst>
              <a:ext uri="{FF2B5EF4-FFF2-40B4-BE49-F238E27FC236}">
                <a16:creationId xmlns:a16="http://schemas.microsoft.com/office/drawing/2014/main" id="{9C9AD37B-965D-4185-A007-4F84D76BEDD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07654"/>
            <a:ext cx="3178696" cy="256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716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tt linje 4"/>
          <p:cNvCxnSpPr/>
          <p:nvPr/>
        </p:nvCxnSpPr>
        <p:spPr>
          <a:xfrm>
            <a:off x="900113" y="2446387"/>
            <a:ext cx="4680000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tt linje 5"/>
          <p:cNvCxnSpPr/>
          <p:nvPr/>
        </p:nvCxnSpPr>
        <p:spPr>
          <a:xfrm>
            <a:off x="900113" y="2859782"/>
            <a:ext cx="4680000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/>
          <p:cNvCxnSpPr/>
          <p:nvPr/>
        </p:nvCxnSpPr>
        <p:spPr>
          <a:xfrm>
            <a:off x="900113" y="3291830"/>
            <a:ext cx="4680000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altLang="nb-NO" dirty="0"/>
              <a:t>60pluss og 60pluss</a:t>
            </a:r>
            <a:r>
              <a:rPr lang="nb-NO" altLang="nb-NO" i="1" dirty="0">
                <a:solidFill>
                  <a:srgbClr val="FF0000"/>
                </a:solidFill>
              </a:rPr>
              <a:t>ekstra</a:t>
            </a:r>
            <a:endParaRPr lang="nb-NO" dirty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1"/>
          </p:nvPr>
        </p:nvSpPr>
        <p:spPr>
          <a:xfrm>
            <a:off x="899592" y="2950827"/>
            <a:ext cx="2952328" cy="27003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9DF66DD-4D1A-4C09-8DAE-52F9B8B8B181}"/>
              </a:ext>
            </a:extLst>
          </p:cNvPr>
          <p:cNvSpPr txBox="1"/>
          <p:nvPr/>
        </p:nvSpPr>
        <p:spPr>
          <a:xfrm>
            <a:off x="899592" y="3631530"/>
            <a:ext cx="3110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altLang="nb-NO" i="1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Jane Dreyer</a:t>
            </a:r>
            <a:br>
              <a:rPr lang="nb-NO" altLang="nb-NO" i="1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</a:br>
            <a:r>
              <a:rPr lang="nb-NO" altLang="nb-NO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Avd</a:t>
            </a:r>
            <a:r>
              <a:rPr lang="nb-NO" altLang="nb-NO" i="1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 Fysisk aktivitet og helse</a:t>
            </a:r>
            <a:endParaRPr lang="nb-NO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9" name="Bilde 3">
            <a:extLst>
              <a:ext uri="{FF2B5EF4-FFF2-40B4-BE49-F238E27FC236}">
                <a16:creationId xmlns:a16="http://schemas.microsoft.com/office/drawing/2014/main" id="{0CFFE208-6361-42A2-9AF3-A202ECEF2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271" y="123478"/>
            <a:ext cx="1331640" cy="74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e 4">
            <a:extLst>
              <a:ext uri="{FF2B5EF4-FFF2-40B4-BE49-F238E27FC236}">
                <a16:creationId xmlns:a16="http://schemas.microsoft.com/office/drawing/2014/main" id="{018B60A2-5474-49E2-B78E-639BE7265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99" y="871801"/>
            <a:ext cx="1495785" cy="98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663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Undertittel 2">
            <a:extLst>
              <a:ext uri="{FF2B5EF4-FFF2-40B4-BE49-F238E27FC236}">
                <a16:creationId xmlns:a16="http://schemas.microsoft.com/office/drawing/2014/main" id="{7A5C7B64-C916-4F64-8961-B494F03A21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1680" y="1923677"/>
            <a:ext cx="5347097" cy="1795041"/>
          </a:xfrm>
        </p:spPr>
        <p:txBody>
          <a:bodyPr/>
          <a:lstStyle/>
          <a:p>
            <a:pPr lvl="1" eaLnBrk="1" hangingPunct="1"/>
            <a:endParaRPr lang="nb-NO" altLang="nb-NO" dirty="0">
              <a:solidFill>
                <a:schemeClr val="tx1"/>
              </a:solidFill>
            </a:endParaRPr>
          </a:p>
          <a:p>
            <a:pPr lvl="1" eaLnBrk="1" hangingPunct="1"/>
            <a:r>
              <a:rPr lang="nb-NO" altLang="nb-NO" sz="2700" dirty="0">
                <a:solidFill>
                  <a:schemeClr val="tx1"/>
                </a:solidFill>
              </a:rPr>
              <a:t>60pluss og 60pluss </a:t>
            </a:r>
            <a:r>
              <a:rPr lang="nb-NO" altLang="nb-NO" sz="2700" i="1" dirty="0">
                <a:solidFill>
                  <a:schemeClr val="tx1"/>
                </a:solidFill>
              </a:rPr>
              <a:t>ekstra</a:t>
            </a:r>
            <a:r>
              <a:rPr lang="nb-NO" altLang="nb-NO" sz="2700" dirty="0">
                <a:solidFill>
                  <a:schemeClr val="tx1"/>
                </a:solidFill>
              </a:rPr>
              <a:t> er </a:t>
            </a:r>
          </a:p>
          <a:p>
            <a:pPr lvl="1" eaLnBrk="1" hangingPunct="1"/>
            <a:r>
              <a:rPr lang="nb-NO" altLang="nb-NO" sz="2700" dirty="0">
                <a:solidFill>
                  <a:schemeClr val="tx1"/>
                </a:solidFill>
              </a:rPr>
              <a:t>aktivitetstilbud for oslofolk over 60 år</a:t>
            </a:r>
            <a:br>
              <a:rPr lang="nb-NO" altLang="nb-NO" b="1" dirty="0">
                <a:solidFill>
                  <a:schemeClr val="tx1"/>
                </a:solidFill>
              </a:rPr>
            </a:br>
            <a:endParaRPr lang="nb-NO" altLang="nb-NO" b="1" dirty="0">
              <a:solidFill>
                <a:schemeClr val="tx1"/>
              </a:solidFill>
            </a:endParaRPr>
          </a:p>
        </p:txBody>
      </p:sp>
      <p:pic>
        <p:nvPicPr>
          <p:cNvPr id="8195" name="Bilde 3">
            <a:extLst>
              <a:ext uri="{FF2B5EF4-FFF2-40B4-BE49-F238E27FC236}">
                <a16:creationId xmlns:a16="http://schemas.microsoft.com/office/drawing/2014/main" id="{4B585344-8DD3-4859-9C14-626281B774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60" y="375506"/>
            <a:ext cx="1674978" cy="94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Bilde 4">
            <a:extLst>
              <a:ext uri="{FF2B5EF4-FFF2-40B4-BE49-F238E27FC236}">
                <a16:creationId xmlns:a16="http://schemas.microsoft.com/office/drawing/2014/main" id="{8239B19D-D9CD-4E1E-B6B4-CD88C07B0E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355" y="267494"/>
            <a:ext cx="1757363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D8CCED8-D278-485D-AD6D-ECBD1454FF48}"/>
              </a:ext>
            </a:extLst>
          </p:cNvPr>
          <p:cNvSpPr/>
          <p:nvPr/>
        </p:nvSpPr>
        <p:spPr>
          <a:xfrm>
            <a:off x="3320271" y="4771380"/>
            <a:ext cx="21387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nb-NO" sz="800" dirty="0">
                <a:solidFill>
                  <a:srgbClr val="595959"/>
                </a:solidFill>
                <a:latin typeface="Georgia" charset="0"/>
              </a:rPr>
              <a:t>Oslo Idrettskrets - «Vi skaper idrettsglede»</a:t>
            </a:r>
          </a:p>
        </p:txBody>
      </p:sp>
    </p:spTree>
    <p:extLst>
      <p:ext uri="{BB962C8B-B14F-4D97-AF65-F5344CB8AC3E}">
        <p14:creationId xmlns:p14="http://schemas.microsoft.com/office/powerpoint/2010/main" val="1734270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Plassholder for tekst 2">
            <a:extLst>
              <a:ext uri="{FF2B5EF4-FFF2-40B4-BE49-F238E27FC236}">
                <a16:creationId xmlns:a16="http://schemas.microsoft.com/office/drawing/2014/main" id="{498ADE39-CD68-47DC-8369-7EC80638C3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altLang="nb-NO" dirty="0"/>
              <a:t> </a:t>
            </a:r>
          </a:p>
        </p:txBody>
      </p:sp>
      <p:pic>
        <p:nvPicPr>
          <p:cNvPr id="19460" name="Plassholder for innhold 1">
            <a:extLst>
              <a:ext uri="{FF2B5EF4-FFF2-40B4-BE49-F238E27FC236}">
                <a16:creationId xmlns:a16="http://schemas.microsoft.com/office/drawing/2014/main" id="{6413866E-87E7-4250-87F9-D117ED1B27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2544" y="1627585"/>
            <a:ext cx="1437085" cy="2506265"/>
          </a:xfrm>
        </p:spPr>
      </p:pic>
      <p:sp>
        <p:nvSpPr>
          <p:cNvPr id="19461" name="Plassholder for tekst 4">
            <a:extLst>
              <a:ext uri="{FF2B5EF4-FFF2-40B4-BE49-F238E27FC236}">
                <a16:creationId xmlns:a16="http://schemas.microsoft.com/office/drawing/2014/main" id="{F1687D28-FB31-4CA4-A1C1-AA27B5E1A6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045367" y="1546682"/>
            <a:ext cx="3031331" cy="260578"/>
          </a:xfrm>
        </p:spPr>
        <p:txBody>
          <a:bodyPr/>
          <a:lstStyle/>
          <a:p>
            <a:endParaRPr lang="nb-NO" altLang="nb-NO" dirty="0"/>
          </a:p>
        </p:txBody>
      </p:sp>
      <p:pic>
        <p:nvPicPr>
          <p:cNvPr id="19462" name="Plassholder for innhold 6">
            <a:extLst>
              <a:ext uri="{FF2B5EF4-FFF2-40B4-BE49-F238E27FC236}">
                <a16:creationId xmlns:a16="http://schemas.microsoft.com/office/drawing/2014/main" id="{33CC4C7D-E965-47FD-800C-3ECCD28817E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5785" y="1006079"/>
            <a:ext cx="1864519" cy="3158728"/>
          </a:xfr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40A01F1D-3345-4DDE-97C3-B9A48E136112}"/>
              </a:ext>
            </a:extLst>
          </p:cNvPr>
          <p:cNvSpPr/>
          <p:nvPr/>
        </p:nvSpPr>
        <p:spPr>
          <a:xfrm>
            <a:off x="3320271" y="4771380"/>
            <a:ext cx="21387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nb-NO" sz="800" dirty="0">
                <a:solidFill>
                  <a:srgbClr val="595959"/>
                </a:solidFill>
                <a:latin typeface="Georgia" charset="0"/>
              </a:rPr>
              <a:t>Oslo Idrettskrets - «Vi skaper idrettsglede»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F6DDB54-1FF1-4B57-8E76-682F2FBCA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324692"/>
            <a:ext cx="3056380" cy="433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18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43B4216-4969-4D99-9D1E-59AF825CD2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5576C52-F944-4F8A-96FA-14A6E61D58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67544" y="555514"/>
            <a:ext cx="7632848" cy="428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71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tel 4">
            <a:extLst>
              <a:ext uri="{FF2B5EF4-FFF2-40B4-BE49-F238E27FC236}">
                <a16:creationId xmlns:a16="http://schemas.microsoft.com/office/drawing/2014/main" id="{FF8A70B6-7E55-4322-B57B-DB867ED03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55" y="699542"/>
            <a:ext cx="3194447" cy="857250"/>
          </a:xfrm>
        </p:spPr>
        <p:txBody>
          <a:bodyPr/>
          <a:lstStyle/>
          <a:p>
            <a:r>
              <a:rPr lang="nb-NO" altLang="nb-NO" dirty="0"/>
              <a:t>Bakgrunn</a:t>
            </a:r>
          </a:p>
        </p:txBody>
      </p:sp>
      <p:sp>
        <p:nvSpPr>
          <p:cNvPr id="11267" name="Rektangel 5">
            <a:extLst>
              <a:ext uri="{FF2B5EF4-FFF2-40B4-BE49-F238E27FC236}">
                <a16:creationId xmlns:a16="http://schemas.microsoft.com/office/drawing/2014/main" id="{4E74A8B5-2DDD-4EFA-86A9-6BEC84929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753" y="2108335"/>
            <a:ext cx="297061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b-NO" altLang="nb-NO" sz="1350" dirty="0">
                <a:latin typeface="Arial" panose="020B0604020202020204" pitchFamily="34" charset="0"/>
              </a:rPr>
              <a:t>60pluss startet opp i 2003</a:t>
            </a:r>
          </a:p>
          <a:p>
            <a:pPr eaLnBrk="1" hangingPunct="1">
              <a:spcBef>
                <a:spcPct val="0"/>
              </a:spcBef>
            </a:pPr>
            <a:endParaRPr lang="nb-NO" altLang="nb-NO" sz="135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nb-NO" altLang="nb-NO" sz="1350" dirty="0">
                <a:latin typeface="Arial" panose="020B0604020202020204" pitchFamily="34" charset="0"/>
              </a:rPr>
              <a:t>Finansieres av Oslo kommune</a:t>
            </a:r>
          </a:p>
          <a:p>
            <a:pPr eaLnBrk="1" hangingPunct="1">
              <a:spcBef>
                <a:spcPct val="0"/>
              </a:spcBef>
            </a:pPr>
            <a:endParaRPr lang="nb-NO" altLang="nb-NO" sz="135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nb-NO" altLang="nb-NO" sz="1350" dirty="0">
                <a:latin typeface="Arial" panose="020B0604020202020204" pitchFamily="34" charset="0"/>
              </a:rPr>
              <a:t>Organiseres av Oslo Idrettskrets  </a:t>
            </a:r>
          </a:p>
          <a:p>
            <a:pPr eaLnBrk="1" hangingPunct="1">
              <a:spcBef>
                <a:spcPct val="0"/>
              </a:spcBef>
            </a:pPr>
            <a:endParaRPr lang="nb-NO" altLang="nb-NO" sz="135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nb-NO" altLang="nb-NO" sz="1350" dirty="0">
                <a:latin typeface="Arial" panose="020B0604020202020204" pitchFamily="34" charset="0"/>
              </a:rPr>
              <a:t>Fokus på fysiske aktivitet og sosiale møteplasser</a:t>
            </a:r>
          </a:p>
        </p:txBody>
      </p:sp>
      <p:pic>
        <p:nvPicPr>
          <p:cNvPr id="11268" name="Picture 2">
            <a:extLst>
              <a:ext uri="{FF2B5EF4-FFF2-40B4-BE49-F238E27FC236}">
                <a16:creationId xmlns:a16="http://schemas.microsoft.com/office/drawing/2014/main" id="{D940C95B-1FA3-4FFE-A4D0-4C6D15BAA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19" y="2132856"/>
            <a:ext cx="2928938" cy="201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3">
            <a:extLst>
              <a:ext uri="{FF2B5EF4-FFF2-40B4-BE49-F238E27FC236}">
                <a16:creationId xmlns:a16="http://schemas.microsoft.com/office/drawing/2014/main" id="{82951018-81C0-4C24-8BFA-25A070B55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9065"/>
            <a:ext cx="1590675" cy="89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D010BFBE-FA30-4D18-9643-BBD07DAEFD6C}"/>
              </a:ext>
            </a:extLst>
          </p:cNvPr>
          <p:cNvSpPr/>
          <p:nvPr/>
        </p:nvSpPr>
        <p:spPr>
          <a:xfrm>
            <a:off x="3320271" y="4771380"/>
            <a:ext cx="21387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nb-NO" sz="800" dirty="0">
                <a:solidFill>
                  <a:srgbClr val="595959"/>
                </a:solidFill>
                <a:latin typeface="Georgia" charset="0"/>
              </a:rPr>
              <a:t>Oslo Idrettskrets - «Vi skaper idrettsglede»</a:t>
            </a:r>
          </a:p>
        </p:txBody>
      </p:sp>
    </p:spTree>
    <p:extLst>
      <p:ext uri="{BB962C8B-B14F-4D97-AF65-F5344CB8AC3E}">
        <p14:creationId xmlns:p14="http://schemas.microsoft.com/office/powerpoint/2010/main" val="3087367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tel 4">
            <a:extLst>
              <a:ext uri="{FF2B5EF4-FFF2-40B4-BE49-F238E27FC236}">
                <a16:creationId xmlns:a16="http://schemas.microsoft.com/office/drawing/2014/main" id="{56224745-1502-4396-BD7D-4D566642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698301"/>
            <a:ext cx="2006204" cy="857250"/>
          </a:xfrm>
        </p:spPr>
        <p:txBody>
          <a:bodyPr/>
          <a:lstStyle/>
          <a:p>
            <a:r>
              <a:rPr lang="nb-NO" altLang="nb-NO" dirty="0"/>
              <a:t>Mål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1E181FB-711E-4A5C-985A-C0ED571013B3}"/>
              </a:ext>
            </a:extLst>
          </p:cNvPr>
          <p:cNvSpPr/>
          <p:nvPr/>
        </p:nvSpPr>
        <p:spPr>
          <a:xfrm>
            <a:off x="611560" y="1592059"/>
            <a:ext cx="53285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itchFamily="34" charset="0"/>
              <a:buChar char="•"/>
              <a:defRPr/>
            </a:pPr>
            <a:r>
              <a:rPr lang="nb-NO" dirty="0">
                <a:latin typeface="Arial" charset="0"/>
              </a:rPr>
              <a:t>Målet er å tilby et gratis aktivitetstilbud til personer over 60 år i Oslo, med fokus på regelmessig aktivitet og sosialt hygge </a:t>
            </a:r>
          </a:p>
          <a:p>
            <a:pPr>
              <a:defRPr/>
            </a:pPr>
            <a:endParaRPr lang="nb-NO" dirty="0">
              <a:latin typeface="Arial" charset="0"/>
            </a:endParaRP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nb-NO" dirty="0">
                <a:latin typeface="Arial" charset="0"/>
              </a:rPr>
              <a:t>Frivillige eldre gruppeledere som aktiviserer 60plussgrupper i lokalmiljøet</a:t>
            </a:r>
          </a:p>
          <a:p>
            <a:pPr marL="214313" indent="-214313">
              <a:buFont typeface="Arial" pitchFamily="34" charset="0"/>
              <a:buChar char="•"/>
              <a:defRPr/>
            </a:pPr>
            <a:endParaRPr lang="nb-NO" dirty="0">
              <a:latin typeface="Arial" charset="0"/>
            </a:endParaRP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nb-NO" dirty="0">
                <a:latin typeface="Arial" charset="0"/>
              </a:rPr>
              <a:t>Dagtid, følger skolekalender</a:t>
            </a:r>
          </a:p>
          <a:p>
            <a:pPr marL="214313" indent="-214313">
              <a:buFont typeface="Arial" pitchFamily="34" charset="0"/>
              <a:buChar char="•"/>
              <a:defRPr/>
            </a:pPr>
            <a:endParaRPr lang="nb-NO" dirty="0">
              <a:latin typeface="Arial" charset="0"/>
            </a:endParaRP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nb-NO" dirty="0">
                <a:latin typeface="Arial" charset="0"/>
              </a:rPr>
              <a:t>Ingen påmelding</a:t>
            </a:r>
          </a:p>
        </p:txBody>
      </p:sp>
      <p:pic>
        <p:nvPicPr>
          <p:cNvPr id="12292" name="Picture 3">
            <a:extLst>
              <a:ext uri="{FF2B5EF4-FFF2-40B4-BE49-F238E27FC236}">
                <a16:creationId xmlns:a16="http://schemas.microsoft.com/office/drawing/2014/main" id="{5771928E-5782-40DE-905E-EC398EFE4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9502"/>
            <a:ext cx="1587103" cy="89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6DE31A23-93EC-4CCC-9028-ECFCC3888B88}"/>
              </a:ext>
            </a:extLst>
          </p:cNvPr>
          <p:cNvSpPr/>
          <p:nvPr/>
        </p:nvSpPr>
        <p:spPr>
          <a:xfrm>
            <a:off x="3320271" y="4771380"/>
            <a:ext cx="21387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nb-NO" sz="800" dirty="0">
                <a:solidFill>
                  <a:srgbClr val="595959"/>
                </a:solidFill>
                <a:latin typeface="Georgia" charset="0"/>
              </a:rPr>
              <a:t>Oslo Idrettskrets - «Vi skaper idrettsglede»</a:t>
            </a:r>
          </a:p>
        </p:txBody>
      </p:sp>
      <p:pic>
        <p:nvPicPr>
          <p:cNvPr id="3" name="Bilde 2" descr="Et bilde som inneholder utendørs, bygning, fortau, gate&#10;&#10;Automatisk generert beskrivelse">
            <a:extLst>
              <a:ext uri="{FF2B5EF4-FFF2-40B4-BE49-F238E27FC236}">
                <a16:creationId xmlns:a16="http://schemas.microsoft.com/office/drawing/2014/main" id="{4704E232-BEA8-4F37-A466-29EAC16B23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65" y="1357072"/>
            <a:ext cx="2328210" cy="310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87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1">
            <a:extLst>
              <a:ext uri="{FF2B5EF4-FFF2-40B4-BE49-F238E27FC236}">
                <a16:creationId xmlns:a16="http://schemas.microsoft.com/office/drawing/2014/main" id="{AB08416F-2C4D-438C-808C-2CA79BCFC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546" y="854869"/>
            <a:ext cx="3139679" cy="857250"/>
          </a:xfrm>
        </p:spPr>
        <p:txBody>
          <a:bodyPr/>
          <a:lstStyle/>
          <a:p>
            <a:r>
              <a:rPr lang="nb-NO" altLang="nb-NO" dirty="0"/>
              <a:t>Status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B1299B-88BA-4A59-A0E4-9ACC31DB6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616" y="1923678"/>
            <a:ext cx="2589609" cy="252372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b-NO" sz="1800" b="1" dirty="0"/>
              <a:t>60pluss:</a:t>
            </a:r>
          </a:p>
          <a:p>
            <a:pPr>
              <a:buFont typeface="Arial" charset="0"/>
              <a:buChar char="•"/>
              <a:defRPr/>
            </a:pPr>
            <a:r>
              <a:rPr lang="nb-NO" sz="1500" dirty="0"/>
              <a:t>46 grupper  </a:t>
            </a:r>
          </a:p>
          <a:p>
            <a:pPr>
              <a:buFont typeface="Arial" charset="0"/>
              <a:buChar char="•"/>
              <a:defRPr/>
            </a:pPr>
            <a:r>
              <a:rPr lang="nb-NO" sz="1500" dirty="0"/>
              <a:t>2200 deltakere </a:t>
            </a:r>
          </a:p>
          <a:p>
            <a:pPr>
              <a:buFont typeface="Arial" charset="0"/>
              <a:buChar char="•"/>
              <a:defRPr/>
            </a:pPr>
            <a:r>
              <a:rPr lang="nb-NO" sz="1500" dirty="0"/>
              <a:t>Alder 60-96 år</a:t>
            </a:r>
          </a:p>
          <a:p>
            <a:pPr>
              <a:buFont typeface="Arial" charset="0"/>
              <a:buChar char="•"/>
              <a:defRPr/>
            </a:pPr>
            <a:r>
              <a:rPr lang="nb-NO" sz="1500" dirty="0"/>
              <a:t>I alle bydeler</a:t>
            </a:r>
          </a:p>
          <a:p>
            <a:pPr>
              <a:buFont typeface="Arial" charset="0"/>
              <a:buChar char="•"/>
              <a:defRPr/>
            </a:pPr>
            <a:r>
              <a:rPr lang="nb-NO" sz="1500" dirty="0" err="1"/>
              <a:t>Ca</a:t>
            </a:r>
            <a:r>
              <a:rPr lang="nb-NO" sz="1500" dirty="0"/>
              <a:t> 80 gruppeledere</a:t>
            </a:r>
          </a:p>
          <a:p>
            <a:pPr marL="0" indent="0">
              <a:buNone/>
              <a:defRPr/>
            </a:pPr>
            <a:endParaRPr lang="nb-NO" dirty="0"/>
          </a:p>
        </p:txBody>
      </p:sp>
      <p:pic>
        <p:nvPicPr>
          <p:cNvPr id="13316" name="Plassholder for innhold 1">
            <a:extLst>
              <a:ext uri="{FF2B5EF4-FFF2-40B4-BE49-F238E27FC236}">
                <a16:creationId xmlns:a16="http://schemas.microsoft.com/office/drawing/2014/main" id="{3686F41E-6596-40B4-8702-6B4EFD4A79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4850" y="1283494"/>
            <a:ext cx="3028950" cy="2496741"/>
          </a:xfrm>
        </p:spPr>
      </p:pic>
      <p:pic>
        <p:nvPicPr>
          <p:cNvPr id="13317" name="Picture 2">
            <a:extLst>
              <a:ext uri="{FF2B5EF4-FFF2-40B4-BE49-F238E27FC236}">
                <a16:creationId xmlns:a16="http://schemas.microsoft.com/office/drawing/2014/main" id="{3FDAB0BD-FE10-4969-9386-783EFF548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6598"/>
            <a:ext cx="1590675" cy="89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7D058E71-132D-4E36-A37C-91CA003FB76A}"/>
              </a:ext>
            </a:extLst>
          </p:cNvPr>
          <p:cNvSpPr/>
          <p:nvPr/>
        </p:nvSpPr>
        <p:spPr>
          <a:xfrm>
            <a:off x="3320271" y="4771380"/>
            <a:ext cx="21387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nb-NO" sz="800" dirty="0">
                <a:solidFill>
                  <a:srgbClr val="595959"/>
                </a:solidFill>
                <a:latin typeface="Georgia" charset="0"/>
              </a:rPr>
              <a:t>Oslo Idrettskrets - «Vi skaper idrettsglede»</a:t>
            </a:r>
          </a:p>
        </p:txBody>
      </p:sp>
      <p:pic>
        <p:nvPicPr>
          <p:cNvPr id="7" name="Bilde 6" descr="Et bilde som inneholder utendørs, gjerde, sport, spill&#10;&#10;Automatisk generert beskrivelse">
            <a:extLst>
              <a:ext uri="{FF2B5EF4-FFF2-40B4-BE49-F238E27FC236}">
                <a16:creationId xmlns:a16="http://schemas.microsoft.com/office/drawing/2014/main" id="{710D793D-B5E9-4F3F-BD0C-96A293F54D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09" y="1316436"/>
            <a:ext cx="3717032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14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C27A9F6-14C8-41A5-B872-6AC77F84A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D29554-DF65-4942-9F61-A3BBDEB92129}" type="slidenum">
              <a:rPr lang="en-GB" altLang="nb-NO" smtClean="0"/>
              <a:pPr>
                <a:defRPr/>
              </a:pPr>
              <a:t>23</a:t>
            </a:fld>
            <a:endParaRPr lang="en-GB" alt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CA348AA6-83F8-4A02-A1E5-E3BCDE2AB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339502"/>
            <a:ext cx="5112568" cy="1143000"/>
          </a:xfrm>
        </p:spPr>
        <p:txBody>
          <a:bodyPr/>
          <a:lstStyle/>
          <a:p>
            <a:pPr algn="l"/>
            <a:r>
              <a:rPr lang="nb-NO" altLang="nb-NO" sz="4000" dirty="0"/>
              <a:t>Gruppeledersamling på</a:t>
            </a:r>
            <a:br>
              <a:rPr lang="nb-NO" altLang="nb-NO" sz="4000" dirty="0"/>
            </a:br>
            <a:r>
              <a:rPr lang="nb-NO" altLang="nb-NO" sz="4000" dirty="0"/>
              <a:t>Osloidrettens Hus</a:t>
            </a:r>
          </a:p>
        </p:txBody>
      </p:sp>
      <p:pic>
        <p:nvPicPr>
          <p:cNvPr id="9" name="Plassholder for innhold 4">
            <a:extLst>
              <a:ext uri="{FF2B5EF4-FFF2-40B4-BE49-F238E27FC236}">
                <a16:creationId xmlns:a16="http://schemas.microsoft.com/office/drawing/2014/main" id="{0238997E-81D8-4D72-8452-54B1AA86EE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844824"/>
            <a:ext cx="4038600" cy="3028950"/>
          </a:xfrm>
        </p:spPr>
      </p:pic>
      <p:pic>
        <p:nvPicPr>
          <p:cNvPr id="10" name="Plassholder for innhold 5">
            <a:extLst>
              <a:ext uri="{FF2B5EF4-FFF2-40B4-BE49-F238E27FC236}">
                <a16:creationId xmlns:a16="http://schemas.microsoft.com/office/drawing/2014/main" id="{E120B3A7-4C31-433E-ACE8-7C78389925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600200"/>
            <a:ext cx="2832100" cy="3778250"/>
          </a:xfr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1811D552-A5F0-4211-A3BA-2F1F17271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2427734"/>
            <a:ext cx="2789470" cy="209105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61114CED-8B31-4B73-9EC3-9B77920C3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407" y="1813093"/>
            <a:ext cx="2059280" cy="2741278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81DF692-7DB8-467B-A915-41521E5CC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2" y="302087"/>
            <a:ext cx="1590675" cy="89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Plassholder for bunntekst 15">
            <a:extLst>
              <a:ext uri="{FF2B5EF4-FFF2-40B4-BE49-F238E27FC236}">
                <a16:creationId xmlns:a16="http://schemas.microsoft.com/office/drawing/2014/main" id="{C608222D-7E69-461E-BA57-76536FD73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nb-NO" sz="800" dirty="0">
                <a:solidFill>
                  <a:srgbClr val="595959"/>
                </a:solidFill>
                <a:latin typeface="Georgia" charset="0"/>
              </a:rPr>
              <a:t>Oslo Idrettskrets - «Vi skaper idrettsglede»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3A20B2C-5C32-4FF9-A5BA-FD6472A099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985" y="2571750"/>
            <a:ext cx="2605436" cy="195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29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tel 1">
            <a:extLst>
              <a:ext uri="{FF2B5EF4-FFF2-40B4-BE49-F238E27FC236}">
                <a16:creationId xmlns:a16="http://schemas.microsoft.com/office/drawing/2014/main" id="{8BEECE83-FB73-49FB-803D-891F9EDD9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342901"/>
            <a:ext cx="6172200" cy="857250"/>
          </a:xfrm>
        </p:spPr>
        <p:txBody>
          <a:bodyPr/>
          <a:lstStyle/>
          <a:p>
            <a:pPr algn="l" eaLnBrk="1" hangingPunct="1"/>
            <a:r>
              <a:rPr lang="nb-NO" altLang="nb-NO" dirty="0"/>
              <a:t>Aktivitetene 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30DAABA-71A5-455F-9648-4FA46E5A94C5}"/>
              </a:ext>
            </a:extLst>
          </p:cNvPr>
          <p:cNvSpPr/>
          <p:nvPr/>
        </p:nvSpPr>
        <p:spPr>
          <a:xfrm>
            <a:off x="3320271" y="4771380"/>
            <a:ext cx="21387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nb-NO" sz="800" dirty="0">
                <a:solidFill>
                  <a:srgbClr val="595959"/>
                </a:solidFill>
                <a:latin typeface="Georgia" charset="0"/>
              </a:rPr>
              <a:t>Oslo Idrettskrets - «Vi skaper idrettsglede»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639F8B3-530C-4027-B1C8-3FCD9F6DB0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4196" y="1131590"/>
            <a:ext cx="758724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90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tel 4">
            <a:extLst>
              <a:ext uri="{FF2B5EF4-FFF2-40B4-BE49-F238E27FC236}">
                <a16:creationId xmlns:a16="http://schemas.microsoft.com/office/drawing/2014/main" id="{0F4B2CCC-9EC3-4EB8-869A-F20065346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1" y="205979"/>
            <a:ext cx="4327922" cy="857250"/>
          </a:xfrm>
        </p:spPr>
        <p:txBody>
          <a:bodyPr/>
          <a:lstStyle/>
          <a:p>
            <a:r>
              <a:rPr lang="nb-NO" altLang="nb-NO"/>
              <a:t>Den Gylne Spaserstokk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647573CF-8414-4734-9620-8ED3DD856F6E}"/>
              </a:ext>
            </a:extLst>
          </p:cNvPr>
          <p:cNvSpPr/>
          <p:nvPr/>
        </p:nvSpPr>
        <p:spPr>
          <a:xfrm>
            <a:off x="1709738" y="1329928"/>
            <a:ext cx="3456385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nb-NO" dirty="0">
              <a:latin typeface="Arial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nb-NO" dirty="0">
                <a:latin typeface="Arial" charset="0"/>
              </a:rPr>
              <a:t>Gratis aktivitetstilbud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nb-NO" dirty="0">
              <a:latin typeface="Arial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nb-NO" dirty="0">
                <a:latin typeface="Arial" charset="0"/>
              </a:rPr>
              <a:t>20 gåturer i sommerhalvåret</a:t>
            </a:r>
          </a:p>
          <a:p>
            <a:pPr eaLnBrk="1" hangingPunct="1">
              <a:defRPr/>
            </a:pPr>
            <a:endParaRPr lang="nb-NO" dirty="0">
              <a:latin typeface="Arial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nb-NO" dirty="0">
                <a:latin typeface="Arial" charset="0"/>
              </a:rPr>
              <a:t>Registrerer turene på deltakerkort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nb-NO" dirty="0">
              <a:latin typeface="Arial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nb-NO" dirty="0">
                <a:latin typeface="Arial" charset="0"/>
              </a:rPr>
              <a:t>Deltakerne får spaserstokk &amp; merker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nb-NO" dirty="0">
              <a:latin typeface="Arial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nb-NO" dirty="0" err="1">
                <a:latin typeface="Arial" charset="0"/>
              </a:rPr>
              <a:t>Ca</a:t>
            </a:r>
            <a:r>
              <a:rPr lang="nb-NO" dirty="0">
                <a:latin typeface="Arial" charset="0"/>
              </a:rPr>
              <a:t> 400 deltagere i Oslo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A9853F7-8953-464B-AB51-88B08699F1F9}"/>
              </a:ext>
            </a:extLst>
          </p:cNvPr>
          <p:cNvSpPr/>
          <p:nvPr/>
        </p:nvSpPr>
        <p:spPr>
          <a:xfrm>
            <a:off x="3320271" y="4771380"/>
            <a:ext cx="21387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nb-NO" sz="800" dirty="0">
                <a:solidFill>
                  <a:srgbClr val="595959"/>
                </a:solidFill>
                <a:latin typeface="Georgia" charset="0"/>
              </a:rPr>
              <a:t>Oslo Idrettskrets - «Vi skaper idrettsglede»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EC6F601D-B571-412E-9A22-8722BB2ED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168" y="267494"/>
            <a:ext cx="2271367" cy="447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78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tel 1">
            <a:extLst>
              <a:ext uri="{FF2B5EF4-FFF2-40B4-BE49-F238E27FC236}">
                <a16:creationId xmlns:a16="http://schemas.microsoft.com/office/drawing/2014/main" id="{5B4C09E1-93CF-4F21-8A0F-260A10ED2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391" y="184547"/>
            <a:ext cx="6172200" cy="857250"/>
          </a:xfrm>
        </p:spPr>
        <p:txBody>
          <a:bodyPr/>
          <a:lstStyle/>
          <a:p>
            <a:pPr algn="l" eaLnBrk="1" hangingPunct="1"/>
            <a:r>
              <a:rPr lang="nb-NO" altLang="nb-NO"/>
              <a:t>Folkehelsepris </a:t>
            </a:r>
          </a:p>
        </p:txBody>
      </p:sp>
      <p:sp>
        <p:nvSpPr>
          <p:cNvPr id="18435" name="Plassholder for innhold 2">
            <a:extLst>
              <a:ext uri="{FF2B5EF4-FFF2-40B4-BE49-F238E27FC236}">
                <a16:creationId xmlns:a16="http://schemas.microsoft.com/office/drawing/2014/main" id="{24473A96-9F13-4389-9743-4CB597E74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5900" y="1200151"/>
            <a:ext cx="6110288" cy="3394472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nb-NO" altLang="nb-NO" sz="1800"/>
          </a:p>
          <a:p>
            <a:pPr marL="0" indent="0" algn="ctr" eaLnBrk="1" hangingPunct="1">
              <a:buNone/>
            </a:pPr>
            <a:r>
              <a:rPr lang="nb-NO" altLang="nb-NO" sz="1800"/>
              <a:t>60pluss mottok Oslo folkehelsepris i 2010 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C6A14534-6607-46E1-A3FC-FAC71ECB5C0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4029" y="2085976"/>
            <a:ext cx="2544365" cy="18990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D3C40006-749F-4F87-A539-E5BEDF934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94" y="250032"/>
            <a:ext cx="1584722" cy="89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1C9909D4-DD82-40AB-AD59-4B96DC78F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759" y="1995686"/>
            <a:ext cx="3395766" cy="2536156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23E83FB-EF68-4445-80CC-CAE74AA1C96C}"/>
              </a:ext>
            </a:extLst>
          </p:cNvPr>
          <p:cNvSpPr/>
          <p:nvPr/>
        </p:nvSpPr>
        <p:spPr>
          <a:xfrm>
            <a:off x="3320271" y="4771380"/>
            <a:ext cx="21387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nb-NO" sz="800" dirty="0">
                <a:solidFill>
                  <a:srgbClr val="595959"/>
                </a:solidFill>
                <a:latin typeface="Georgia" charset="0"/>
              </a:rPr>
              <a:t>Oslo Idrettskrets - «Vi skaper idrettsglede»</a:t>
            </a:r>
          </a:p>
        </p:txBody>
      </p:sp>
    </p:spTree>
    <p:extLst>
      <p:ext uri="{BB962C8B-B14F-4D97-AF65-F5344CB8AC3E}">
        <p14:creationId xmlns:p14="http://schemas.microsoft.com/office/powerpoint/2010/main" val="2759270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lassholder for innhold 4">
            <a:extLst>
              <a:ext uri="{FF2B5EF4-FFF2-40B4-BE49-F238E27FC236}">
                <a16:creationId xmlns:a16="http://schemas.microsoft.com/office/drawing/2014/main" id="{00B83EED-0A35-4ECF-9959-4EFF474EFD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1392" y="1215629"/>
            <a:ext cx="2420540" cy="2370534"/>
          </a:xfrm>
        </p:spPr>
      </p:pic>
      <p:pic>
        <p:nvPicPr>
          <p:cNvPr id="20483" name="Plassholder for innhold 5">
            <a:extLst>
              <a:ext uri="{FF2B5EF4-FFF2-40B4-BE49-F238E27FC236}">
                <a16:creationId xmlns:a16="http://schemas.microsoft.com/office/drawing/2014/main" id="{79C6CB32-B0E4-41CD-9088-B1D404B203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1937" y="1600200"/>
            <a:ext cx="3586163" cy="2245519"/>
          </a:xfr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5503DD5C-725C-4D6A-9B0F-119552ED94D4}"/>
              </a:ext>
            </a:extLst>
          </p:cNvPr>
          <p:cNvSpPr txBox="1"/>
          <p:nvPr/>
        </p:nvSpPr>
        <p:spPr>
          <a:xfrm>
            <a:off x="539552" y="771550"/>
            <a:ext cx="3616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altLang="nb-NO" sz="4000" dirty="0"/>
              <a:t>Tur og utflukter</a:t>
            </a:r>
            <a:endParaRPr lang="nb-NO" sz="4000" dirty="0">
              <a:solidFill>
                <a:srgbClr val="57585B"/>
              </a:solidFill>
              <a:latin typeface="Georgia" pitchFamily="18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640FDE8-93A7-4E96-BEE0-525133AE7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62" y="1600200"/>
            <a:ext cx="6559230" cy="2846458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D4AFC40B-1401-418F-8116-716E20300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9502"/>
            <a:ext cx="1584722" cy="89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325EC7E3-6756-4719-85A1-384512526BCE}"/>
              </a:ext>
            </a:extLst>
          </p:cNvPr>
          <p:cNvSpPr/>
          <p:nvPr/>
        </p:nvSpPr>
        <p:spPr>
          <a:xfrm>
            <a:off x="3320271" y="4771380"/>
            <a:ext cx="21387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nb-NO" sz="800" dirty="0">
                <a:solidFill>
                  <a:srgbClr val="595959"/>
                </a:solidFill>
                <a:latin typeface="Georgia" charset="0"/>
              </a:rPr>
              <a:t>Oslo Idrettskrets - «Vi skaper idrettsglede»</a:t>
            </a:r>
          </a:p>
        </p:txBody>
      </p:sp>
    </p:spTree>
    <p:extLst>
      <p:ext uri="{BB962C8B-B14F-4D97-AF65-F5344CB8AC3E}">
        <p14:creationId xmlns:p14="http://schemas.microsoft.com/office/powerpoint/2010/main" val="3106212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lassholder for innhold 4">
            <a:extLst>
              <a:ext uri="{FF2B5EF4-FFF2-40B4-BE49-F238E27FC236}">
                <a16:creationId xmlns:a16="http://schemas.microsoft.com/office/drawing/2014/main" id="{7BBE6AFE-3507-4E95-A152-F1CC053EB2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221581"/>
            <a:ext cx="3028950" cy="2271713"/>
          </a:xfrm>
        </p:spPr>
      </p:pic>
      <p:pic>
        <p:nvPicPr>
          <p:cNvPr id="21508" name="Plassholder for innhold 5">
            <a:extLst>
              <a:ext uri="{FF2B5EF4-FFF2-40B4-BE49-F238E27FC236}">
                <a16:creationId xmlns:a16="http://schemas.microsoft.com/office/drawing/2014/main" id="{74393165-46FB-4B4C-8609-D5D163586F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5813" y="1237060"/>
            <a:ext cx="3028950" cy="2271713"/>
          </a:xfr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D03E7395-EF01-4C48-BD18-76D3312C8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466" y="541483"/>
            <a:ext cx="2713844" cy="2030267"/>
          </a:xfrm>
          <a:prstGeom prst="rect">
            <a:avLst/>
          </a:prstGeom>
        </p:spPr>
      </p:pic>
      <p:pic>
        <p:nvPicPr>
          <p:cNvPr id="21509" name="Bilde 6">
            <a:extLst>
              <a:ext uri="{FF2B5EF4-FFF2-40B4-BE49-F238E27FC236}">
                <a16:creationId xmlns:a16="http://schemas.microsoft.com/office/drawing/2014/main" id="{BCB103DF-597A-48F2-92FC-FFCCD6FD6D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3025727"/>
            <a:ext cx="1238250" cy="165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B0DB536C-6279-40E5-8C94-73CB65033B24}"/>
              </a:ext>
            </a:extLst>
          </p:cNvPr>
          <p:cNvSpPr/>
          <p:nvPr/>
        </p:nvSpPr>
        <p:spPr>
          <a:xfrm>
            <a:off x="3320271" y="4771380"/>
            <a:ext cx="21387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nb-NO" sz="800" dirty="0">
                <a:solidFill>
                  <a:srgbClr val="595959"/>
                </a:solidFill>
                <a:latin typeface="Georgia" charset="0"/>
              </a:rPr>
              <a:t>Oslo Idrettskrets - «Vi skaper idrettsglede»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1F46C79-53E3-4EB0-895C-35010542C2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98" y="2315335"/>
            <a:ext cx="2607764" cy="195582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F0BE73A2-4863-4465-BF2F-06288ED70B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2259" y="648184"/>
            <a:ext cx="2571752" cy="1928814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1AFAED04-D347-40A3-A17A-3069109BC4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591569" y="285563"/>
            <a:ext cx="2139702" cy="160477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4307EB85-2BE1-4B86-A914-44AFA69D53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104590"/>
            <a:ext cx="2149252" cy="1611939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21480021-6B17-4327-B128-6F8A77C565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5952" y="2320341"/>
            <a:ext cx="2117773" cy="1588330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865185A9-4136-4996-9C8E-CD0837B9056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4098" y="2985459"/>
            <a:ext cx="1907887" cy="1430915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9596444D-7CB3-4733-A306-793E46F7A5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11" y="3180054"/>
            <a:ext cx="1966408" cy="147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12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tel 6">
            <a:extLst>
              <a:ext uri="{FF2B5EF4-FFF2-40B4-BE49-F238E27FC236}">
                <a16:creationId xmlns:a16="http://schemas.microsoft.com/office/drawing/2014/main" id="{54FDBE27-4DEC-47C6-902E-98DAEA296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555526"/>
            <a:ext cx="4050506" cy="857250"/>
          </a:xfrm>
        </p:spPr>
        <p:txBody>
          <a:bodyPr/>
          <a:lstStyle/>
          <a:p>
            <a:r>
              <a:rPr lang="nb-NO" altLang="nb-NO" sz="2100" b="1" i="1" dirty="0"/>
              <a:t>«Vi er trener ikke for å bli yngre </a:t>
            </a:r>
            <a:br>
              <a:rPr lang="nb-NO" altLang="nb-NO" sz="2100" b="1" i="1" dirty="0"/>
            </a:br>
            <a:r>
              <a:rPr lang="nb-NO" altLang="nb-NO" sz="2100" b="1" i="1" dirty="0"/>
              <a:t>men eldre!»</a:t>
            </a:r>
            <a:br>
              <a:rPr lang="nb-NO" altLang="nb-NO" sz="2100" b="1" i="1" dirty="0"/>
            </a:br>
            <a:r>
              <a:rPr lang="nb-NO" altLang="nb-NO" sz="1200" dirty="0"/>
              <a:t>Kjelsås 60pluss</a:t>
            </a:r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E5E85B18-D6D1-43F3-8513-28A3F1DE8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110" y="1873473"/>
            <a:ext cx="3671888" cy="243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>
            <a:extLst>
              <a:ext uri="{FF2B5EF4-FFF2-40B4-BE49-F238E27FC236}">
                <a16:creationId xmlns:a16="http://schemas.microsoft.com/office/drawing/2014/main" id="{F11909D5-58C6-44CC-B0C8-A153D4998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1510"/>
            <a:ext cx="1587103" cy="90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188FF9C-E3EC-48C4-8309-7D0215B4FFAA}"/>
              </a:ext>
            </a:extLst>
          </p:cNvPr>
          <p:cNvSpPr/>
          <p:nvPr/>
        </p:nvSpPr>
        <p:spPr>
          <a:xfrm>
            <a:off x="3320271" y="4771380"/>
            <a:ext cx="21387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nb-NO" sz="800" dirty="0">
                <a:solidFill>
                  <a:srgbClr val="595959"/>
                </a:solidFill>
                <a:latin typeface="Georgia" charset="0"/>
              </a:rPr>
              <a:t>Oslo Idrettskrets - «Vi skaper idrettsglede»</a:t>
            </a:r>
          </a:p>
        </p:txBody>
      </p:sp>
    </p:spTree>
    <p:extLst>
      <p:ext uri="{BB962C8B-B14F-4D97-AF65-F5344CB8AC3E}">
        <p14:creationId xmlns:p14="http://schemas.microsoft.com/office/powerpoint/2010/main" val="1866410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defTabSz="907518">
              <a:spcBef>
                <a:spcPts val="602"/>
              </a:spcBef>
              <a:defRPr/>
            </a:pPr>
            <a:r>
              <a:rPr lang="nb-NO" dirty="0"/>
              <a:t>Et lavterskel aktivitetstilbud til oslofolk </a:t>
            </a:r>
          </a:p>
          <a:p>
            <a:pPr defTabSz="907518">
              <a:spcBef>
                <a:spcPts val="602"/>
              </a:spcBef>
              <a:defRPr/>
            </a:pPr>
            <a:endParaRPr lang="nb-NO" dirty="0"/>
          </a:p>
          <a:p>
            <a:pPr marL="615960" lvl="1" indent="-342200" defTabSz="907518">
              <a:spcBef>
                <a:spcPts val="602"/>
              </a:spcBef>
              <a:buFontTx/>
              <a:buChar char="•"/>
              <a:defRPr/>
            </a:pPr>
            <a:r>
              <a:rPr lang="nb-NO" dirty="0"/>
              <a:t>I regi av Oslo Idrettskrets</a:t>
            </a:r>
          </a:p>
          <a:p>
            <a:pPr marL="615960" lvl="1" indent="-342200" defTabSz="907518">
              <a:spcBef>
                <a:spcPts val="602"/>
              </a:spcBef>
              <a:buFontTx/>
              <a:buChar char="•"/>
              <a:defRPr/>
            </a:pPr>
            <a:r>
              <a:rPr lang="nb-NO" dirty="0"/>
              <a:t>Startet i 1995</a:t>
            </a:r>
          </a:p>
          <a:p>
            <a:pPr marL="615960" lvl="1" indent="-342200" defTabSz="907518">
              <a:spcBef>
                <a:spcPts val="602"/>
              </a:spcBef>
              <a:buFontTx/>
              <a:buChar char="•"/>
              <a:defRPr/>
            </a:pPr>
            <a:r>
              <a:rPr lang="nb-NO" dirty="0"/>
              <a:t>Finansieres av Oslo kommune og OUS HF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Hva er Aktiv på dagtid?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8041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lassholder for innhold 4">
            <a:extLst>
              <a:ext uri="{FF2B5EF4-FFF2-40B4-BE49-F238E27FC236}">
                <a16:creationId xmlns:a16="http://schemas.microsoft.com/office/drawing/2014/main" id="{A211A6DD-A4C9-4C3C-A8B1-1B8CBF3568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316" y="1437085"/>
            <a:ext cx="3028950" cy="2271713"/>
          </a:xfrm>
        </p:spPr>
      </p:pic>
      <p:pic>
        <p:nvPicPr>
          <p:cNvPr id="23557" name="83AD4EE4-39DD-4B96-BE70-9821FE2014DE" descr="07C08A6122424F8295EB4C4A6C26BEE5@LenovoPC">
            <a:extLst>
              <a:ext uri="{FF2B5EF4-FFF2-40B4-BE49-F238E27FC236}">
                <a16:creationId xmlns:a16="http://schemas.microsoft.com/office/drawing/2014/main" id="{5817BCCB-47CE-45FE-BF28-56F7566DF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8" y="2272223"/>
            <a:ext cx="2897981" cy="222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7346B2A-8A25-41BE-B358-0D8C5B01D661}"/>
              </a:ext>
            </a:extLst>
          </p:cNvPr>
          <p:cNvSpPr txBox="1"/>
          <p:nvPr/>
        </p:nvSpPr>
        <p:spPr>
          <a:xfrm>
            <a:off x="323528" y="339502"/>
            <a:ext cx="684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altLang="nb-NO" sz="4000" dirty="0"/>
              <a:t>Fysisk aktivitet legger ikke bare år til livet, men også liv til årene!</a:t>
            </a:r>
            <a:endParaRPr lang="nb-NO" sz="4000" dirty="0">
              <a:solidFill>
                <a:srgbClr val="57585B"/>
              </a:solidFill>
              <a:latin typeface="Georgia" pitchFamily="18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13A45AD-8572-4365-BD27-017EEA1D5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39" y="2278495"/>
            <a:ext cx="2977091" cy="222138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2D67DEF-6E17-4CD0-964A-C9FA02875AC5}"/>
              </a:ext>
            </a:extLst>
          </p:cNvPr>
          <p:cNvSpPr/>
          <p:nvPr/>
        </p:nvSpPr>
        <p:spPr>
          <a:xfrm>
            <a:off x="3320271" y="4771380"/>
            <a:ext cx="21387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nb-NO" sz="800" dirty="0">
                <a:solidFill>
                  <a:srgbClr val="595959"/>
                </a:solidFill>
                <a:latin typeface="Georgia" charset="0"/>
              </a:rPr>
              <a:t>Oslo Idrettskrets - «Vi skaper idrettsglede»</a:t>
            </a:r>
          </a:p>
        </p:txBody>
      </p:sp>
    </p:spTree>
    <p:extLst>
      <p:ext uri="{BB962C8B-B14F-4D97-AF65-F5344CB8AC3E}">
        <p14:creationId xmlns:p14="http://schemas.microsoft.com/office/powerpoint/2010/main" val="1618021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lassholder for innhold 4">
            <a:extLst>
              <a:ext uri="{FF2B5EF4-FFF2-40B4-BE49-F238E27FC236}">
                <a16:creationId xmlns:a16="http://schemas.microsoft.com/office/drawing/2014/main" id="{EE3A0E9A-15BB-4E7E-99C5-61D49A9EFC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275160"/>
            <a:ext cx="3028950" cy="2271713"/>
          </a:xfrm>
        </p:spPr>
      </p:pic>
      <p:pic>
        <p:nvPicPr>
          <p:cNvPr id="24581" name="F19ECFD6-3D99-49DE-9DE4-4C978571FC17" descr="C92230D6B208459E86B057127DBA49E0@LenovoPC">
            <a:extLst>
              <a:ext uri="{FF2B5EF4-FFF2-40B4-BE49-F238E27FC236}">
                <a16:creationId xmlns:a16="http://schemas.microsoft.com/office/drawing/2014/main" id="{054B587C-373A-456F-97FC-407883467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038" y="2323661"/>
            <a:ext cx="3120628" cy="234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780B7B38-64B3-4F1D-8938-4E6381BC266E}"/>
              </a:ext>
            </a:extLst>
          </p:cNvPr>
          <p:cNvSpPr txBox="1"/>
          <p:nvPr/>
        </p:nvSpPr>
        <p:spPr>
          <a:xfrm>
            <a:off x="395536" y="305664"/>
            <a:ext cx="5544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altLang="nb-NO" sz="4000" dirty="0"/>
              <a:t>Det er aldri for sent å begynne- effektene er gode uansett alder!</a:t>
            </a:r>
            <a:endParaRPr lang="nb-NO" sz="4000" dirty="0">
              <a:solidFill>
                <a:srgbClr val="57585B"/>
              </a:solidFill>
              <a:latin typeface="Georgia" pitchFamily="18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AC74824-9A1C-4D47-9C40-89E1986AC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344529"/>
            <a:ext cx="3096344" cy="2321091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69A0648B-134F-480C-9281-A72140706E09}"/>
              </a:ext>
            </a:extLst>
          </p:cNvPr>
          <p:cNvSpPr/>
          <p:nvPr/>
        </p:nvSpPr>
        <p:spPr>
          <a:xfrm>
            <a:off x="3320271" y="4771380"/>
            <a:ext cx="21387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nb-NO" sz="800" dirty="0">
                <a:solidFill>
                  <a:srgbClr val="595959"/>
                </a:solidFill>
                <a:latin typeface="Georgia" charset="0"/>
              </a:rPr>
              <a:t>Oslo Idrettskrets - «Vi skaper idrettsglede»</a:t>
            </a:r>
          </a:p>
        </p:txBody>
      </p:sp>
    </p:spTree>
    <p:extLst>
      <p:ext uri="{BB962C8B-B14F-4D97-AF65-F5344CB8AC3E}">
        <p14:creationId xmlns:p14="http://schemas.microsoft.com/office/powerpoint/2010/main" val="3646267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8" descr="L:\IK03IDRETTSKRETS\60pluss\60pluss ekstra 2014\Bilder\019.JPG">
            <a:extLst>
              <a:ext uri="{FF2B5EF4-FFF2-40B4-BE49-F238E27FC236}">
                <a16:creationId xmlns:a16="http://schemas.microsoft.com/office/drawing/2014/main" id="{4B074E9D-D617-43EF-B85E-FD4405D1DF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5785" y="951310"/>
            <a:ext cx="4455319" cy="2974181"/>
          </a:xfrm>
          <a:noFill/>
        </p:spPr>
      </p:pic>
      <p:pic>
        <p:nvPicPr>
          <p:cNvPr id="9" name="Bilde 4">
            <a:extLst>
              <a:ext uri="{FF2B5EF4-FFF2-40B4-BE49-F238E27FC236}">
                <a16:creationId xmlns:a16="http://schemas.microsoft.com/office/drawing/2014/main" id="{6FC3D137-48EB-4920-B769-529366C314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478"/>
            <a:ext cx="1757363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BE35865A-E693-4E30-AB7A-FBA2F4AEA2CC}"/>
              </a:ext>
            </a:extLst>
          </p:cNvPr>
          <p:cNvSpPr/>
          <p:nvPr/>
        </p:nvSpPr>
        <p:spPr>
          <a:xfrm>
            <a:off x="3320271" y="4771380"/>
            <a:ext cx="21387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nb-NO" sz="800" dirty="0">
                <a:solidFill>
                  <a:srgbClr val="595959"/>
                </a:solidFill>
                <a:latin typeface="Georgia" charset="0"/>
              </a:rPr>
              <a:t>Oslo Idrettskrets - «Vi skaper idrettsglede»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2DB8EBE-4035-4CC3-A68F-4F1A8B141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475655"/>
            <a:ext cx="2947716" cy="41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90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tel 1">
            <a:extLst>
              <a:ext uri="{FF2B5EF4-FFF2-40B4-BE49-F238E27FC236}">
                <a16:creationId xmlns:a16="http://schemas.microsoft.com/office/drawing/2014/main" id="{79C73795-20A1-4145-B876-272F7DB5D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951310"/>
            <a:ext cx="6172200" cy="111919"/>
          </a:xfrm>
        </p:spPr>
        <p:txBody>
          <a:bodyPr>
            <a:normAutofit fontScale="90000"/>
          </a:bodyPr>
          <a:lstStyle/>
          <a:p>
            <a:br>
              <a:rPr lang="nb-NO" altLang="nb-NO" dirty="0"/>
            </a:br>
            <a:endParaRPr lang="nb-NO" altLang="nb-NO" dirty="0"/>
          </a:p>
        </p:txBody>
      </p:sp>
      <p:pic>
        <p:nvPicPr>
          <p:cNvPr id="28675" name="Plassholder for innhold 3">
            <a:extLst>
              <a:ext uri="{FF2B5EF4-FFF2-40B4-BE49-F238E27FC236}">
                <a16:creationId xmlns:a16="http://schemas.microsoft.com/office/drawing/2014/main" id="{66F3B08B-E1CB-48E8-9F6D-AA8F104E5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6956" y="1200151"/>
            <a:ext cx="4510088" cy="3394472"/>
          </a:xfr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20B9622E-F777-4E65-A1EF-32A3428EAA13}"/>
              </a:ext>
            </a:extLst>
          </p:cNvPr>
          <p:cNvSpPr txBox="1"/>
          <p:nvPr/>
        </p:nvSpPr>
        <p:spPr>
          <a:xfrm>
            <a:off x="280842" y="899427"/>
            <a:ext cx="69569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altLang="nb-NO" sz="40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60pluss </a:t>
            </a:r>
            <a:r>
              <a:rPr lang="nb-NO" altLang="nb-NO" sz="4000" i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ekstra</a:t>
            </a:r>
            <a:r>
              <a:rPr lang="nb-NO" altLang="nb-NO" sz="40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 startet opp i 2013</a:t>
            </a:r>
            <a:endParaRPr lang="nb-NO" sz="4000" dirty="0">
              <a:solidFill>
                <a:srgbClr val="57585B"/>
              </a:solidFill>
              <a:latin typeface="Georgia" pitchFamily="18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C41DD23-FD6C-49FD-BB8D-A27D21C76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7" y="1730720"/>
            <a:ext cx="3757838" cy="2827907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7B0208DD-E10A-4B09-B24A-8FF826172914}"/>
              </a:ext>
            </a:extLst>
          </p:cNvPr>
          <p:cNvSpPr txBox="1"/>
          <p:nvPr/>
        </p:nvSpPr>
        <p:spPr>
          <a:xfrm>
            <a:off x="467544" y="2080060"/>
            <a:ext cx="421686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altLang="nb-NO" sz="2400" dirty="0">
                <a:solidFill>
                  <a:prstClr val="black"/>
                </a:solidFill>
                <a:latin typeface="Calibri"/>
              </a:rPr>
              <a:t>Finansieres av Oslo kommune</a:t>
            </a:r>
          </a:p>
          <a:p>
            <a:r>
              <a:rPr lang="nb-NO" altLang="nb-NO" sz="2400" dirty="0">
                <a:solidFill>
                  <a:prstClr val="black"/>
                </a:solidFill>
                <a:latin typeface="Calibri"/>
              </a:rPr>
              <a:t>og gjennom </a:t>
            </a:r>
            <a:r>
              <a:rPr lang="nb-NO" sz="2400" dirty="0">
                <a:solidFill>
                  <a:prstClr val="black"/>
                </a:solidFill>
                <a:latin typeface="Calibri"/>
              </a:rPr>
              <a:t>egenandel kr 1500,-</a:t>
            </a:r>
          </a:p>
          <a:p>
            <a:endParaRPr lang="nb-NO" sz="400" dirty="0">
              <a:solidFill>
                <a:srgbClr val="57585B"/>
              </a:solidFill>
              <a:latin typeface="Georgia" pitchFamily="18" charset="0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9074E72-FE19-4286-9C89-938A4A0299E1}"/>
              </a:ext>
            </a:extLst>
          </p:cNvPr>
          <p:cNvSpPr/>
          <p:nvPr/>
        </p:nvSpPr>
        <p:spPr>
          <a:xfrm>
            <a:off x="3320271" y="4771380"/>
            <a:ext cx="21387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nb-NO" sz="800" dirty="0">
                <a:solidFill>
                  <a:srgbClr val="595959"/>
                </a:solidFill>
                <a:latin typeface="Georgia" charset="0"/>
              </a:rPr>
              <a:t>Oslo Idrettskrets - «Vi skaper idrettsglede»</a:t>
            </a:r>
          </a:p>
        </p:txBody>
      </p:sp>
    </p:spTree>
    <p:extLst>
      <p:ext uri="{BB962C8B-B14F-4D97-AF65-F5344CB8AC3E}">
        <p14:creationId xmlns:p14="http://schemas.microsoft.com/office/powerpoint/2010/main" val="3552865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9A0407-35D2-40C5-A2E4-8D8FC29A7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560" y="1707654"/>
            <a:ext cx="4243078" cy="194421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b-NO" sz="1500" dirty="0"/>
              <a:t>Målet er å tilby et aktivitetstilbud til personer over 60 år i Oslo med tilrettelagt trening og et sosialt miljø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b-NO" sz="1500" dirty="0"/>
              <a:t>Fokus på balanse- og styrketrening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b-NO" sz="1500" dirty="0"/>
              <a:t>Aktiviteten ledes av idrettspedagoger og instruktører ansatt i OIK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b-NO" sz="1500" dirty="0"/>
              <a:t>400 deltagere i 2018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nb-NO" sz="15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nb-NO" sz="15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nb-NO" sz="1650" dirty="0"/>
          </a:p>
        </p:txBody>
      </p:sp>
      <p:pic>
        <p:nvPicPr>
          <p:cNvPr id="29700" name="Picture 2">
            <a:extLst>
              <a:ext uri="{FF2B5EF4-FFF2-40B4-BE49-F238E27FC236}">
                <a16:creationId xmlns:a16="http://schemas.microsoft.com/office/drawing/2014/main" id="{8C8C83C5-B99D-43A6-89F4-2DF8C6F03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4458"/>
            <a:ext cx="1559719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BA01E09-F024-4FF8-9CE1-8D593CD557C2}"/>
              </a:ext>
            </a:extLst>
          </p:cNvPr>
          <p:cNvSpPr txBox="1"/>
          <p:nvPr/>
        </p:nvSpPr>
        <p:spPr>
          <a:xfrm>
            <a:off x="539552" y="274458"/>
            <a:ext cx="33277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altLang="nb-NO" sz="44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60pluss</a:t>
            </a:r>
            <a:r>
              <a:rPr lang="nb-NO" altLang="nb-NO" sz="4400" i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ekstra</a:t>
            </a:r>
            <a:endParaRPr lang="nb-NO" sz="800" dirty="0">
              <a:solidFill>
                <a:srgbClr val="57585B"/>
              </a:solidFill>
              <a:latin typeface="Georgia" pitchFamily="18" charset="0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9685BE6-0EC6-4627-BAC0-4BA0A68DD678}"/>
              </a:ext>
            </a:extLst>
          </p:cNvPr>
          <p:cNvSpPr/>
          <p:nvPr/>
        </p:nvSpPr>
        <p:spPr>
          <a:xfrm>
            <a:off x="3320271" y="4771380"/>
            <a:ext cx="21387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nb-NO" sz="800" dirty="0">
                <a:solidFill>
                  <a:srgbClr val="595959"/>
                </a:solidFill>
                <a:latin typeface="Georgia" charset="0"/>
              </a:rPr>
              <a:t>Oslo Idrettskrets - «Vi skaper idrettsglede»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C7D2A4D-21C7-4AD9-93B3-5612EF722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63638"/>
            <a:ext cx="3549013" cy="26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02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lassholder for innhold 3">
            <a:extLst>
              <a:ext uri="{FF2B5EF4-FFF2-40B4-BE49-F238E27FC236}">
                <a16:creationId xmlns:a16="http://schemas.microsoft.com/office/drawing/2014/main" id="{6422EFCE-347E-447D-9F68-27CFC876FC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8591" y="1113235"/>
            <a:ext cx="1671638" cy="2907506"/>
          </a:xfr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5FF6D8E-4F0D-402A-955D-F117CEA8DCDD}"/>
              </a:ext>
            </a:extLst>
          </p:cNvPr>
          <p:cNvSpPr/>
          <p:nvPr/>
        </p:nvSpPr>
        <p:spPr>
          <a:xfrm>
            <a:off x="3320271" y="4771380"/>
            <a:ext cx="21387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nb-NO" sz="800" dirty="0">
                <a:solidFill>
                  <a:srgbClr val="595959"/>
                </a:solidFill>
                <a:latin typeface="Georgia" charset="0"/>
              </a:rPr>
              <a:t>Oslo Idrettskrets - «Vi skaper idrettsglede»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8B4F8ECC-1851-4910-814B-2F4A96177F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487B2F4-F15F-4C7C-80E5-4BFE34097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917"/>
            <a:ext cx="8493109" cy="46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63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Bilde 1">
            <a:extLst>
              <a:ext uri="{FF2B5EF4-FFF2-40B4-BE49-F238E27FC236}">
                <a16:creationId xmlns:a16="http://schemas.microsoft.com/office/drawing/2014/main" id="{A14E6499-E502-49E7-854E-7170DF2F0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0029" y="1802607"/>
            <a:ext cx="4886325" cy="1821656"/>
          </a:xfrm>
          <a:noFill/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EB5815FE-4843-4F8C-814A-D2BAF2D75C36}"/>
              </a:ext>
            </a:extLst>
          </p:cNvPr>
          <p:cNvSpPr txBox="1"/>
          <p:nvPr/>
        </p:nvSpPr>
        <p:spPr>
          <a:xfrm>
            <a:off x="572831" y="699542"/>
            <a:ext cx="6488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altLang="nb-NO" sz="40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Trim til musikk i Ekeberghallen</a:t>
            </a:r>
            <a:endParaRPr lang="nb-NO" sz="4000" dirty="0">
              <a:solidFill>
                <a:srgbClr val="57585B"/>
              </a:solidFill>
              <a:latin typeface="Georgia" pitchFamily="18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153C822-CAE8-451A-BB63-1CED284B3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635646"/>
            <a:ext cx="6517189" cy="2432515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91E1B8FC-2774-4933-A12C-8FD301C886E9}"/>
              </a:ext>
            </a:extLst>
          </p:cNvPr>
          <p:cNvSpPr/>
          <p:nvPr/>
        </p:nvSpPr>
        <p:spPr>
          <a:xfrm>
            <a:off x="3320271" y="4771380"/>
            <a:ext cx="21387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nb-NO" sz="800" dirty="0">
                <a:solidFill>
                  <a:srgbClr val="595959"/>
                </a:solidFill>
                <a:latin typeface="Georgia" charset="0"/>
              </a:rPr>
              <a:t>Oslo Idrettskrets - «Vi skaper idrettsglede»</a:t>
            </a:r>
          </a:p>
        </p:txBody>
      </p:sp>
    </p:spTree>
    <p:extLst>
      <p:ext uri="{BB962C8B-B14F-4D97-AF65-F5344CB8AC3E}">
        <p14:creationId xmlns:p14="http://schemas.microsoft.com/office/powerpoint/2010/main" val="16185069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tel 1">
            <a:extLst>
              <a:ext uri="{FF2B5EF4-FFF2-40B4-BE49-F238E27FC236}">
                <a16:creationId xmlns:a16="http://schemas.microsoft.com/office/drawing/2014/main" id="{11A76255-035F-4AF3-B617-14D2BCB3C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3867894"/>
            <a:ext cx="2995736" cy="425054"/>
          </a:xfrm>
        </p:spPr>
        <p:txBody>
          <a:bodyPr/>
          <a:lstStyle/>
          <a:p>
            <a:r>
              <a:rPr lang="nb-NO" altLang="nb-NO" dirty="0"/>
              <a:t>                               Takk for meg </a:t>
            </a:r>
            <a:r>
              <a:rPr lang="nb-NO" altLang="nb-NO" dirty="0">
                <a:sym typeface="Wingdings" panose="05000000000000000000" pitchFamily="2" charset="2"/>
              </a:rPr>
              <a:t></a:t>
            </a:r>
            <a:endParaRPr lang="nb-NO" altLang="nb-NO" dirty="0"/>
          </a:p>
        </p:txBody>
      </p:sp>
      <p:pic>
        <p:nvPicPr>
          <p:cNvPr id="34820" name="Bilde 1">
            <a:extLst>
              <a:ext uri="{FF2B5EF4-FFF2-40B4-BE49-F238E27FC236}">
                <a16:creationId xmlns:a16="http://schemas.microsoft.com/office/drawing/2014/main" id="{65D56B7A-F9D1-4EF8-92E0-7513E3E854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9" b="14059"/>
          <a:stretch>
            <a:fillRect/>
          </a:stretch>
        </p:blipFill>
        <p:spPr>
          <a:noFill/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D86031E3-C2CC-4DD0-A55E-67CBE7625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352772"/>
            <a:ext cx="4399622" cy="3299717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CFFA58C8-109A-4EDD-8E21-5228E6DE7BF5}"/>
              </a:ext>
            </a:extLst>
          </p:cNvPr>
          <p:cNvSpPr/>
          <p:nvPr/>
        </p:nvSpPr>
        <p:spPr>
          <a:xfrm>
            <a:off x="3320271" y="4771380"/>
            <a:ext cx="21387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nb-NO" sz="800" dirty="0">
                <a:solidFill>
                  <a:srgbClr val="595959"/>
                </a:solidFill>
                <a:latin typeface="Georgia" charset="0"/>
              </a:rPr>
              <a:t>Oslo Idrettskrets - «Vi skaper idrettsglede»</a:t>
            </a:r>
          </a:p>
        </p:txBody>
      </p:sp>
    </p:spTree>
    <p:extLst>
      <p:ext uri="{BB962C8B-B14F-4D97-AF65-F5344CB8AC3E}">
        <p14:creationId xmlns:p14="http://schemas.microsoft.com/office/powerpoint/2010/main" val="556321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b-NO" altLang="nb-NO" dirty="0"/>
              <a:t>Å bidra til å </a:t>
            </a:r>
            <a:r>
              <a:rPr lang="nb-NO" altLang="nb-NO" b="1" dirty="0"/>
              <a:t>aktivisere</a:t>
            </a:r>
            <a:r>
              <a:rPr lang="nb-NO" altLang="nb-NO" dirty="0"/>
              <a:t> og </a:t>
            </a:r>
            <a:r>
              <a:rPr lang="nb-NO" altLang="nb-NO" b="1" dirty="0"/>
              <a:t>integrere</a:t>
            </a:r>
            <a:r>
              <a:rPr lang="nb-NO" altLang="nb-NO" dirty="0"/>
              <a:t> personer i Oslo mellom 18 – 67 år som mottar en trygdeytelse.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Mål for Aktiv på dagtid?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4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032699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sz="quarter" idx="10"/>
          </p:nvPr>
        </p:nvSpPr>
        <p:spPr>
          <a:xfrm>
            <a:off x="900113" y="843558"/>
            <a:ext cx="6552207" cy="3816424"/>
          </a:xfrm>
        </p:spPr>
        <p:txBody>
          <a:bodyPr/>
          <a:lstStyle/>
          <a:p>
            <a:pPr>
              <a:defRPr/>
            </a:pPr>
            <a:r>
              <a:rPr lang="nb-NO" dirty="0"/>
              <a:t>Alle mellom 18 og 67 år som bor i Oslo og mottar en av følgende ytelser:</a:t>
            </a:r>
          </a:p>
          <a:p>
            <a:pPr lvl="4" eaLnBrk="1" hangingPunct="1">
              <a:buFont typeface="Wingdings" pitchFamily="2" charset="2"/>
              <a:buChar char="§"/>
              <a:defRPr/>
            </a:pPr>
            <a:r>
              <a:rPr lang="nb-NO" dirty="0"/>
              <a:t>Sykepenger</a:t>
            </a:r>
          </a:p>
          <a:p>
            <a:pPr lvl="4" eaLnBrk="1" hangingPunct="1">
              <a:buFont typeface="Wingdings" pitchFamily="2" charset="2"/>
              <a:buChar char="§"/>
              <a:defRPr/>
            </a:pPr>
            <a:r>
              <a:rPr lang="nb-NO" dirty="0"/>
              <a:t>Arbeidsavklaringspenger (AAP)</a:t>
            </a:r>
          </a:p>
          <a:p>
            <a:pPr lvl="4" eaLnBrk="1" hangingPunct="1">
              <a:buFont typeface="Wingdings" pitchFamily="2" charset="2"/>
              <a:buChar char="§"/>
              <a:defRPr/>
            </a:pPr>
            <a:r>
              <a:rPr lang="nb-NO" dirty="0"/>
              <a:t>Uføreytelse</a:t>
            </a:r>
          </a:p>
          <a:p>
            <a:pPr lvl="4" eaLnBrk="1" hangingPunct="1">
              <a:buFont typeface="Wingdings" pitchFamily="2" charset="2"/>
              <a:buChar char="§"/>
              <a:defRPr/>
            </a:pPr>
            <a:r>
              <a:rPr lang="nb-NO" dirty="0"/>
              <a:t>Overgangsstønad</a:t>
            </a:r>
          </a:p>
          <a:p>
            <a:pPr lvl="4" eaLnBrk="1" hangingPunct="1">
              <a:buFont typeface="Wingdings" pitchFamily="2" charset="2"/>
              <a:buChar char="§"/>
              <a:defRPr/>
            </a:pPr>
            <a:r>
              <a:rPr lang="nb-NO" dirty="0"/>
              <a:t>Dagpenger</a:t>
            </a:r>
          </a:p>
          <a:p>
            <a:pPr lvl="4" eaLnBrk="1" hangingPunct="1">
              <a:buFont typeface="Wingdings" pitchFamily="2" charset="2"/>
              <a:buChar char="§"/>
              <a:defRPr/>
            </a:pPr>
            <a:r>
              <a:rPr lang="nb-NO" dirty="0"/>
              <a:t>Økonomisk sosialstøtte</a:t>
            </a:r>
          </a:p>
          <a:p>
            <a:r>
              <a:rPr lang="nb-NO" dirty="0"/>
              <a:t>Nytt! Oppfølgingsvedtak fra NAV etter NAV loven § 14 A. (</a:t>
            </a:r>
            <a:r>
              <a:rPr lang="nb-NO" sz="1800" dirty="0"/>
              <a:t>Spesielt tilpasset innsats og varig tilpasset innsats)</a:t>
            </a:r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900112" y="339503"/>
            <a:ext cx="6264275" cy="648072"/>
          </a:xfrm>
        </p:spPr>
        <p:txBody>
          <a:bodyPr/>
          <a:lstStyle/>
          <a:p>
            <a:r>
              <a:rPr lang="nb-NO" altLang="nb-NO" dirty="0"/>
              <a:t>HVEM KAN DELTA? 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5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882770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sz="quarter" idx="10"/>
          </p:nvPr>
        </p:nvSpPr>
        <p:spPr>
          <a:xfrm>
            <a:off x="467544" y="987574"/>
            <a:ext cx="8064896" cy="3779689"/>
          </a:xfrm>
        </p:spPr>
        <p:txBody>
          <a:bodyPr/>
          <a:lstStyle/>
          <a:p>
            <a:pPr marL="341313" indent="-341313" eaLnBrk="1" hangingPunct="1">
              <a:spcBef>
                <a:spcPts val="600"/>
              </a:spcBef>
              <a:buFontTx/>
              <a:buChar char="•"/>
              <a:defRPr/>
            </a:pPr>
            <a:r>
              <a:rPr lang="nb-NO" sz="2600" dirty="0">
                <a:cs typeface="Arial" panose="020B0604020202020204" pitchFamily="34" charset="0"/>
              </a:rPr>
              <a:t>1682 deltagere</a:t>
            </a:r>
          </a:p>
          <a:p>
            <a:pPr marL="341313" indent="-341313" eaLnBrk="1" hangingPunct="1">
              <a:spcBef>
                <a:spcPts val="600"/>
              </a:spcBef>
              <a:buFontTx/>
              <a:buChar char="•"/>
              <a:defRPr/>
            </a:pPr>
            <a:r>
              <a:rPr lang="nb-NO" sz="2600" dirty="0">
                <a:cs typeface="Arial" panose="020B0604020202020204" pitchFamily="34" charset="0"/>
              </a:rPr>
              <a:t>2-300 trener daglig</a:t>
            </a:r>
          </a:p>
          <a:p>
            <a:pPr marL="341313" indent="-341313" eaLnBrk="1" hangingPunct="1">
              <a:spcBef>
                <a:spcPts val="600"/>
              </a:spcBef>
              <a:buFontTx/>
              <a:buChar char="•"/>
              <a:defRPr/>
            </a:pPr>
            <a:r>
              <a:rPr lang="nb-NO" sz="2600" dirty="0">
                <a:cs typeface="Arial" panose="020B0604020202020204" pitchFamily="34" charset="0"/>
              </a:rPr>
              <a:t>47% født utenfor Norge </a:t>
            </a:r>
          </a:p>
          <a:p>
            <a:pPr marL="341313" indent="-341313" eaLnBrk="1" hangingPunct="1">
              <a:spcBef>
                <a:spcPts val="600"/>
              </a:spcBef>
              <a:buFontTx/>
              <a:buChar char="•"/>
              <a:defRPr/>
            </a:pPr>
            <a:r>
              <a:rPr lang="nb-NO" sz="2600" dirty="0">
                <a:cs typeface="Arial" panose="020B0604020202020204" pitchFamily="34" charset="0"/>
              </a:rPr>
              <a:t>65% kvinner og 35% menn</a:t>
            </a:r>
          </a:p>
          <a:p>
            <a:pPr marL="341313" indent="-341313" eaLnBrk="1" hangingPunct="1">
              <a:spcBef>
                <a:spcPts val="600"/>
              </a:spcBef>
              <a:buFontTx/>
              <a:buChar char="•"/>
              <a:defRPr/>
            </a:pPr>
            <a:r>
              <a:rPr lang="nb-NO" altLang="nb-NO" sz="2600" dirty="0">
                <a:cs typeface="Arial" panose="020B0604020202020204" pitchFamily="34" charset="0"/>
              </a:rPr>
              <a:t>Deltakerne er svært fornøyd</a:t>
            </a:r>
          </a:p>
          <a:p>
            <a:pPr lvl="2">
              <a:defRPr/>
            </a:pPr>
            <a:r>
              <a:rPr lang="nb-NO" altLang="nb-NO" dirty="0">
                <a:cs typeface="Arial" panose="020B0604020202020204" pitchFamily="34" charset="0"/>
              </a:rPr>
              <a:t>Høy kvalitet og rimelig å delta (pris)</a:t>
            </a:r>
          </a:p>
          <a:p>
            <a:pPr lvl="2">
              <a:defRPr/>
            </a:pPr>
            <a:r>
              <a:rPr lang="nb-NO" altLang="nb-NO" dirty="0">
                <a:cs typeface="Arial" panose="020B0604020202020204" pitchFamily="34" charset="0"/>
              </a:rPr>
              <a:t>Lavterskeltilbud (trening og sosialt)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nb-NO" sz="1400" dirty="0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539973" y="411510"/>
            <a:ext cx="6264275" cy="648072"/>
          </a:xfrm>
        </p:spPr>
        <p:txBody>
          <a:bodyPr/>
          <a:lstStyle/>
          <a:p>
            <a:r>
              <a:rPr lang="nb-NO" dirty="0"/>
              <a:t>Årsrapport- snitt de siste årene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6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211709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0431" lvl="2">
              <a:defRPr/>
            </a:pPr>
            <a:endParaRPr lang="nb-NO" sz="2206" dirty="0"/>
          </a:p>
          <a:p>
            <a:pPr marL="2171700" lvl="4" indent="-342900">
              <a:buFont typeface="Arial" panose="020B0604020202020204" pitchFamily="34" charset="0"/>
              <a:buChar char="•"/>
              <a:defRPr/>
            </a:pPr>
            <a:r>
              <a:rPr lang="nb-NO" sz="2206" dirty="0"/>
              <a:t>Faglig leder</a:t>
            </a:r>
          </a:p>
          <a:p>
            <a:pPr marL="2171700" lvl="4" indent="-342900">
              <a:buFont typeface="Arial" panose="020B0604020202020204" pitchFamily="34" charset="0"/>
              <a:buChar char="•"/>
              <a:defRPr/>
            </a:pPr>
            <a:r>
              <a:rPr lang="nb-NO" sz="2206" dirty="0"/>
              <a:t>7 idrettspedagoger 100 % stilling</a:t>
            </a:r>
          </a:p>
          <a:p>
            <a:pPr marL="2171700" lvl="4" indent="-342900">
              <a:buFont typeface="Arial" panose="020B0604020202020204" pitchFamily="34" charset="0"/>
              <a:buChar char="•"/>
              <a:defRPr/>
            </a:pPr>
            <a:r>
              <a:rPr lang="nb-NO" sz="2206" dirty="0" err="1"/>
              <a:t>Ca</a:t>
            </a:r>
            <a:r>
              <a:rPr lang="nb-NO" sz="2206" dirty="0"/>
              <a:t> 5 instruktører på timebasis	   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altLang="nb-NO" dirty="0"/>
              <a:t>ORGANISERING </a:t>
            </a:r>
            <a:r>
              <a:rPr lang="nb-NO" altLang="nb-NO" dirty="0" err="1"/>
              <a:t>Apd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nb-NO" dirty="0"/>
              <a:t> 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7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52069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91D0667F-8AB4-4983-A682-DE1B2E35B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0112" y="699543"/>
            <a:ext cx="6264275" cy="551408"/>
          </a:xfrm>
        </p:spPr>
        <p:txBody>
          <a:bodyPr/>
          <a:lstStyle/>
          <a:p>
            <a:r>
              <a:rPr lang="nb-NO" dirty="0"/>
              <a:t>Aldersfordeling </a:t>
            </a:r>
            <a:r>
              <a:rPr lang="nb-NO" sz="2000" dirty="0"/>
              <a:t>(basert på januar/februar 2020)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308DB79-E388-4294-911E-FE8521CD3E1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26398AD-F0AC-4A52-A2B8-02F5C1C4BD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2F7AE6A-5188-4772-974E-FE81F2F93E0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8</a:t>
            </a:fld>
            <a:endParaRPr lang="nb-NO" altLang="nb-NO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C411805-B1B1-418E-B42F-B03C3511B9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7221240"/>
              </p:ext>
            </p:extLst>
          </p:nvPr>
        </p:nvGraphicFramePr>
        <p:xfrm>
          <a:off x="2285999" y="1200150"/>
          <a:ext cx="2916001" cy="2307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13C04E4-879A-44DE-899D-B636F80E87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4457373"/>
              </p:ext>
            </p:extLst>
          </p:nvPr>
        </p:nvGraphicFramePr>
        <p:xfrm>
          <a:off x="5436096" y="1138760"/>
          <a:ext cx="2807792" cy="2513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47330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5405AE29-2D6A-4141-9EC8-9C2CC9701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0112" y="627535"/>
            <a:ext cx="6264275" cy="648072"/>
          </a:xfrm>
        </p:spPr>
        <p:txBody>
          <a:bodyPr/>
          <a:lstStyle/>
          <a:p>
            <a:r>
              <a:rPr lang="nb-NO" dirty="0"/>
              <a:t>Fordeling bydeler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8F8675E-3DF9-4389-BDB4-2E2C525035A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2361B13-4596-4553-8DFF-4B9BDF7203C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EFC7DF6-0DFA-4C81-95F5-37081C821FD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9</a:t>
            </a:fld>
            <a:endParaRPr lang="nb-NO" altLang="nb-NO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EE1EDEA-938C-441F-A6F3-A151757A5147}"/>
              </a:ext>
            </a:extLst>
          </p:cNvPr>
          <p:cNvGraphicFramePr/>
          <p:nvPr/>
        </p:nvGraphicFramePr>
        <p:xfrm>
          <a:off x="1904682" y="1200150"/>
          <a:ext cx="533463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0556156"/>
      </p:ext>
    </p:extLst>
  </p:cSld>
  <p:clrMapOvr>
    <a:masterClrMapping/>
  </p:clrMapOvr>
</p:sld>
</file>

<file path=ppt/theme/theme1.xml><?xml version="1.0" encoding="utf-8"?>
<a:theme xmlns:a="http://schemas.openxmlformats.org/drawingml/2006/main" name="Forsid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832DFFB5-54B6-45D8-BA75-EFF291CBA87C}"/>
    </a:ext>
  </a:extLst>
</a:theme>
</file>

<file path=ppt/theme/theme2.xml><?xml version="1.0" encoding="utf-8"?>
<a:theme xmlns:a="http://schemas.openxmlformats.org/drawingml/2006/main" name="Påløpende sider med bakgrun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3.xml><?xml version="1.0" encoding="utf-8"?>
<a:theme xmlns:a="http://schemas.openxmlformats.org/drawingml/2006/main" name="Påløpende sider uten bakgrun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4.xml><?xml version="1.0" encoding="utf-8"?>
<a:theme xmlns:a="http://schemas.openxmlformats.org/drawingml/2006/main" name="Påløpende sider uten bakgrunn og bunntek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5.xml><?xml version="1.0" encoding="utf-8"?>
<a:theme xmlns:a="http://schemas.openxmlformats.org/drawingml/2006/main" name="Forsid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832DFFB5-54B6-45D8-BA75-EFF291CBA87C}"/>
    </a:ext>
  </a:extLst>
</a:theme>
</file>

<file path=ppt/theme/theme6.xml><?xml version="1.0" encoding="utf-8"?>
<a:theme xmlns:a="http://schemas.openxmlformats.org/drawingml/2006/main" name="Påløpende sider uten bakgrun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89F515CEF38C6043B09A4EB0A2E09D63020098A90DD325442D4FB9BFCF713C750FAA00081986C988D1DB4091948F807F402CB2" ma:contentTypeVersion="113" ma:contentTypeDescription="Opprett et nytt dokument." ma:contentTypeScope="" ma:versionID="fcf69b2cf11061737cff8b75e020f7dc">
  <xsd:schema xmlns:xsd="http://www.w3.org/2001/XMLSchema" xmlns:xs="http://www.w3.org/2001/XMLSchema" xmlns:p="http://schemas.microsoft.com/office/2006/metadata/properties" xmlns:ns2="aec5f570-5954-42b2-93f8-bbdf6252596e" xmlns:ns3="111fa406-b1c7-4021-bd8f-10346e9df403" targetNamespace="http://schemas.microsoft.com/office/2006/metadata/properties" ma:root="true" ma:fieldsID="cb5d9300b93437f78b22b5f3504cd769" ns2:_="" ns3:_="">
    <xsd:import namespace="aec5f570-5954-42b2-93f8-bbdf6252596e"/>
    <xsd:import namespace="111fa406-b1c7-4021-bd8f-10346e9df403"/>
    <xsd:element name="properties">
      <xsd:complexType>
        <xsd:sequence>
          <xsd:element name="documentManagement">
            <xsd:complexType>
              <xsd:all>
                <xsd:element ref="ns2:_nifDokumenteier" minOccurs="0"/>
                <xsd:element ref="ns2:_nifSaksbehandler" minOccurs="0"/>
                <xsd:element ref="ns2:_nifDokumentbeskrivelse" minOccurs="0"/>
                <xsd:element ref="ns2:_nifDokumentstatus" minOccurs="0"/>
                <xsd:element ref="ns2:InnUtIntern"/>
                <xsd:element ref="ns2:_arFrist" minOccurs="0"/>
                <xsd:element ref="ns2:_nifTil" minOccurs="0"/>
                <xsd:element ref="ns2:_nifFra" minOccurs="0"/>
                <xsd:element ref="ns2:m007437e3ff24ee3b6b1beda051d5beb" minOccurs="0"/>
                <xsd:element ref="ns2:TaxCatchAll" minOccurs="0"/>
                <xsd:element ref="ns2:TaxCatchAllLabel" minOccurs="0"/>
                <xsd:element ref="ns2:e390b8d06ece46449586677b864a8181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c5f570-5954-42b2-93f8-bbdf6252596e" elementFormDefault="qualified">
    <xsd:import namespace="http://schemas.microsoft.com/office/2006/documentManagement/types"/>
    <xsd:import namespace="http://schemas.microsoft.com/office/infopath/2007/PartnerControls"/>
    <xsd:element name="_nifDokumenteier" ma:index="2" nillable="true" ma:displayName="Dokumenteier" ma:hidden="true" ma:SearchPeopleOnly="false" ma:SharePointGroup="0" ma:internalName="_nifDokumentei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nifSaksbehandler" ma:index="3" nillable="true" ma:displayName="Saksbehandler" ma:SearchPeopleOnly="false" ma:SharePointGroup="0" ma:internalName="_nifSaksbehandl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nifDokumentbeskrivelse" ma:index="5" nillable="true" ma:displayName="Dokumentbeskrivelse" ma:internalName="_nifDokumentbeskrivelse">
      <xsd:simpleType>
        <xsd:restriction base="dms:Note">
          <xsd:maxLength value="255"/>
        </xsd:restriction>
      </xsd:simpleType>
    </xsd:element>
    <xsd:element name="_nifDokumentstatus" ma:index="6" nillable="true" ma:displayName="Dokumentstatus" ma:default="Ubehandlet" ma:internalName="_nifDokumentstatus" ma:readOnly="false">
      <xsd:simpleType>
        <xsd:restriction base="dms:Choice">
          <xsd:enumeration value="Ubehandlet"/>
          <xsd:enumeration value="Under arbeid"/>
          <xsd:enumeration value="Ferdig"/>
        </xsd:restriction>
      </xsd:simpleType>
    </xsd:element>
    <xsd:element name="InnUtIntern" ma:index="7" ma:displayName="Inn/Ut/Intern" ma:default="Intern" ma:format="Dropdown" ma:internalName="InnUtIntern">
      <xsd:simpleType>
        <xsd:restriction base="dms:Choice">
          <xsd:enumeration value="Innkommende"/>
          <xsd:enumeration value="Utgående"/>
          <xsd:enumeration value="Intern"/>
        </xsd:restriction>
      </xsd:simpleType>
    </xsd:element>
    <xsd:element name="_arFrist" ma:index="9" nillable="true" ma:displayName="Frist" ma:format="DateOnly" ma:internalName="_arFrist">
      <xsd:simpleType>
        <xsd:restriction base="dms:DateTime"/>
      </xsd:simpleType>
    </xsd:element>
    <xsd:element name="_nifTil" ma:index="10" nillable="true" ma:displayName="Til" ma:internalName="_nifTil">
      <xsd:simpleType>
        <xsd:restriction base="dms:Text"/>
      </xsd:simpleType>
    </xsd:element>
    <xsd:element name="_nifFra" ma:index="11" nillable="true" ma:displayName="Fra" ma:internalName="_nifFra">
      <xsd:simpleType>
        <xsd:restriction base="dms:Text"/>
      </xsd:simpleType>
    </xsd:element>
    <xsd:element name="m007437e3ff24ee3b6b1beda051d5beb" ma:index="16" nillable="true" ma:taxonomy="true" ma:internalName="m007437e3ff24ee3b6b1beda051d5beb" ma:taxonomyFieldName="Dokumentkategori" ma:displayName="Dokumentkategori" ma:default="" ma:fieldId="{6007437e-3ff2-4ee3-b6b1-beda051d5beb}" ma:sspId="f0e9ee77-ca26-4a69-aa98-c9b10d3d2018" ma:termSetId="67b1013f-a871-4d25-94e6-2d190b3db54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7" nillable="true" ma:displayName="Taxonomy Catch All Column" ma:hidden="true" ma:list="{51ad6cb9-99e5-4ac7-b885-cde99d8f25d1}" ma:internalName="TaxCatchAll" ma:showField="CatchAllData" ma:web="111fa406-b1c7-4021-bd8f-10346e9df4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8" nillable="true" ma:displayName="Taxonomy Catch All Column1" ma:hidden="true" ma:list="{51ad6cb9-99e5-4ac7-b885-cde99d8f25d1}" ma:internalName="TaxCatchAllLabel" ma:readOnly="true" ma:showField="CatchAllDataLabel" ma:web="111fa406-b1c7-4021-bd8f-10346e9df4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90b8d06ece46449586677b864a8181" ma:index="20" nillable="true" ma:taxonomy="true" ma:internalName="e390b8d06ece46449586677b864a8181" ma:taxonomyFieldName="OrgTilhorighet" ma:displayName="OrgTilhørighet" ma:readOnly="false" ma:default="" ma:fieldId="{e390b8d0-6ece-4644-9586-677b864a8181}" ma:sspId="f0e9ee77-ca26-4a69-aa98-c9b10d3d2018" ma:termSetId="12ccf01c-bc00-485e-8479-20ef31869011" ma:anchorId="b89e662b-c5a0-4f18-8bb7-b431aa465976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1fa406-b1c7-4021-bd8f-10346e9df403" elementFormDefault="qualified">
    <xsd:import namespace="http://schemas.microsoft.com/office/2006/documentManagement/types"/>
    <xsd:import namespace="http://schemas.microsoft.com/office/infopath/2007/PartnerControls"/>
    <xsd:element name="_dlc_DocId" ma:index="22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23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Innholdstype"/>
        <xsd:element ref="dc:title" minOccurs="0" maxOccurs="1" ma:index="1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06997FA16F0F840953B2FE7711C38FA" ma:contentTypeVersion="12" ma:contentTypeDescription="Opprett et nytt dokument." ma:contentTypeScope="" ma:versionID="58e5590da78a1b80458149ef0bf4d073">
  <xsd:schema xmlns:xsd="http://www.w3.org/2001/XMLSchema" xmlns:xs="http://www.w3.org/2001/XMLSchema" xmlns:p="http://schemas.microsoft.com/office/2006/metadata/properties" xmlns:ns2="bce15ab6-4736-43f4-8ac2-39f1d3accd52" xmlns:ns3="cca930dc-d060-49af-8bf0-7f1bdfebbd9e" targetNamespace="http://schemas.microsoft.com/office/2006/metadata/properties" ma:root="true" ma:fieldsID="baf70bc2d3f71cbfa1363b262952f2c7" ns2:_="" ns3:_="">
    <xsd:import namespace="bce15ab6-4736-43f4-8ac2-39f1d3accd52"/>
    <xsd:import namespace="cca930dc-d060-49af-8bf0-7f1bdfebbd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e15ab6-4736-43f4-8ac2-39f1d3accd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a930dc-d060-49af-8bf0-7f1bdfebbd9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Props1.xml><?xml version="1.0" encoding="utf-8"?>
<ds:datastoreItem xmlns:ds="http://schemas.openxmlformats.org/officeDocument/2006/customXml" ds:itemID="{CD746EA1-46E3-44BD-BD05-E21C093960FE}">
  <ds:schemaRefs>
    <ds:schemaRef ds:uri="http://purl.org/dc/terms/"/>
    <ds:schemaRef ds:uri="http://schemas.openxmlformats.org/package/2006/metadata/core-properties"/>
    <ds:schemaRef ds:uri="aec5f570-5954-42b2-93f8-bbdf6252596e"/>
    <ds:schemaRef ds:uri="http://schemas.microsoft.com/office/2006/documentManagement/types"/>
    <ds:schemaRef ds:uri="http://schemas.microsoft.com/office/infopath/2007/PartnerControls"/>
    <ds:schemaRef ds:uri="111fa406-b1c7-4021-bd8f-10346e9df403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16E545B-E6D4-4FFF-93B0-33112A68B8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14DB6E-B3AB-4A9B-874A-BF47A19B73C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21A83FD-94C1-4D92-B780-ABD6FD6769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c5f570-5954-42b2-93f8-bbdf6252596e"/>
    <ds:schemaRef ds:uri="111fa406-b1c7-4021-bd8f-10346e9df4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9AAE31F5-AACA-4704-B9F1-5BB59BFB4A40}"/>
</file>

<file path=customXml/itemProps6.xml><?xml version="1.0" encoding="utf-8"?>
<ds:datastoreItem xmlns:ds="http://schemas.openxmlformats.org/officeDocument/2006/customXml" ds:itemID="{6730ED5B-4265-4EB9-B366-93CC317F714C}">
  <ds:schemaRefs>
    <ds:schemaRef ds:uri="http://schemas.microsoft.com/office/2006/metadata/customXs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</Template>
  <TotalTime>524</TotalTime>
  <Words>800</Words>
  <Application>Microsoft Office PowerPoint</Application>
  <PresentationFormat>Skjermfremvisning (16:9)</PresentationFormat>
  <Paragraphs>177</Paragraphs>
  <Slides>37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6</vt:i4>
      </vt:variant>
      <vt:variant>
        <vt:lpstr>Lysbildetitler</vt:lpstr>
      </vt:variant>
      <vt:variant>
        <vt:i4>37</vt:i4>
      </vt:variant>
    </vt:vector>
  </HeadingPairs>
  <TitlesOfParts>
    <vt:vector size="47" baseType="lpstr">
      <vt:lpstr>Arial</vt:lpstr>
      <vt:lpstr>Calibri</vt:lpstr>
      <vt:lpstr>Georgia</vt:lpstr>
      <vt:lpstr>Wingdings</vt:lpstr>
      <vt:lpstr>Forsider</vt:lpstr>
      <vt:lpstr>Påløpende sider med bakgrunn</vt:lpstr>
      <vt:lpstr>Påløpende sider uten bakgrunn</vt:lpstr>
      <vt:lpstr>Påløpende sider uten bakgrunn og bunntekst</vt:lpstr>
      <vt:lpstr>Forsider</vt:lpstr>
      <vt:lpstr>Påløpende sider uten bakgrunn</vt:lpstr>
      <vt:lpstr>PowerPoint-presentasjon</vt:lpstr>
      <vt:lpstr>PowerPoint-presentasjon</vt:lpstr>
      <vt:lpstr>Hva er Aktiv på dagtid?</vt:lpstr>
      <vt:lpstr>Mål for Aktiv på dagtid?</vt:lpstr>
      <vt:lpstr>HVEM KAN DELTA? </vt:lpstr>
      <vt:lpstr>Årsrapport- snitt de siste årene</vt:lpstr>
      <vt:lpstr>ORGANISERING Apd</vt:lpstr>
      <vt:lpstr>Aldersfordeling (basert på januar/februar 2020)</vt:lpstr>
      <vt:lpstr>Fordeling bydeler</vt:lpstr>
      <vt:lpstr>Trening </vt:lpstr>
      <vt:lpstr>Helseutfordringer</vt:lpstr>
      <vt:lpstr>Aktivitetene</vt:lpstr>
      <vt:lpstr>Samarbeid</vt:lpstr>
      <vt:lpstr>Veileder - fra brosjyre til verktøy</vt:lpstr>
      <vt:lpstr>PowerPoint-presentasjon</vt:lpstr>
      <vt:lpstr>kontakt</vt:lpstr>
      <vt:lpstr>PowerPoint-presentasjon</vt:lpstr>
      <vt:lpstr>PowerPoint-presentasjon</vt:lpstr>
      <vt:lpstr>PowerPoint-presentasjon</vt:lpstr>
      <vt:lpstr>Bakgrunn</vt:lpstr>
      <vt:lpstr>Mål</vt:lpstr>
      <vt:lpstr>Status</vt:lpstr>
      <vt:lpstr>Gruppeledersamling på Osloidrettens Hus</vt:lpstr>
      <vt:lpstr>Aktivitetene </vt:lpstr>
      <vt:lpstr>Den Gylne Spaserstokk </vt:lpstr>
      <vt:lpstr>Folkehelsepris </vt:lpstr>
      <vt:lpstr>PowerPoint-presentasjon</vt:lpstr>
      <vt:lpstr>PowerPoint-presentasjon</vt:lpstr>
      <vt:lpstr>«Vi er trener ikke for å bli yngre  men eldre!» Kjelsås 60pluss</vt:lpstr>
      <vt:lpstr>PowerPoint-presentasjon</vt:lpstr>
      <vt:lpstr>PowerPoint-presentasjon</vt:lpstr>
      <vt:lpstr>PowerPoint-presentasjon</vt:lpstr>
      <vt:lpstr> </vt:lpstr>
      <vt:lpstr>PowerPoint-presentasjon</vt:lpstr>
      <vt:lpstr>PowerPoint-presentasjon</vt:lpstr>
      <vt:lpstr>PowerPoint-presentasjon</vt:lpstr>
      <vt:lpstr>                               Takk for meg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Brekkan, Vigdis</dc:creator>
  <cp:lastModifiedBy>Dreyer, Jane</cp:lastModifiedBy>
  <cp:revision>95</cp:revision>
  <dcterms:created xsi:type="dcterms:W3CDTF">2016-10-07T09:17:01Z</dcterms:created>
  <dcterms:modified xsi:type="dcterms:W3CDTF">2021-03-08T09:28:36Z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0x010100C53FBA7688A9D741AA9014646D14F40D</vt:lpwstr>
  </property>
  <property fmtid="{D5CDD505-2E9C-101B-9397-08002B2CF9AE}" pid="3" name="OrgTilhorighet">
    <vt:lpwstr>1;#SF01 Norges Idrettsforbund|c1ca8435-9635-48b0-8fd0-127d70284636</vt:lpwstr>
  </property>
  <property fmtid="{D5CDD505-2E9C-101B-9397-08002B2CF9AE}" pid="4" name="Dokumentkategori">
    <vt:lpwstr/>
  </property>
  <property fmtid="{D5CDD505-2E9C-101B-9397-08002B2CF9AE}" pid="5" name="_dlc_DocIdItemGuid">
    <vt:lpwstr>a737baac-e165-4647-8f45-00c6e1cb9133</vt:lpwstr>
  </property>
</Properties>
</file>