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4" d="100"/>
          <a:sy n="64" d="100"/>
        </p:scale>
        <p:origin x="5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edesen, Ingvild Vårdal" userId="a34f9f6f-45b5-47c0-af14-04f91c1819a3" providerId="ADAL" clId="{CDD946AE-248D-4DB7-867F-299C378F8CF8}"/>
    <pc:docChg chg="modSld">
      <pc:chgData name="Bredesen, Ingvild Vårdal" userId="a34f9f6f-45b5-47c0-af14-04f91c1819a3" providerId="ADAL" clId="{CDD946AE-248D-4DB7-867F-299C378F8CF8}" dt="2022-03-02T10:24:07.627" v="232" actId="20577"/>
      <pc:docMkLst>
        <pc:docMk/>
      </pc:docMkLst>
      <pc:sldChg chg="modSp mod">
        <pc:chgData name="Bredesen, Ingvild Vårdal" userId="a34f9f6f-45b5-47c0-af14-04f91c1819a3" providerId="ADAL" clId="{CDD946AE-248D-4DB7-867F-299C378F8CF8}" dt="2022-03-02T10:24:07.627" v="232" actId="20577"/>
        <pc:sldMkLst>
          <pc:docMk/>
          <pc:sldMk cId="224193199" sldId="260"/>
        </pc:sldMkLst>
        <pc:spChg chg="mod">
          <ac:chgData name="Bredesen, Ingvild Vårdal" userId="a34f9f6f-45b5-47c0-af14-04f91c1819a3" providerId="ADAL" clId="{CDD946AE-248D-4DB7-867F-299C378F8CF8}" dt="2022-03-02T10:24:07.627" v="232" actId="20577"/>
          <ac:spMkLst>
            <pc:docMk/>
            <pc:sldMk cId="224193199" sldId="260"/>
            <ac:spMk id="3" creationId="{BA32FD3B-9588-45EB-ACC6-CE798B59339D}"/>
          </ac:spMkLst>
        </pc:spChg>
        <pc:spChg chg="mod">
          <ac:chgData name="Bredesen, Ingvild Vårdal" userId="a34f9f6f-45b5-47c0-af14-04f91c1819a3" providerId="ADAL" clId="{CDD946AE-248D-4DB7-867F-299C378F8CF8}" dt="2022-03-02T10:23:40.974" v="228" actId="6549"/>
          <ac:spMkLst>
            <pc:docMk/>
            <pc:sldMk cId="224193199" sldId="260"/>
            <ac:spMk id="6" creationId="{15B9F89D-DD78-4674-B1E8-06F7F6E38D0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8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6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1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6" descr="Et bilde som inneholder tekst, person&#10;&#10;Automatisk generert beskrivelse">
            <a:extLst>
              <a:ext uri="{FF2B5EF4-FFF2-40B4-BE49-F238E27FC236}">
                <a16:creationId xmlns:a16="http://schemas.microsoft.com/office/drawing/2014/main" id="{E8315B5B-2E84-4B34-8A7F-ACC01D2393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6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914865" y="3946306"/>
            <a:ext cx="3852041" cy="1834056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5400" dirty="0">
                <a:cs typeface="Calibri Light"/>
              </a:rPr>
              <a:t>Kode </a:t>
            </a:r>
            <a:r>
              <a:rPr lang="en-US" sz="5400" dirty="0" err="1">
                <a:cs typeface="Calibri Light"/>
              </a:rPr>
              <a:t>fra</a:t>
            </a:r>
            <a:r>
              <a:rPr lang="en-US" sz="5400" dirty="0">
                <a:cs typeface="Calibri Light"/>
              </a:rPr>
              <a:t> COOP-</a:t>
            </a:r>
            <a:r>
              <a:rPr lang="en-US" sz="5400" dirty="0" err="1">
                <a:cs typeface="Calibri Light"/>
              </a:rPr>
              <a:t>dugnaden</a:t>
            </a:r>
          </a:p>
        </p:txBody>
      </p:sp>
      <p:cxnSp>
        <p:nvCxnSpPr>
          <p:cNvPr id="77" name="Straight Connector 69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11283" y="8029964"/>
            <a:ext cx="5271714" cy="1453825"/>
          </a:xfrm>
        </p:spPr>
        <p:txBody>
          <a:bodyPr anchor="t">
            <a:normAutofit/>
          </a:bodyPr>
          <a:lstStyle/>
          <a:p>
            <a:pPr algn="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F7D9B5B9-1930-43A0-9F05-FFCF9132E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dirty="0" err="1"/>
              <a:t>Når</a:t>
            </a:r>
            <a:r>
              <a:rPr lang="en-US" sz="3600" b="1" dirty="0"/>
              <a:t> </a:t>
            </a:r>
            <a:r>
              <a:rPr lang="en-US" sz="3600" b="1" dirty="0" err="1"/>
              <a:t>skal</a:t>
            </a:r>
            <a:r>
              <a:rPr lang="en-US" sz="3600" b="1" dirty="0"/>
              <a:t> man </a:t>
            </a:r>
            <a:r>
              <a:rPr lang="en-US" sz="3600" b="1" dirty="0" err="1"/>
              <a:t>bruke</a:t>
            </a:r>
            <a:r>
              <a:rPr lang="en-US" sz="3600" b="1" dirty="0"/>
              <a:t> COOP-</a:t>
            </a:r>
            <a:r>
              <a:rPr lang="en-US" sz="3600" b="1" dirty="0" err="1"/>
              <a:t>dugnaden</a:t>
            </a:r>
            <a:r>
              <a:rPr lang="en-US" sz="3600" b="1" dirty="0"/>
              <a:t>?</a:t>
            </a:r>
            <a:endParaRPr lang="en-US" sz="3600" b="1">
              <a:cs typeface="Calibri Light"/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CF12EA5F-5D2B-4E94-B548-4D07A1D3F4A9}"/>
              </a:ext>
            </a:extLst>
          </p:cNvPr>
          <p:cNvSpPr txBox="1"/>
          <p:nvPr/>
        </p:nvSpPr>
        <p:spPr>
          <a:xfrm>
            <a:off x="762531" y="1711544"/>
            <a:ext cx="4389383" cy="464309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 fontScale="925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dirty="0"/>
              <a:t>Bruk </a:t>
            </a:r>
            <a:r>
              <a:rPr lang="en-US" sz="3200" err="1"/>
              <a:t>dersom</a:t>
            </a:r>
            <a:r>
              <a:rPr lang="en-US" sz="3200" dirty="0"/>
              <a:t>:</a:t>
            </a:r>
            <a:endParaRPr lang="en-US" sz="3200" dirty="0"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 err="1"/>
              <a:t>Bydelen</a:t>
            </a:r>
            <a:r>
              <a:rPr lang="en-US" sz="3200" dirty="0"/>
              <a:t> </a:t>
            </a:r>
            <a:r>
              <a:rPr lang="en-US" sz="3200" dirty="0" err="1"/>
              <a:t>ikke</a:t>
            </a:r>
            <a:r>
              <a:rPr lang="en-US" sz="3200" dirty="0"/>
              <a:t> </a:t>
            </a:r>
            <a:r>
              <a:rPr lang="en-US" sz="3200" dirty="0" err="1"/>
              <a:t>har</a:t>
            </a:r>
            <a:r>
              <a:rPr lang="en-US" sz="3200" dirty="0"/>
              <a:t> </a:t>
            </a:r>
            <a:r>
              <a:rPr lang="en-US" sz="3200" dirty="0" err="1"/>
              <a:t>tilskudd</a:t>
            </a:r>
            <a:r>
              <a:rPr lang="en-US" sz="3200" dirty="0"/>
              <a:t>/</a:t>
            </a:r>
            <a:r>
              <a:rPr lang="en-US" sz="3200" dirty="0" err="1"/>
              <a:t>fritidstipend</a:t>
            </a:r>
            <a:r>
              <a:rPr lang="en-US" sz="3200" dirty="0"/>
              <a:t> </a:t>
            </a:r>
            <a:r>
              <a:rPr lang="en-US" sz="3200" dirty="0" err="1"/>
              <a:t>eller</a:t>
            </a:r>
            <a:r>
              <a:rPr lang="en-US" sz="3200" dirty="0"/>
              <a:t> </a:t>
            </a:r>
            <a:r>
              <a:rPr lang="en-US" sz="3200" dirty="0" err="1"/>
              <a:t>har</a:t>
            </a:r>
            <a:r>
              <a:rPr lang="en-US" sz="3200" dirty="0"/>
              <a:t> </a:t>
            </a:r>
            <a:r>
              <a:rPr lang="en-US" sz="3200" dirty="0" err="1"/>
              <a:t>gått</a:t>
            </a:r>
            <a:r>
              <a:rPr lang="en-US" sz="3200" dirty="0"/>
              <a:t> tom for det. </a:t>
            </a:r>
            <a:endParaRPr lang="en-US" sz="3200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Dersom </a:t>
            </a:r>
            <a:r>
              <a:rPr lang="en-US" sz="3200" err="1"/>
              <a:t>laget</a:t>
            </a:r>
            <a:r>
              <a:rPr lang="en-US" sz="3200" dirty="0"/>
              <a:t> </a:t>
            </a:r>
            <a:r>
              <a:rPr lang="en-US" sz="3200" err="1"/>
              <a:t>ofte</a:t>
            </a:r>
            <a:r>
              <a:rPr lang="en-US" sz="3200" dirty="0"/>
              <a:t> </a:t>
            </a:r>
            <a:r>
              <a:rPr lang="en-US" sz="3200" err="1"/>
              <a:t>drar</a:t>
            </a:r>
            <a:r>
              <a:rPr lang="en-US" sz="3200" dirty="0"/>
              <a:t> </a:t>
            </a:r>
            <a:r>
              <a:rPr lang="en-US" sz="3200" err="1"/>
              <a:t>på</a:t>
            </a:r>
            <a:r>
              <a:rPr lang="en-US" sz="3200" dirty="0"/>
              <a:t> </a:t>
            </a:r>
            <a:r>
              <a:rPr lang="en-US" sz="3200" err="1"/>
              <a:t>cuper</a:t>
            </a:r>
            <a:r>
              <a:rPr lang="en-US" sz="3200" dirty="0"/>
              <a:t> </a:t>
            </a:r>
            <a:r>
              <a:rPr lang="en-US" sz="3200" err="1"/>
              <a:t>og</a:t>
            </a:r>
            <a:r>
              <a:rPr lang="en-US" sz="3200" dirty="0"/>
              <a:t> </a:t>
            </a:r>
            <a:r>
              <a:rPr lang="en-US" sz="3200" err="1"/>
              <a:t>dersom</a:t>
            </a:r>
            <a:r>
              <a:rPr lang="en-US" sz="3200" dirty="0"/>
              <a:t> det </a:t>
            </a:r>
            <a:r>
              <a:rPr lang="en-US" sz="3200" err="1"/>
              <a:t>kreves</a:t>
            </a:r>
            <a:r>
              <a:rPr lang="en-US" sz="3200" dirty="0"/>
              <a:t> </a:t>
            </a:r>
            <a:r>
              <a:rPr lang="en-US" sz="3200" err="1"/>
              <a:t>noe</a:t>
            </a:r>
            <a:r>
              <a:rPr lang="en-US" sz="3200" dirty="0"/>
              <a:t> </a:t>
            </a:r>
            <a:r>
              <a:rPr lang="en-US" sz="3200" err="1"/>
              <a:t>spesial</a:t>
            </a:r>
            <a:r>
              <a:rPr lang="en-US" sz="3200" dirty="0"/>
              <a:t> </a:t>
            </a:r>
            <a:r>
              <a:rPr lang="en-US" sz="3200" err="1"/>
              <a:t>utstyr</a:t>
            </a:r>
            <a:r>
              <a:rPr lang="en-US" sz="3200" dirty="0"/>
              <a:t>. </a:t>
            </a:r>
            <a:endParaRPr lang="en-US" sz="3200" dirty="0">
              <a:cs typeface="Calibri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Bilde 4">
            <a:extLst>
              <a:ext uri="{FF2B5EF4-FFF2-40B4-BE49-F238E27FC236}">
                <a16:creationId xmlns:a16="http://schemas.microsoft.com/office/drawing/2014/main" id="{AD757BF4-7F01-4251-8B8D-C256653C3E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05632" y="1782982"/>
            <a:ext cx="4432584" cy="2116558"/>
          </a:xfrm>
          <a:prstGeom prst="rect">
            <a:avLst/>
          </a:prstGeom>
        </p:spPr>
      </p:pic>
      <p:grpSp>
        <p:nvGrpSpPr>
          <p:cNvPr id="33" name="Group 32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Bilde 9">
            <a:extLst>
              <a:ext uri="{FF2B5EF4-FFF2-40B4-BE49-F238E27FC236}">
                <a16:creationId xmlns:a16="http://schemas.microsoft.com/office/drawing/2014/main" id="{4C07440E-52DD-4C47-9DA5-77CC0C7119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781" y="4060406"/>
            <a:ext cx="6222290" cy="2084467"/>
          </a:xfrm>
          <a:prstGeom prst="rect">
            <a:avLst/>
          </a:prstGeo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52907B55-39DB-4ADB-91F3-5745FC9096B8}"/>
              </a:ext>
            </a:extLst>
          </p:cNvPr>
          <p:cNvSpPr txBox="1"/>
          <p:nvPr/>
        </p:nvSpPr>
        <p:spPr>
          <a:xfrm>
            <a:off x="6204857" y="3846285"/>
            <a:ext cx="461554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800508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DA2212-BB1A-4F1E-81C8-035EA4656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29266"/>
            <a:ext cx="5102351" cy="1676603"/>
          </a:xfrm>
        </p:spPr>
        <p:txBody>
          <a:bodyPr>
            <a:normAutofit/>
          </a:bodyPr>
          <a:lstStyle/>
          <a:p>
            <a:r>
              <a:rPr lang="nb-NO" b="1" dirty="0">
                <a:cs typeface="Calibri Light"/>
              </a:rPr>
              <a:t>Hvor mye får man?</a:t>
            </a:r>
            <a:endParaRPr lang="nb-NO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6B37E6B-127E-4323-8351-12745BFEE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4" y="2200276"/>
            <a:ext cx="5459538" cy="4035449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nb-NO" sz="3600" dirty="0">
                <a:cs typeface="Calibri"/>
              </a:rPr>
              <a:t>Totalt 10.000 kr (ikke for hvert år, men totalt)</a:t>
            </a:r>
            <a:endParaRPr lang="nb-NO" sz="3600" b="1">
              <a:cs typeface="Calibri"/>
            </a:endParaRPr>
          </a:p>
          <a:p>
            <a:pPr marL="0" indent="0">
              <a:buNone/>
            </a:pPr>
            <a:endParaRPr lang="nb-NO" sz="3600" dirty="0">
              <a:ea typeface="+mn-lt"/>
              <a:cs typeface="+mn-lt"/>
            </a:endParaRPr>
          </a:p>
          <a:p>
            <a:r>
              <a:rPr lang="nb-NO" sz="3600" dirty="0">
                <a:ea typeface="+mn-lt"/>
                <a:cs typeface="+mn-lt"/>
              </a:rPr>
              <a:t>La oss si at det å være med i et fotballag koster 2000kr i året. Kan idrettslaget fakturere </a:t>
            </a:r>
            <a:r>
              <a:rPr lang="nb-NO" sz="3600" dirty="0" err="1">
                <a:ea typeface="+mn-lt"/>
                <a:cs typeface="+mn-lt"/>
              </a:rPr>
              <a:t>coop</a:t>
            </a:r>
            <a:r>
              <a:rPr lang="nb-NO" sz="3600" dirty="0">
                <a:ea typeface="+mn-lt"/>
                <a:cs typeface="+mn-lt"/>
              </a:rPr>
              <a:t> med samme </a:t>
            </a:r>
            <a:r>
              <a:rPr lang="nb-NO" sz="3200" dirty="0">
                <a:ea typeface="+mn-lt"/>
                <a:cs typeface="+mn-lt"/>
              </a:rPr>
              <a:t>kode</a:t>
            </a:r>
            <a:r>
              <a:rPr lang="nb-NO" sz="3600" dirty="0">
                <a:ea typeface="+mn-lt"/>
                <a:cs typeface="+mn-lt"/>
              </a:rPr>
              <a:t> i 5 år.</a:t>
            </a:r>
          </a:p>
          <a:p>
            <a:endParaRPr lang="nb-NO" sz="2000">
              <a:ea typeface="+mn-lt"/>
              <a:cs typeface="+mn-lt"/>
            </a:endParaRPr>
          </a:p>
          <a:p>
            <a:endParaRPr lang="nb-NO" sz="2000">
              <a:ea typeface="+mn-lt"/>
              <a:cs typeface="+mn-lt"/>
            </a:endParaRPr>
          </a:p>
          <a:p>
            <a:endParaRPr lang="nb-NO" sz="2000">
              <a:cs typeface="Calibri" panose="020F0502020204030204"/>
            </a:endParaRPr>
          </a:p>
          <a:p>
            <a:endParaRPr lang="nb-NO" sz="2000">
              <a:cs typeface="Calibri" panose="020F050202020403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5B82D5-A8BB-45BF-BED8-C7B206892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30112" y="0"/>
            <a:ext cx="5961888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9984" y="484633"/>
            <a:ext cx="4846320" cy="27432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Bilde 4">
            <a:extLst>
              <a:ext uri="{FF2B5EF4-FFF2-40B4-BE49-F238E27FC236}">
                <a16:creationId xmlns:a16="http://schemas.microsoft.com/office/drawing/2014/main" id="{F627BB16-0F3E-48CA-977D-13F9BE9B5A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9168" y="851994"/>
            <a:ext cx="4206240" cy="2008478"/>
          </a:xfrm>
          <a:prstGeom prst="rect">
            <a:avLst/>
          </a:prstGeom>
        </p:spPr>
      </p:pic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39D6C490-0229-4573-9696-B73E5B3A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9984" y="3511296"/>
            <a:ext cx="4846320" cy="27432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e 5">
            <a:extLst>
              <a:ext uri="{FF2B5EF4-FFF2-40B4-BE49-F238E27FC236}">
                <a16:creationId xmlns:a16="http://schemas.microsoft.com/office/drawing/2014/main" id="{19DF5D26-DA43-4ABF-8E47-9751B8F2FA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9168" y="4178351"/>
            <a:ext cx="4206240" cy="14090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194779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FA695334-E72B-4618-B583-3EBB6DA3F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592" y="321734"/>
            <a:ext cx="10905066" cy="1135737"/>
          </a:xfrm>
        </p:spPr>
        <p:txBody>
          <a:bodyPr>
            <a:normAutofit/>
          </a:bodyPr>
          <a:lstStyle/>
          <a:p>
            <a:r>
              <a:rPr lang="nb-NO" b="1" dirty="0">
                <a:cs typeface="Calibri Light"/>
              </a:rPr>
              <a:t>Hva dekker koden?</a:t>
            </a:r>
            <a:endParaRPr lang="nb-NO" sz="3600" b="1" dirty="0">
              <a:cs typeface="Calibri Light" panose="020F0302020204030204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401A56D-E748-4FDE-A9C6-A401E9848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755" y="1826524"/>
            <a:ext cx="5779126" cy="474232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3200" dirty="0">
                <a:ea typeface="+mn-lt"/>
                <a:cs typeface="+mn-lt"/>
              </a:rPr>
              <a:t>Alle </a:t>
            </a:r>
            <a:r>
              <a:rPr lang="en-US" sz="3200" dirty="0" err="1">
                <a:ea typeface="+mn-lt"/>
                <a:cs typeface="+mn-lt"/>
              </a:rPr>
              <a:t>typer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deltakerutgifter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i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en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organisert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fritidsaktivitet</a:t>
            </a:r>
            <a:r>
              <a:rPr lang="en-US" sz="3200" dirty="0">
                <a:ea typeface="+mn-lt"/>
                <a:cs typeface="+mn-lt"/>
              </a:rPr>
              <a:t>. </a:t>
            </a:r>
          </a:p>
          <a:p>
            <a:pPr marL="0" indent="0">
              <a:buNone/>
            </a:pPr>
            <a:endParaRPr lang="en-US" sz="32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3200" dirty="0">
                <a:ea typeface="+mn-lt"/>
                <a:cs typeface="+mn-lt"/>
              </a:rPr>
              <a:t>Eksempel: </a:t>
            </a:r>
            <a:r>
              <a:rPr lang="en-US" sz="3200" err="1">
                <a:ea typeface="+mn-lt"/>
                <a:cs typeface="+mn-lt"/>
              </a:rPr>
              <a:t>medlemskontingent</a:t>
            </a:r>
            <a:r>
              <a:rPr lang="en-US" sz="3200" dirty="0">
                <a:ea typeface="+mn-lt"/>
                <a:cs typeface="+mn-lt"/>
              </a:rPr>
              <a:t>, </a:t>
            </a:r>
            <a:r>
              <a:rPr lang="en-US" sz="3200" err="1">
                <a:ea typeface="+mn-lt"/>
                <a:cs typeface="+mn-lt"/>
              </a:rPr>
              <a:t>treningsavgift</a:t>
            </a:r>
            <a:r>
              <a:rPr lang="en-US" sz="3200" dirty="0">
                <a:ea typeface="+mn-lt"/>
                <a:cs typeface="+mn-lt"/>
              </a:rPr>
              <a:t>, </a:t>
            </a:r>
            <a:r>
              <a:rPr lang="en-US" sz="3200" err="1">
                <a:ea typeface="+mn-lt"/>
                <a:cs typeface="+mn-lt"/>
              </a:rPr>
              <a:t>kursavgift</a:t>
            </a:r>
            <a:r>
              <a:rPr lang="en-US" sz="3200" dirty="0">
                <a:ea typeface="+mn-lt"/>
                <a:cs typeface="+mn-lt"/>
              </a:rPr>
              <a:t>, </a:t>
            </a:r>
            <a:r>
              <a:rPr lang="en-US" sz="3200" err="1">
                <a:ea typeface="+mn-lt"/>
                <a:cs typeface="+mn-lt"/>
              </a:rPr>
              <a:t>lisens</a:t>
            </a:r>
            <a:r>
              <a:rPr lang="en-US" sz="3200" dirty="0">
                <a:ea typeface="+mn-lt"/>
                <a:cs typeface="+mn-lt"/>
              </a:rPr>
              <a:t>, </a:t>
            </a:r>
            <a:r>
              <a:rPr lang="en-US" sz="3200" err="1">
                <a:ea typeface="+mn-lt"/>
                <a:cs typeface="+mn-lt"/>
              </a:rPr>
              <a:t>utstyr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err="1">
                <a:ea typeface="+mn-lt"/>
                <a:cs typeface="+mn-lt"/>
              </a:rPr>
              <a:t>og</a:t>
            </a:r>
            <a:r>
              <a:rPr lang="en-US" sz="3200" dirty="0">
                <a:ea typeface="+mn-lt"/>
                <a:cs typeface="+mn-lt"/>
              </a:rPr>
              <a:t>/</a:t>
            </a:r>
            <a:r>
              <a:rPr lang="en-US" sz="3200" err="1">
                <a:ea typeface="+mn-lt"/>
                <a:cs typeface="+mn-lt"/>
              </a:rPr>
              <a:t>eller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err="1">
                <a:ea typeface="+mn-lt"/>
                <a:cs typeface="+mn-lt"/>
              </a:rPr>
              <a:t>egenandel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err="1">
                <a:ea typeface="+mn-lt"/>
                <a:cs typeface="+mn-lt"/>
              </a:rPr>
              <a:t>hvis</a:t>
            </a:r>
            <a:r>
              <a:rPr lang="en-US" sz="3200" dirty="0">
                <a:ea typeface="+mn-lt"/>
                <a:cs typeface="+mn-lt"/>
              </a:rPr>
              <a:t> man </a:t>
            </a:r>
            <a:r>
              <a:rPr lang="en-US" sz="3200" err="1">
                <a:ea typeface="+mn-lt"/>
                <a:cs typeface="+mn-lt"/>
              </a:rPr>
              <a:t>skal</a:t>
            </a:r>
            <a:r>
              <a:rPr lang="en-US" sz="3200" dirty="0">
                <a:ea typeface="+mn-lt"/>
                <a:cs typeface="+mn-lt"/>
              </a:rPr>
              <a:t> på </a:t>
            </a:r>
            <a:r>
              <a:rPr lang="en-US" sz="3200" err="1">
                <a:ea typeface="+mn-lt"/>
                <a:cs typeface="+mn-lt"/>
              </a:rPr>
              <a:t>stevne</a:t>
            </a:r>
            <a:r>
              <a:rPr lang="en-US" sz="3200" dirty="0">
                <a:ea typeface="+mn-lt"/>
                <a:cs typeface="+mn-lt"/>
              </a:rPr>
              <a:t>/cup/tur. </a:t>
            </a:r>
          </a:p>
          <a:p>
            <a:pPr marL="0" indent="0">
              <a:buNone/>
            </a:pPr>
            <a:endParaRPr lang="en-US" sz="32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3200" err="1">
                <a:ea typeface="+mn-lt"/>
                <a:cs typeface="+mn-lt"/>
              </a:rPr>
              <a:t>Støtter</a:t>
            </a:r>
            <a:r>
              <a:rPr lang="en-US" sz="3200" dirty="0">
                <a:ea typeface="+mn-lt"/>
                <a:cs typeface="+mn-lt"/>
              </a:rPr>
              <a:t> </a:t>
            </a:r>
            <a:r>
              <a:rPr lang="en-US" sz="3200" err="1">
                <a:ea typeface="+mn-lt"/>
                <a:cs typeface="+mn-lt"/>
              </a:rPr>
              <a:t>ikke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err="1">
                <a:ea typeface="+mn-lt"/>
                <a:cs typeface="+mn-lt"/>
              </a:rPr>
              <a:t>utgifter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err="1">
                <a:ea typeface="+mn-lt"/>
                <a:cs typeface="+mn-lt"/>
              </a:rPr>
              <a:t>til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err="1">
                <a:ea typeface="+mn-lt"/>
                <a:cs typeface="+mn-lt"/>
              </a:rPr>
              <a:t>ordinært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err="1">
                <a:ea typeface="+mn-lt"/>
                <a:cs typeface="+mn-lt"/>
              </a:rPr>
              <a:t>treningsstudio</a:t>
            </a:r>
            <a:r>
              <a:rPr lang="en-US" sz="3200" dirty="0">
                <a:ea typeface="+mn-lt"/>
                <a:cs typeface="+mn-lt"/>
              </a:rPr>
              <a:t>. </a:t>
            </a:r>
            <a:endParaRPr lang="en-US" sz="3200" dirty="0">
              <a:cs typeface="Calibri" panose="020F0502020204030204"/>
            </a:endParaRPr>
          </a:p>
          <a:p>
            <a:endParaRPr lang="en-US" sz="2000">
              <a:cs typeface="Calibri" panose="020F0502020204030204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Isosceles Triangle 41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Bilde 5">
            <a:extLst>
              <a:ext uri="{FF2B5EF4-FFF2-40B4-BE49-F238E27FC236}">
                <a16:creationId xmlns:a16="http://schemas.microsoft.com/office/drawing/2014/main" id="{A8EA84D3-7768-4FA5-AAD2-6C50E162E8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5632" y="1782982"/>
            <a:ext cx="4432584" cy="2116558"/>
          </a:xfrm>
          <a:prstGeom prst="rect">
            <a:avLst/>
          </a:prstGeom>
        </p:spPr>
      </p:pic>
      <p:grpSp>
        <p:nvGrpSpPr>
          <p:cNvPr id="44" name="Group 43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Bilde 4">
            <a:extLst>
              <a:ext uri="{FF2B5EF4-FFF2-40B4-BE49-F238E27FC236}">
                <a16:creationId xmlns:a16="http://schemas.microsoft.com/office/drawing/2014/main" id="{61331162-370E-4D2D-B2C3-0996E1771D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7338" y="4060406"/>
            <a:ext cx="5335733" cy="179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359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7C59BEC-C4CC-4741-B975-08C543178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72DEF309-605D-4117-9340-6D589B6C3A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986173" flipV="1">
            <a:off x="3930947" y="651615"/>
            <a:ext cx="4083433" cy="408343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F3DEC91D-D52A-46D2-AECC-1DE70098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>
            <a:normAutofit/>
          </a:bodyPr>
          <a:lstStyle/>
          <a:p>
            <a:r>
              <a:rPr lang="nb-NO" b="1" dirty="0">
                <a:cs typeface="Calibri Light"/>
              </a:rPr>
              <a:t>Hva annet dekker koden?</a:t>
            </a:r>
            <a:endParaRPr lang="nb-NO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7216AF9-E519-4B1A-8C65-601CA2882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b-NO" dirty="0">
                <a:cs typeface="Calibri"/>
              </a:rPr>
              <a:t>Dersom du har meldt på et barn på karate og barnet trenger karatedrakt. Laget drar også på en del cuper/turer. Da passer </a:t>
            </a:r>
            <a:r>
              <a:rPr lang="nb-NO" dirty="0" err="1">
                <a:cs typeface="Calibri"/>
              </a:rPr>
              <a:t>coop</a:t>
            </a:r>
            <a:r>
              <a:rPr lang="nb-NO" dirty="0">
                <a:cs typeface="Calibri"/>
              </a:rPr>
              <a:t> perfekt!</a:t>
            </a:r>
            <a:endParaRPr lang="nb-NO"/>
          </a:p>
          <a:p>
            <a:r>
              <a:rPr lang="nb-NO" dirty="0">
                <a:cs typeface="Calibri"/>
              </a:rPr>
              <a:t>Idrettslag kan sende en faktura til </a:t>
            </a:r>
            <a:r>
              <a:rPr lang="nb-NO" dirty="0" err="1">
                <a:cs typeface="Calibri"/>
              </a:rPr>
              <a:t>coop</a:t>
            </a:r>
            <a:r>
              <a:rPr lang="nb-NO" dirty="0">
                <a:cs typeface="Calibri"/>
              </a:rPr>
              <a:t> med både treningsavgift og utstyr (karatedrakt). </a:t>
            </a:r>
          </a:p>
          <a:p>
            <a:r>
              <a:rPr lang="nb-NO" dirty="0">
                <a:cs typeface="Calibri"/>
              </a:rPr>
              <a:t>De kan også sende </a:t>
            </a:r>
            <a:r>
              <a:rPr lang="nb-NO" dirty="0" err="1">
                <a:cs typeface="Calibri"/>
              </a:rPr>
              <a:t>coop</a:t>
            </a:r>
            <a:r>
              <a:rPr lang="nb-NO" dirty="0">
                <a:cs typeface="Calibri"/>
              </a:rPr>
              <a:t> faktura for tur/cup!</a:t>
            </a:r>
          </a:p>
          <a:p>
            <a:r>
              <a:rPr lang="nb-NO" dirty="0">
                <a:cs typeface="Calibri"/>
              </a:rPr>
              <a:t>Passer også bra for ungdom.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77008" y="5228027"/>
            <a:ext cx="1107241" cy="10772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Bilde 4">
            <a:extLst>
              <a:ext uri="{FF2B5EF4-FFF2-40B4-BE49-F238E27FC236}">
                <a16:creationId xmlns:a16="http://schemas.microsoft.com/office/drawing/2014/main" id="{ABC4B522-ACAE-44CF-ABDD-21118FFFB1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9962" y="4135606"/>
            <a:ext cx="4221597" cy="2015811"/>
          </a:xfrm>
          <a:custGeom>
            <a:avLst/>
            <a:gdLst/>
            <a:ahLst/>
            <a:cxnLst/>
            <a:rect l="l" t="t" r="r" b="b"/>
            <a:pathLst>
              <a:path w="4221597" h="4303912">
                <a:moveTo>
                  <a:pt x="126986" y="0"/>
                </a:moveTo>
                <a:lnTo>
                  <a:pt x="4094611" y="0"/>
                </a:lnTo>
                <a:cubicBezTo>
                  <a:pt x="4164743" y="0"/>
                  <a:pt x="4221597" y="56854"/>
                  <a:pt x="4221597" y="126986"/>
                </a:cubicBezTo>
                <a:lnTo>
                  <a:pt x="4221597" y="4176926"/>
                </a:lnTo>
                <a:cubicBezTo>
                  <a:pt x="4221597" y="4247058"/>
                  <a:pt x="4164743" y="4303912"/>
                  <a:pt x="4094611" y="4303912"/>
                </a:cubicBezTo>
                <a:lnTo>
                  <a:pt x="126986" y="4303912"/>
                </a:lnTo>
                <a:cubicBezTo>
                  <a:pt x="56854" y="4303912"/>
                  <a:pt x="0" y="4247058"/>
                  <a:pt x="0" y="4176926"/>
                </a:cubicBezTo>
                <a:lnTo>
                  <a:pt x="0" y="126986"/>
                </a:lnTo>
                <a:cubicBezTo>
                  <a:pt x="0" y="56854"/>
                  <a:pt x="56854" y="0"/>
                  <a:pt x="126986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70539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71CBC3-6BBD-43A3-9622-540E9182C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cs typeface="Calibri Light"/>
              </a:rPr>
              <a:t>Hva blir din jobb? Og hvor får du koden?</a:t>
            </a:r>
            <a:endParaRPr lang="nb-NO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A32FD3B-9588-45EB-ACC6-CE798B593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467225" cy="4017963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b-NO" b="1" dirty="0">
                <a:ea typeface="+mn-lt"/>
                <a:cs typeface="+mn-lt"/>
              </a:rPr>
              <a:t>HVOR får du koden?</a:t>
            </a:r>
            <a:r>
              <a:rPr lang="en-US" b="1" dirty="0">
                <a:ea typeface="+mn-lt"/>
                <a:cs typeface="+mn-lt"/>
              </a:rPr>
              <a:t> </a:t>
            </a:r>
            <a:endParaRPr lang="nb-NO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b-NO" dirty="0">
                <a:ea typeface="+mn-lt"/>
                <a:cs typeface="+mn-lt"/>
              </a:rPr>
              <a:t>Dersom du tenker at denne familien har bedre nytte av COOP skal du ta kontakt med koordinator.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>
                <a:ea typeface="+mn-lt"/>
                <a:cs typeface="+mn-lt"/>
              </a:rPr>
              <a:t> 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b-NO" dirty="0">
                <a:ea typeface="+mn-lt"/>
                <a:cs typeface="+mn-lt"/>
              </a:rPr>
              <a:t>Koordinator vil gi deg en kode og et brev (Instruks på hvordan man bruker koden)</a:t>
            </a:r>
            <a:endParaRPr lang="nb-NO" dirty="0"/>
          </a:p>
        </p:txBody>
      </p:sp>
      <p:pic>
        <p:nvPicPr>
          <p:cNvPr id="4" name="Bilde 4">
            <a:extLst>
              <a:ext uri="{FF2B5EF4-FFF2-40B4-BE49-F238E27FC236}">
                <a16:creationId xmlns:a16="http://schemas.microsoft.com/office/drawing/2014/main" id="{D2550DA0-874F-46D2-96C3-883DE84DB6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" y="5549064"/>
            <a:ext cx="2743200" cy="1308184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6DC13DB6-04EA-4960-AC33-727269BE9280}"/>
              </a:ext>
            </a:extLst>
          </p:cNvPr>
          <p:cNvSpPr txBox="1"/>
          <p:nvPr/>
        </p:nvSpPr>
        <p:spPr>
          <a:xfrm>
            <a:off x="5700713" y="1712118"/>
            <a:ext cx="619601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nb-NO" sz="2800" b="1" dirty="0">
              <a:cs typeface="Arial"/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15B9F89D-DD78-4674-B1E8-06F7F6E38D0A}"/>
              </a:ext>
            </a:extLst>
          </p:cNvPr>
          <p:cNvSpPr txBox="1"/>
          <p:nvPr/>
        </p:nvSpPr>
        <p:spPr>
          <a:xfrm>
            <a:off x="5309333" y="1714255"/>
            <a:ext cx="5879121" cy="4093428"/>
          </a:xfrm>
          <a:prstGeom prst="rect">
            <a:avLst/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b-NO" sz="2000" b="1" dirty="0">
                <a:ea typeface="+mn-lt"/>
                <a:cs typeface="+mn-lt"/>
              </a:rPr>
              <a:t>Hva blir din jobb som guide?</a:t>
            </a:r>
            <a:endParaRPr lang="nb-NO" sz="2000" dirty="0">
              <a:ea typeface="+mn-lt"/>
              <a:cs typeface="+mn-lt"/>
            </a:endParaRPr>
          </a:p>
          <a:p>
            <a:pPr marL="285750" indent="-285750">
              <a:buFont typeface="Arial,Sans-Serif"/>
              <a:buChar char="•"/>
            </a:pPr>
            <a:endParaRPr lang="nb-NO" sz="2000" dirty="0">
              <a:ea typeface="+mn-lt"/>
              <a:cs typeface="+mn-lt"/>
            </a:endParaRPr>
          </a:p>
          <a:p>
            <a:pPr marL="285750" indent="-285750">
              <a:buFont typeface="Arial,Sans-Serif"/>
              <a:buChar char="•"/>
            </a:pPr>
            <a:r>
              <a:rPr lang="nb-NO" sz="2000" dirty="0">
                <a:ea typeface="+mn-lt"/>
                <a:cs typeface="+mn-lt"/>
              </a:rPr>
              <a:t>Du får ansvar får å videreformidle og hjelpe klubben med å bruke coop-koden. 	</a:t>
            </a:r>
          </a:p>
          <a:p>
            <a:pPr marL="742950" lvl="1" indent="-285750">
              <a:buFont typeface="Arial,Sans-Serif"/>
              <a:buChar char="•"/>
            </a:pPr>
            <a:r>
              <a:rPr lang="nb-NO" sz="2000" dirty="0">
                <a:ea typeface="+mn-lt"/>
                <a:cs typeface="+mn-lt"/>
              </a:rPr>
              <a:t>Fortell idrettslaget at fakturaen de skal sende til Coop-dugnaden må være anonym. </a:t>
            </a:r>
            <a:endParaRPr lang="en-US" sz="2000" dirty="0">
              <a:ea typeface="+mn-lt"/>
              <a:cs typeface="+mn-lt"/>
            </a:endParaRPr>
          </a:p>
          <a:p>
            <a:pPr marL="285750" indent="-285750">
              <a:buFont typeface="Arial,Sans-Serif"/>
              <a:buChar char="•"/>
            </a:pPr>
            <a:endParaRPr lang="nb-NO" sz="2000" dirty="0">
              <a:ea typeface="+mn-lt"/>
              <a:cs typeface="+mn-lt"/>
            </a:endParaRPr>
          </a:p>
          <a:p>
            <a:pPr marL="285750" indent="-285750">
              <a:buFont typeface="Arial,Sans-Serif"/>
              <a:buChar char="•"/>
            </a:pPr>
            <a:r>
              <a:rPr lang="nb-NO" sz="2000" dirty="0">
                <a:ea typeface="+mn-lt"/>
                <a:cs typeface="+mn-lt"/>
              </a:rPr>
              <a:t>Informer familien og idrettslaget om at hvert barn får en ramme på totalt 10.000 kr som kan brukes for lisens, treningsavgift, cuper, klær/utstyr.</a:t>
            </a:r>
            <a:endParaRPr lang="en-US" sz="2000" dirty="0">
              <a:ea typeface="+mn-lt"/>
              <a:cs typeface="+mn-lt"/>
            </a:endParaRPr>
          </a:p>
          <a:p>
            <a:endParaRPr lang="nb-NO" sz="2000" dirty="0">
              <a:ea typeface="+mn-lt"/>
              <a:cs typeface="+mn-lt"/>
            </a:endParaRPr>
          </a:p>
          <a:p>
            <a:pPr marL="285750" indent="-285750">
              <a:buFont typeface="Arial,Sans-Serif"/>
              <a:buChar char="•"/>
            </a:pPr>
            <a:endParaRPr lang="nb-NO" sz="2000" dirty="0">
              <a:cs typeface="Calibri"/>
            </a:endParaRPr>
          </a:p>
          <a:p>
            <a:pPr algn="l"/>
            <a:endParaRPr lang="nb-NO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193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310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2" baseType="lpstr">
      <vt:lpstr>Arial</vt:lpstr>
      <vt:lpstr>Arial,Sans-Serif</vt:lpstr>
      <vt:lpstr>Calibri</vt:lpstr>
      <vt:lpstr>Calibri Light</vt:lpstr>
      <vt:lpstr>Helvetica Neue</vt:lpstr>
      <vt:lpstr>Office-tema</vt:lpstr>
      <vt:lpstr>Kode fra COOP-dugnaden</vt:lpstr>
      <vt:lpstr>Når skal man bruke COOP-dugnaden?</vt:lpstr>
      <vt:lpstr>Hvor mye får man?</vt:lpstr>
      <vt:lpstr>Hva dekker koden?</vt:lpstr>
      <vt:lpstr>Hva annet dekker koden?</vt:lpstr>
      <vt:lpstr>Hva blir din jobb? Og hvor får du koden?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Bredesen, Ingvild Vårdal</dc:creator>
  <cp:lastModifiedBy>Bredesen, Ingvild Vårdal</cp:lastModifiedBy>
  <cp:revision>230</cp:revision>
  <dcterms:created xsi:type="dcterms:W3CDTF">2022-02-28T14:29:17Z</dcterms:created>
  <dcterms:modified xsi:type="dcterms:W3CDTF">2022-03-02T10:24:09Z</dcterms:modified>
</cp:coreProperties>
</file>