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4"/>
    <p:sldMasterId id="2147483675" r:id="rId5"/>
    <p:sldMasterId id="2147483695" r:id="rId6"/>
  </p:sldMasterIdLst>
  <p:notesMasterIdLst>
    <p:notesMasterId r:id="rId23"/>
  </p:notesMasterIdLst>
  <p:handoutMasterIdLst>
    <p:handoutMasterId r:id="rId24"/>
  </p:handoutMasterIdLst>
  <p:sldIdLst>
    <p:sldId id="256" r:id="rId7"/>
    <p:sldId id="304" r:id="rId8"/>
    <p:sldId id="293" r:id="rId9"/>
    <p:sldId id="320" r:id="rId10"/>
    <p:sldId id="322" r:id="rId11"/>
    <p:sldId id="324" r:id="rId12"/>
    <p:sldId id="331" r:id="rId13"/>
    <p:sldId id="328" r:id="rId14"/>
    <p:sldId id="325" r:id="rId15"/>
    <p:sldId id="333" r:id="rId16"/>
    <p:sldId id="334" r:id="rId17"/>
    <p:sldId id="335" r:id="rId18"/>
    <p:sldId id="332" r:id="rId19"/>
    <p:sldId id="330" r:id="rId20"/>
    <p:sldId id="336" r:id="rId21"/>
    <p:sldId id="315" r:id="rId22"/>
  </p:sldIdLst>
  <p:sldSz cx="9144000" cy="6858000" type="screen4x3"/>
  <p:notesSz cx="6858000" cy="5934075"/>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3BCC59-3D29-4B2E-BB39-324CB939EC1A}" v="183" dt="2020-08-19T08:36:18.954"/>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ys stil 1 - utheving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ys stil 3 - utheving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FD4443E-F989-4FC4-A0C8-D5A2AF1F390B}" styleName="Mørk stil 1 - utheving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Mørk stil 1 - utheving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Middels stil 4 - uthevin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ys stil 3 - utheving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148" autoAdjust="0"/>
  </p:normalViewPr>
  <p:slideViewPr>
    <p:cSldViewPr snapToGrid="0">
      <p:cViewPr varScale="1">
        <p:scale>
          <a:sx n="84" d="100"/>
          <a:sy n="84" d="100"/>
        </p:scale>
        <p:origin x="239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1"/>
            <a:ext cx="2946247" cy="496811"/>
          </a:xfrm>
          <a:prstGeom prst="rect">
            <a:avLst/>
          </a:prstGeom>
        </p:spPr>
        <p:txBody>
          <a:bodyPr vert="horz" lIns="92117" tIns="46058" rIns="92117" bIns="46058" rtlCol="0"/>
          <a:lstStyle>
            <a:lvl1pPr algn="l">
              <a:defRPr sz="1200"/>
            </a:lvl1pPr>
          </a:lstStyle>
          <a:p>
            <a:endParaRPr lang="nb-NO"/>
          </a:p>
        </p:txBody>
      </p:sp>
      <p:sp>
        <p:nvSpPr>
          <p:cNvPr id="3" name="Plassholder for dato 2"/>
          <p:cNvSpPr>
            <a:spLocks noGrp="1"/>
          </p:cNvSpPr>
          <p:nvPr>
            <p:ph type="dt" sz="quarter" idx="1"/>
          </p:nvPr>
        </p:nvSpPr>
        <p:spPr>
          <a:xfrm>
            <a:off x="3849826" y="1"/>
            <a:ext cx="2946246" cy="496811"/>
          </a:xfrm>
          <a:prstGeom prst="rect">
            <a:avLst/>
          </a:prstGeom>
        </p:spPr>
        <p:txBody>
          <a:bodyPr vert="horz" lIns="92117" tIns="46058" rIns="92117" bIns="46058" rtlCol="0"/>
          <a:lstStyle>
            <a:lvl1pPr algn="r">
              <a:defRPr sz="1200"/>
            </a:lvl1pPr>
          </a:lstStyle>
          <a:p>
            <a:fld id="{30CD4626-CF31-40D9-A8DE-74FEF4CE4937}" type="datetimeFigureOut">
              <a:rPr lang="nb-NO" smtClean="0"/>
              <a:t>28.08.2020</a:t>
            </a:fld>
            <a:endParaRPr lang="nb-NO"/>
          </a:p>
        </p:txBody>
      </p:sp>
      <p:sp>
        <p:nvSpPr>
          <p:cNvPr id="4" name="Plassholder for bunntekst 3"/>
          <p:cNvSpPr>
            <a:spLocks noGrp="1"/>
          </p:cNvSpPr>
          <p:nvPr>
            <p:ph type="ftr" sz="quarter" idx="2"/>
          </p:nvPr>
        </p:nvSpPr>
        <p:spPr>
          <a:xfrm>
            <a:off x="0" y="9429817"/>
            <a:ext cx="2946247" cy="496810"/>
          </a:xfrm>
          <a:prstGeom prst="rect">
            <a:avLst/>
          </a:prstGeom>
        </p:spPr>
        <p:txBody>
          <a:bodyPr vert="horz" lIns="92117" tIns="46058" rIns="92117" bIns="46058" rtlCol="0" anchor="b"/>
          <a:lstStyle>
            <a:lvl1pPr algn="l">
              <a:defRPr sz="1200"/>
            </a:lvl1pPr>
          </a:lstStyle>
          <a:p>
            <a:endParaRPr lang="nb-NO"/>
          </a:p>
        </p:txBody>
      </p:sp>
      <p:sp>
        <p:nvSpPr>
          <p:cNvPr id="5" name="Plassholder for lysbildenummer 4"/>
          <p:cNvSpPr>
            <a:spLocks noGrp="1"/>
          </p:cNvSpPr>
          <p:nvPr>
            <p:ph type="sldNum" sz="quarter" idx="3"/>
          </p:nvPr>
        </p:nvSpPr>
        <p:spPr>
          <a:xfrm>
            <a:off x="3849826" y="9429817"/>
            <a:ext cx="2946246" cy="496810"/>
          </a:xfrm>
          <a:prstGeom prst="rect">
            <a:avLst/>
          </a:prstGeom>
        </p:spPr>
        <p:txBody>
          <a:bodyPr vert="horz" lIns="92117" tIns="46058" rIns="92117" bIns="46058" rtlCol="0" anchor="b"/>
          <a:lstStyle>
            <a:lvl1pPr algn="r">
              <a:defRPr sz="1200"/>
            </a:lvl1pPr>
          </a:lstStyle>
          <a:p>
            <a:fld id="{0C4C3CEE-1B2B-4427-AEFF-13BFF1E1D558}" type="slidenum">
              <a:rPr lang="nb-NO" smtClean="0"/>
              <a:t>‹#›</a:t>
            </a:fld>
            <a:endParaRPr lang="nb-NO"/>
          </a:p>
        </p:txBody>
      </p:sp>
    </p:spTree>
    <p:extLst>
      <p:ext uri="{BB962C8B-B14F-4D97-AF65-F5344CB8AC3E}">
        <p14:creationId xmlns:p14="http://schemas.microsoft.com/office/powerpoint/2010/main" val="397618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60" cy="496412"/>
          </a:xfrm>
          <a:prstGeom prst="rect">
            <a:avLst/>
          </a:prstGeom>
        </p:spPr>
        <p:txBody>
          <a:bodyPr vert="horz" lIns="92117" tIns="46058" rIns="92117" bIns="46058" rtlCol="0"/>
          <a:lstStyle>
            <a:lvl1pPr algn="l">
              <a:defRPr sz="1200"/>
            </a:lvl1pPr>
          </a:lstStyle>
          <a:p>
            <a:endParaRPr lang="nb-NO"/>
          </a:p>
        </p:txBody>
      </p:sp>
      <p:sp>
        <p:nvSpPr>
          <p:cNvPr id="3" name="Plassholder for dato 2"/>
          <p:cNvSpPr>
            <a:spLocks noGrp="1"/>
          </p:cNvSpPr>
          <p:nvPr>
            <p:ph type="dt" idx="1"/>
          </p:nvPr>
        </p:nvSpPr>
        <p:spPr>
          <a:xfrm>
            <a:off x="3850442" y="0"/>
            <a:ext cx="2945660" cy="496412"/>
          </a:xfrm>
          <a:prstGeom prst="rect">
            <a:avLst/>
          </a:prstGeom>
        </p:spPr>
        <p:txBody>
          <a:bodyPr vert="horz" lIns="92117" tIns="46058" rIns="92117" bIns="46058" rtlCol="0"/>
          <a:lstStyle>
            <a:lvl1pPr algn="r">
              <a:defRPr sz="1200"/>
            </a:lvl1pPr>
          </a:lstStyle>
          <a:p>
            <a:fld id="{F8A3B231-463E-4738-B5BD-813FC0D2C472}" type="datetimeFigureOut">
              <a:rPr lang="nb-NO" smtClean="0"/>
              <a:pPr/>
              <a:t>28.08.2020</a:t>
            </a:fld>
            <a:endParaRPr lang="nb-NO"/>
          </a:p>
        </p:txBody>
      </p:sp>
      <p:sp>
        <p:nvSpPr>
          <p:cNvPr id="4" name="Plassholder for lysbilde 3"/>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2117" tIns="46058" rIns="92117" bIns="46058" rtlCol="0" anchor="ctr"/>
          <a:lstStyle/>
          <a:p>
            <a:endParaRPr lang="nb-NO"/>
          </a:p>
        </p:txBody>
      </p:sp>
      <p:sp>
        <p:nvSpPr>
          <p:cNvPr id="5" name="Plassholder for notater 4"/>
          <p:cNvSpPr>
            <a:spLocks noGrp="1"/>
          </p:cNvSpPr>
          <p:nvPr>
            <p:ph type="body" sz="quarter" idx="3"/>
          </p:nvPr>
        </p:nvSpPr>
        <p:spPr>
          <a:xfrm>
            <a:off x="679768" y="4715908"/>
            <a:ext cx="5438140" cy="4467701"/>
          </a:xfrm>
          <a:prstGeom prst="rect">
            <a:avLst/>
          </a:prstGeom>
        </p:spPr>
        <p:txBody>
          <a:bodyPr vert="horz" lIns="92117" tIns="46058" rIns="92117" bIns="46058"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430090"/>
            <a:ext cx="2945660" cy="496412"/>
          </a:xfrm>
          <a:prstGeom prst="rect">
            <a:avLst/>
          </a:prstGeom>
        </p:spPr>
        <p:txBody>
          <a:bodyPr vert="horz" lIns="92117" tIns="46058" rIns="92117" bIns="46058"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0442" y="9430090"/>
            <a:ext cx="2945660" cy="496412"/>
          </a:xfrm>
          <a:prstGeom prst="rect">
            <a:avLst/>
          </a:prstGeom>
        </p:spPr>
        <p:txBody>
          <a:bodyPr vert="horz" lIns="92117" tIns="46058" rIns="92117" bIns="46058" rtlCol="0" anchor="b"/>
          <a:lstStyle>
            <a:lvl1pPr algn="r">
              <a:defRPr sz="1200"/>
            </a:lvl1pPr>
          </a:lstStyle>
          <a:p>
            <a:fld id="{EF76F666-A646-4BD8-AE76-27B20976830A}" type="slidenum">
              <a:rPr lang="nb-NO" smtClean="0"/>
              <a:pPr/>
              <a:t>‹#›</a:t>
            </a:fld>
            <a:endParaRPr lang="nb-NO"/>
          </a:p>
        </p:txBody>
      </p:sp>
    </p:spTree>
    <p:extLst>
      <p:ext uri="{BB962C8B-B14F-4D97-AF65-F5344CB8AC3E}">
        <p14:creationId xmlns:p14="http://schemas.microsoft.com/office/powerpoint/2010/main" val="2331842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EF76F666-A646-4BD8-AE76-27B20976830A}" type="slidenum">
              <a:rPr lang="nb-NO" smtClean="0"/>
              <a:pPr/>
              <a:t>1</a:t>
            </a:fld>
            <a:endParaRPr lang="nb-NO"/>
          </a:p>
        </p:txBody>
      </p:sp>
    </p:spTree>
    <p:extLst>
      <p:ext uri="{BB962C8B-B14F-4D97-AF65-F5344CB8AC3E}">
        <p14:creationId xmlns:p14="http://schemas.microsoft.com/office/powerpoint/2010/main" val="2370684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Øverst ser man budsjetterte inntekter og faktiske inntekter. Her er alt medregnet slik man vanligvis gjør.</a:t>
            </a:r>
          </a:p>
          <a:p>
            <a:endParaRPr lang="nb-NO"/>
          </a:p>
          <a:p>
            <a:r>
              <a:rPr lang="nb-NO"/>
              <a:t>Under er oversikt over budsjetterte utgifter og faktiske utgifter.</a:t>
            </a:r>
          </a:p>
          <a:p>
            <a:endParaRPr lang="nb-NO"/>
          </a:p>
          <a:p>
            <a:endParaRPr lang="nb-NO"/>
          </a:p>
        </p:txBody>
      </p:sp>
      <p:sp>
        <p:nvSpPr>
          <p:cNvPr id="4" name="Plassholder for lysbildenummer 3"/>
          <p:cNvSpPr>
            <a:spLocks noGrp="1"/>
          </p:cNvSpPr>
          <p:nvPr>
            <p:ph type="sldNum" sz="quarter" idx="5"/>
          </p:nvPr>
        </p:nvSpPr>
        <p:spPr/>
        <p:txBody>
          <a:bodyPr/>
          <a:lstStyle/>
          <a:p>
            <a:fld id="{EF76F666-A646-4BD8-AE76-27B20976830A}" type="slidenum">
              <a:rPr lang="nb-NO" smtClean="0"/>
              <a:pPr/>
              <a:t>11</a:t>
            </a:fld>
            <a:endParaRPr lang="nb-NO"/>
          </a:p>
        </p:txBody>
      </p:sp>
    </p:spTree>
    <p:extLst>
      <p:ext uri="{BB962C8B-B14F-4D97-AF65-F5344CB8AC3E}">
        <p14:creationId xmlns:p14="http://schemas.microsoft.com/office/powerpoint/2010/main" val="32090163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Her ser dere oversikt over hvordan man regner ut de nøyaktige tallene som skal fylles inn i søknadsskjemaet. Vi starter med å regne ut budsjettert inntekt. Her bruker man budsjettert totalinntekt som vi så på forrige oppsett. </a:t>
            </a:r>
            <a:r>
              <a:rPr lang="nb-NO" err="1"/>
              <a:t>Pga</a:t>
            </a:r>
            <a:r>
              <a:rPr lang="nb-NO"/>
              <a:t> sponsor- og reklameinntekter og pengegave ikke er dekket av kompensasjonsordningen trekkes dette fra. Da får man tallet på budsjettert inntekt som skal overføres til søknadsskjemaet.</a:t>
            </a:r>
          </a:p>
          <a:p>
            <a:endParaRPr lang="nb-NO"/>
          </a:p>
          <a:p>
            <a:r>
              <a:rPr lang="nb-NO"/>
              <a:t>Samme prosess gjøres når man regner ut bortfalte kostnader og faktisk inntekt. Man tar utgangspunkt i tallet for budsjetterte kostnader og faktisk inntekt og trekker fra sponsor- og reklamekostnader og pengegaver.</a:t>
            </a:r>
          </a:p>
          <a:p>
            <a:endParaRPr lang="nb-NO"/>
          </a:p>
          <a:p>
            <a:r>
              <a:rPr lang="nb-NO"/>
              <a:t>Når man har regnet ut alle tallene trekker man fra bortfalte kostnader og faktisk inntekt fra budsjettert inntekt. Inntektsbortfallet er da som vi ser her 105 000 kr. Søknadsbeløpet er da 105 000 og det er inntil 70% av dette beløpet som kan bli dekket av kompensasjonsordningen. </a:t>
            </a:r>
          </a:p>
        </p:txBody>
      </p:sp>
      <p:sp>
        <p:nvSpPr>
          <p:cNvPr id="4" name="Plassholder for lysbildenummer 3"/>
          <p:cNvSpPr>
            <a:spLocks noGrp="1"/>
          </p:cNvSpPr>
          <p:nvPr>
            <p:ph type="sldNum" sz="quarter" idx="5"/>
          </p:nvPr>
        </p:nvSpPr>
        <p:spPr/>
        <p:txBody>
          <a:bodyPr/>
          <a:lstStyle/>
          <a:p>
            <a:fld id="{EF76F666-A646-4BD8-AE76-27B20976830A}" type="slidenum">
              <a:rPr lang="nb-NO" smtClean="0"/>
              <a:pPr/>
              <a:t>12</a:t>
            </a:fld>
            <a:endParaRPr lang="nb-NO"/>
          </a:p>
        </p:txBody>
      </p:sp>
    </p:spTree>
    <p:extLst>
      <p:ext uri="{BB962C8B-B14F-4D97-AF65-F5344CB8AC3E}">
        <p14:creationId xmlns:p14="http://schemas.microsoft.com/office/powerpoint/2010/main" val="28079099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Plassholder for lysbilde 1">
            <a:extLst>
              <a:ext uri="{FF2B5EF4-FFF2-40B4-BE49-F238E27FC236}">
                <a16:creationId xmlns:a16="http://schemas.microsoft.com/office/drawing/2014/main" id="{2E76DA23-3E35-4B41-A91B-B921A42936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Plassholder for notater 2">
            <a:extLst>
              <a:ext uri="{FF2B5EF4-FFF2-40B4-BE49-F238E27FC236}">
                <a16:creationId xmlns:a16="http://schemas.microsoft.com/office/drawing/2014/main" id="{01D46034-7958-4E3A-BEA7-AF0A983BC52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b-NO" sz="1200" b="0" i="0" kern="1200">
              <a:solidFill>
                <a:schemeClr val="tx1"/>
              </a:solidFill>
              <a:effectLst/>
              <a:latin typeface="+mn-lt"/>
              <a:ea typeface="+mn-ea"/>
              <a:cs typeface="+mn-cs"/>
            </a:endParaRPr>
          </a:p>
        </p:txBody>
      </p:sp>
      <p:sp>
        <p:nvSpPr>
          <p:cNvPr id="21508" name="Plassholder for lysbildenummer 3">
            <a:extLst>
              <a:ext uri="{FF2B5EF4-FFF2-40B4-BE49-F238E27FC236}">
                <a16:creationId xmlns:a16="http://schemas.microsoft.com/office/drawing/2014/main" id="{A007737C-8A73-41FC-8B35-4301499ADD4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338C5C7-F65C-4307-9234-1F8B126331B9}" type="slidenum">
              <a:rPr lang="nb-NO" altLang="nb-NO" smtClean="0"/>
              <a:pPr>
                <a:spcBef>
                  <a:spcPct val="0"/>
                </a:spcBef>
              </a:pPr>
              <a:t>14</a:t>
            </a:fld>
            <a:endParaRPr lang="nb-NO" altLang="nb-NO"/>
          </a:p>
        </p:txBody>
      </p:sp>
    </p:spTree>
    <p:extLst>
      <p:ext uri="{BB962C8B-B14F-4D97-AF65-F5344CB8AC3E}">
        <p14:creationId xmlns:p14="http://schemas.microsoft.com/office/powerpoint/2010/main" val="7268720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b="1" dirty="0" err="1">
                <a:cs typeface="Calibri"/>
              </a:rPr>
              <a:t>Innsendte</a:t>
            </a:r>
            <a:r>
              <a:rPr lang="en-US" b="1" dirty="0">
                <a:cs typeface="Calibri"/>
              </a:rPr>
              <a:t> </a:t>
            </a:r>
            <a:r>
              <a:rPr lang="en-US" b="1" dirty="0" err="1">
                <a:cs typeface="Calibri"/>
              </a:rPr>
              <a:t>spørsmål</a:t>
            </a:r>
            <a:r>
              <a:rPr lang="en-US" b="1" dirty="0">
                <a:cs typeface="Calibri"/>
              </a:rPr>
              <a:t>:</a:t>
            </a:r>
          </a:p>
          <a:p>
            <a:endParaRPr lang="en-US" b="1"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Spørsmål: </a:t>
            </a:r>
            <a:r>
              <a:rPr lang="nb-NO" sz="1200" kern="1200" dirty="0">
                <a:solidFill>
                  <a:schemeClr val="tx1"/>
                </a:solidFill>
                <a:effectLst/>
                <a:latin typeface="+mn-lt"/>
                <a:ea typeface="+mn-ea"/>
                <a:cs typeface="+mn-cs"/>
              </a:rPr>
              <a:t>Vi har leieavtale med å leie idrettshall for trening og under koronaen så fikk vi ikke bruke hallene men vi må betale hall leie. Kan vi søke om å få dekket dette? Vi bruker ikke å sende ut treningsavgift (til dekking av hall leie før mars/april).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Svar</a:t>
            </a:r>
            <a:r>
              <a:rPr lang="nb-NO" sz="1200" kern="1200" dirty="0">
                <a:solidFill>
                  <a:schemeClr val="tx1"/>
                </a:solidFill>
                <a:effectLst/>
                <a:latin typeface="+mn-lt"/>
                <a:ea typeface="+mn-ea"/>
                <a:cs typeface="+mn-cs"/>
              </a:rPr>
              <a:t>: </a:t>
            </a:r>
            <a:r>
              <a:rPr lang="nb-NO" sz="1200" i="0" kern="1200" dirty="0">
                <a:solidFill>
                  <a:schemeClr val="tx1"/>
                </a:solidFill>
                <a:effectLst/>
                <a:latin typeface="+mn-lt"/>
                <a:ea typeface="+mn-ea"/>
                <a:cs typeface="+mn-cs"/>
              </a:rPr>
              <a:t>Kompensasjonsordningen dekker ikke løpende kostnader i forbindelse med stenging av haller. Ordningen knytter seg kun til </a:t>
            </a:r>
            <a:r>
              <a:rPr lang="nb-NO" sz="1200" i="0" u="sng" kern="1200" dirty="0">
                <a:solidFill>
                  <a:schemeClr val="tx1"/>
                </a:solidFill>
                <a:effectLst/>
                <a:latin typeface="+mn-lt"/>
                <a:ea typeface="+mn-ea"/>
                <a:cs typeface="+mn-cs"/>
              </a:rPr>
              <a:t>tapte inntekter</a:t>
            </a:r>
            <a:r>
              <a:rPr lang="nb-NO" sz="1200" i="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i="0" kern="1200" dirty="0">
                <a:solidFill>
                  <a:schemeClr val="tx1"/>
                </a:solidFill>
                <a:effectLst/>
                <a:latin typeface="+mn-lt"/>
                <a:ea typeface="+mn-ea"/>
                <a:cs typeface="+mn-cs"/>
              </a:rPr>
              <a:t>Når det gjelder leieavtaler så er det i utgangspunktet utleier som har risikoen for kontraktsbrudd når de er forhindret fra å stille leieobjektet (her idrettshallen) til disposisjon. Da bryter utleier i prinsippet leiekontrakten ved at de ikke kan tilby sin del av avtalen; nemlig hallbruk. Leietaker vil da normalt ha krav på helt eller delvis avslag i leien. På grunn av denne spesielle situasjonen med korona, hvor det er offentlige myndigheter sine restriksjoner som medfører nedstenging, anbefaler vi at dere tar kontakt med utleier og at dere i fellesskap prøver å finne en løsning. </a:t>
            </a:r>
            <a:endParaRPr lang="nb-N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endParaRPr lang="en-US" b="1" dirty="0">
              <a:cs typeface="Calibri"/>
            </a:endParaRPr>
          </a:p>
          <a:p>
            <a:endParaRPr lang="en-US" b="1" dirty="0">
              <a:cs typeface="Calibri"/>
            </a:endParaRPr>
          </a:p>
          <a:p>
            <a:endParaRPr lang="en-US" b="1" dirty="0">
              <a:cs typeface="Calibri"/>
            </a:endParaRPr>
          </a:p>
        </p:txBody>
      </p:sp>
      <p:sp>
        <p:nvSpPr>
          <p:cNvPr id="4" name="Plassholder for lysbildenummer 3"/>
          <p:cNvSpPr>
            <a:spLocks noGrp="1"/>
          </p:cNvSpPr>
          <p:nvPr>
            <p:ph type="sldNum" sz="quarter" idx="5"/>
          </p:nvPr>
        </p:nvSpPr>
        <p:spPr/>
        <p:txBody>
          <a:bodyPr/>
          <a:lstStyle/>
          <a:p>
            <a:fld id="{EF76F666-A646-4BD8-AE76-27B20976830A}" type="slidenum">
              <a:rPr lang="nb-NO" smtClean="0"/>
              <a:pPr/>
              <a:t>15</a:t>
            </a:fld>
            <a:endParaRPr lang="nb-NO"/>
          </a:p>
        </p:txBody>
      </p:sp>
    </p:spTree>
    <p:extLst>
      <p:ext uri="{BB962C8B-B14F-4D97-AF65-F5344CB8AC3E}">
        <p14:creationId xmlns:p14="http://schemas.microsoft.com/office/powerpoint/2010/main" val="2262028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a:p>
          <a:p>
            <a:r>
              <a:rPr lang="nb-NO"/>
              <a:t>Hva er forskjellen på denne ordningen og ordningen som gjaldt arrangementer i perioden 5.mars – 30. april 2020?</a:t>
            </a:r>
          </a:p>
          <a:p>
            <a:pPr marL="171450" indent="-171450">
              <a:buFontTx/>
              <a:buChar char="-"/>
            </a:pPr>
            <a:r>
              <a:rPr lang="nb-NO"/>
              <a:t>Denne ordningen gjelder en lengre tidsperiode, fra 12.mars – 31. august 2020.</a:t>
            </a:r>
          </a:p>
          <a:p>
            <a:pPr marL="171450" indent="-171450">
              <a:buFontTx/>
              <a:buChar char="-"/>
            </a:pPr>
            <a:r>
              <a:rPr lang="nb-NO"/>
              <a:t>Den første ordningen kompenserte tapte billettinntekter og deltakerutgifter, samt merutgifter, dersom arrangementer måtte avlyses, stenges eller utsettes på grunn av koronapandemien. Denne ordningen kompenserer flere typer inntekter. Omfatter også arrangementer som ikke har billettinntekter eller deltakeravgift, men som likevel skulle gi inntekter til organisasjonen som for eksempel: parkeringsavgifter, kiosksalg eller loppemarked.</a:t>
            </a:r>
          </a:p>
          <a:p>
            <a:pPr marL="171450" indent="-171450">
              <a:buFontTx/>
              <a:buChar char="-"/>
            </a:pPr>
            <a:r>
              <a:rPr lang="nb-NO"/>
              <a:t>Andre spesifiserte aktiviteter er også inkludert i denne ordningen. </a:t>
            </a:r>
            <a:r>
              <a:rPr lang="nb-NO" err="1"/>
              <a:t>Dvs</a:t>
            </a:r>
            <a:r>
              <a:rPr lang="nb-NO"/>
              <a:t> tilbud i regi av frivillige virksomheter som skulle vært åpent for besøkende i perioden. Eks: museer, akvarier eller idrettsanlegg. </a:t>
            </a:r>
          </a:p>
        </p:txBody>
      </p:sp>
      <p:sp>
        <p:nvSpPr>
          <p:cNvPr id="4" name="Plassholder for lysbildenummer 3"/>
          <p:cNvSpPr>
            <a:spLocks noGrp="1"/>
          </p:cNvSpPr>
          <p:nvPr>
            <p:ph type="sldNum" sz="quarter" idx="10"/>
          </p:nvPr>
        </p:nvSpPr>
        <p:spPr/>
        <p:txBody>
          <a:bodyPr/>
          <a:lstStyle/>
          <a:p>
            <a:fld id="{EF76F666-A646-4BD8-AE76-27B20976830A}" type="slidenum">
              <a:rPr lang="nb-NO" smtClean="0"/>
              <a:pPr/>
              <a:t>3</a:t>
            </a:fld>
            <a:endParaRPr lang="nb-NO"/>
          </a:p>
        </p:txBody>
      </p:sp>
    </p:spTree>
    <p:extLst>
      <p:ext uri="{BB962C8B-B14F-4D97-AF65-F5344CB8AC3E}">
        <p14:creationId xmlns:p14="http://schemas.microsoft.com/office/powerpoint/2010/main" val="2054328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Plassholder for lysbilde 1">
            <a:extLst>
              <a:ext uri="{FF2B5EF4-FFF2-40B4-BE49-F238E27FC236}">
                <a16:creationId xmlns:a16="http://schemas.microsoft.com/office/drawing/2014/main" id="{73CD558F-94E9-4AAE-A2A6-3F988F7436B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Plassholder for notater 2">
            <a:extLst>
              <a:ext uri="{FF2B5EF4-FFF2-40B4-BE49-F238E27FC236}">
                <a16:creationId xmlns:a16="http://schemas.microsoft.com/office/drawing/2014/main" id="{F8FDF99F-786A-4B8A-8B44-76F6325C389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b-NO" sz="1200" b="0" i="0" kern="1200" dirty="0">
                <a:solidFill>
                  <a:schemeClr val="tx1"/>
                </a:solidFill>
                <a:effectLst/>
                <a:latin typeface="+mn-lt"/>
                <a:ea typeface="+mn-ea"/>
                <a:cs typeface="+mn-cs"/>
              </a:rPr>
              <a:t>Må være registrert i Frivillighetsregisteret på søknadstidspunktet for å søke. Dersom man ikke allerede er registrert kan man registrere seg nå og deretter sende inn søknad. Vær obs på at man må regne med noe saksbehandlingstid så det anbefales å registrere seg i god tid før søknadsfristen 15. september. </a:t>
            </a:r>
          </a:p>
          <a:p>
            <a:endParaRPr lang="nb-NO" altLang="nb-NO"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200" b="1" dirty="0">
                <a:solidFill>
                  <a:schemeClr val="tx1"/>
                </a:solidFill>
              </a:rPr>
              <a:t>Avgrensning: </a:t>
            </a:r>
            <a:r>
              <a:rPr lang="nb-NO" altLang="nb-NO" sz="1200" dirty="0">
                <a:solidFill>
                  <a:schemeClr val="tx1"/>
                </a:solidFill>
              </a:rPr>
              <a:t>Idrettslag under konkursbehandling eller som mottok 60% eller mer av sine inntekter fra offentlig tilskudd i 2019 er ikke omfattet.</a:t>
            </a:r>
          </a:p>
          <a:p>
            <a:pPr marL="0" marR="0" lvl="0" indent="0" algn="l" defTabSz="914400" rtl="0" eaLnBrk="1" fontAlgn="auto" latinLnBrk="0" hangingPunct="1">
              <a:lnSpc>
                <a:spcPct val="100000"/>
              </a:lnSpc>
              <a:spcBef>
                <a:spcPts val="0"/>
              </a:spcBef>
              <a:spcAft>
                <a:spcPts val="0"/>
              </a:spcAft>
              <a:buClrTx/>
              <a:buSzTx/>
              <a:buFontTx/>
              <a:buNone/>
              <a:tabLst/>
              <a:defRPr/>
            </a:pPr>
            <a:br>
              <a:rPr lang="nb-NO" altLang="nb-NO" sz="1200" dirty="0">
                <a:solidFill>
                  <a:schemeClr val="tx1"/>
                </a:solidFill>
              </a:rPr>
            </a:br>
            <a:br>
              <a:rPr lang="nb-NO" altLang="nb-NO" sz="1200" dirty="0">
                <a:solidFill>
                  <a:schemeClr val="tx1"/>
                </a:solidFill>
              </a:rPr>
            </a:br>
            <a:r>
              <a:rPr lang="nb-NO" altLang="nb-NO" sz="1200" b="1" dirty="0">
                <a:solidFill>
                  <a:schemeClr val="tx1"/>
                </a:solidFill>
              </a:rPr>
              <a:t>Samvirkeforetak - </a:t>
            </a:r>
            <a:r>
              <a:rPr lang="nb-NO" sz="1200" b="0" i="0" kern="1200" dirty="0">
                <a:solidFill>
                  <a:schemeClr val="tx1"/>
                </a:solidFill>
                <a:effectLst/>
                <a:latin typeface="+mn-lt"/>
                <a:ea typeface="+mn-ea"/>
                <a:cs typeface="+mn-cs"/>
              </a:rPr>
              <a:t>Samvirkeforetak er, som organisasjonsform, unntatt fra registrering i Frivillighetsregisteret. Dersom samvirkeforetaket driver frivillig virksomhet (ikke fortenestebasert aktivitet), og et flertall av </a:t>
            </a:r>
            <a:r>
              <a:rPr lang="nb-NO" sz="1200" b="0" i="0" kern="1200" dirty="0" err="1">
                <a:solidFill>
                  <a:schemeClr val="tx1"/>
                </a:solidFill>
                <a:effectLst/>
                <a:latin typeface="+mn-lt"/>
                <a:ea typeface="+mn-ea"/>
                <a:cs typeface="+mn-cs"/>
              </a:rPr>
              <a:t>deltakerene</a:t>
            </a:r>
            <a:r>
              <a:rPr lang="nb-NO" sz="1200" b="0" i="0" kern="1200" dirty="0">
                <a:solidFill>
                  <a:schemeClr val="tx1"/>
                </a:solidFill>
                <a:effectLst/>
                <a:latin typeface="+mn-lt"/>
                <a:ea typeface="+mn-ea"/>
                <a:cs typeface="+mn-cs"/>
              </a:rPr>
              <a:t> er frivillige organisasjoner registrert i frivillighetsregisteret, kan en av disse søke kompensasjon på vegne av samvirkeforetaket. Søker er ansvarlig for at vilkårene for å søke er oppfylt, og at ev. kompensasjonsbeløp går til omsøkt inntektsbortfall. </a:t>
            </a:r>
            <a:r>
              <a:rPr lang="nb-NO" sz="1200" b="0" i="0" kern="1200">
                <a:solidFill>
                  <a:schemeClr val="tx1"/>
                </a:solidFill>
                <a:effectLst/>
                <a:latin typeface="+mn-lt"/>
                <a:ea typeface="+mn-ea"/>
                <a:cs typeface="+mn-cs"/>
              </a:rPr>
              <a:t>(samvirkeforetak </a:t>
            </a:r>
            <a:r>
              <a:rPr lang="nb-NO" sz="1200" b="0" i="0" kern="1200" dirty="0">
                <a:solidFill>
                  <a:schemeClr val="tx1"/>
                </a:solidFill>
                <a:effectLst/>
                <a:latin typeface="+mn-lt"/>
                <a:ea typeface="+mn-ea"/>
                <a:cs typeface="+mn-cs"/>
              </a:rPr>
              <a:t>omfatter det som tidligere ble </a:t>
            </a:r>
            <a:r>
              <a:rPr lang="nb-NO" sz="1200" b="0" i="0" kern="1200">
                <a:solidFill>
                  <a:schemeClr val="tx1"/>
                </a:solidFill>
                <a:effectLst/>
                <a:latin typeface="+mn-lt"/>
                <a:ea typeface="+mn-ea"/>
                <a:cs typeface="+mn-cs"/>
              </a:rPr>
              <a:t>kalt andelslag)</a:t>
            </a:r>
            <a:endParaRPr lang="nb-NO" altLang="nb-NO" sz="1200"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sz="1200" dirty="0">
              <a:solidFill>
                <a:schemeClr val="tx1"/>
              </a:solidFill>
            </a:endParaRPr>
          </a:p>
          <a:p>
            <a:endParaRPr lang="nb-NO" altLang="nb-NO" sz="1200" b="0" i="0" kern="1200" dirty="0">
              <a:solidFill>
                <a:schemeClr val="tx1"/>
              </a:solidFill>
              <a:effectLst/>
              <a:latin typeface="+mn-lt"/>
              <a:ea typeface="+mn-ea"/>
              <a:cs typeface="+mn-cs"/>
            </a:endParaRPr>
          </a:p>
          <a:p>
            <a:endParaRPr lang="nb-NO" altLang="nb-NO" dirty="0"/>
          </a:p>
        </p:txBody>
      </p:sp>
      <p:sp>
        <p:nvSpPr>
          <p:cNvPr id="16388" name="Plassholder for lysbildenummer 3">
            <a:extLst>
              <a:ext uri="{FF2B5EF4-FFF2-40B4-BE49-F238E27FC236}">
                <a16:creationId xmlns:a16="http://schemas.microsoft.com/office/drawing/2014/main" id="{17BC5A4C-315E-487D-8A70-F4FEC8751D6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2E484BE-756C-42C5-924B-538C7A5FA223}" type="slidenum">
              <a:rPr lang="nb-NO" altLang="nb-NO" smtClean="0"/>
              <a:pPr/>
              <a:t>4</a:t>
            </a:fld>
            <a:endParaRPr lang="nb-NO" altLang="nb-NO"/>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Plassholder for lysbilde 1">
            <a:extLst>
              <a:ext uri="{FF2B5EF4-FFF2-40B4-BE49-F238E27FC236}">
                <a16:creationId xmlns:a16="http://schemas.microsoft.com/office/drawing/2014/main" id="{2E76DA23-3E35-4B41-A91B-B921A42936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Plassholder for notater 2">
            <a:extLst>
              <a:ext uri="{FF2B5EF4-FFF2-40B4-BE49-F238E27FC236}">
                <a16:creationId xmlns:a16="http://schemas.microsoft.com/office/drawing/2014/main" id="{01D46034-7958-4E3A-BEA7-AF0A983BC52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b-NO" sz="1200" b="0" i="0" kern="1200">
              <a:solidFill>
                <a:schemeClr val="tx1"/>
              </a:solidFill>
              <a:effectLst/>
              <a:latin typeface="+mn-lt"/>
              <a:ea typeface="+mn-ea"/>
              <a:cs typeface="+mn-cs"/>
            </a:endParaRPr>
          </a:p>
        </p:txBody>
      </p:sp>
      <p:sp>
        <p:nvSpPr>
          <p:cNvPr id="21508" name="Plassholder for lysbildenummer 3">
            <a:extLst>
              <a:ext uri="{FF2B5EF4-FFF2-40B4-BE49-F238E27FC236}">
                <a16:creationId xmlns:a16="http://schemas.microsoft.com/office/drawing/2014/main" id="{A007737C-8A73-41FC-8B35-4301499ADD4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338C5C7-F65C-4307-9234-1F8B126331B9}" type="slidenum">
              <a:rPr lang="nb-NO" altLang="nb-NO" smtClean="0"/>
              <a:pPr>
                <a:spcBef>
                  <a:spcPct val="0"/>
                </a:spcBef>
              </a:pPr>
              <a:t>5</a:t>
            </a:fld>
            <a:endParaRPr lang="nb-NO" altLang="nb-NO"/>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Plassholder for lysbilde 1">
            <a:extLst>
              <a:ext uri="{FF2B5EF4-FFF2-40B4-BE49-F238E27FC236}">
                <a16:creationId xmlns:a16="http://schemas.microsoft.com/office/drawing/2014/main" id="{2E76DA23-3E35-4B41-A91B-B921A42936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Plassholder for notater 2">
            <a:extLst>
              <a:ext uri="{FF2B5EF4-FFF2-40B4-BE49-F238E27FC236}">
                <a16:creationId xmlns:a16="http://schemas.microsoft.com/office/drawing/2014/main" id="{01D46034-7958-4E3A-BEA7-AF0A983BC52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b-NO" sz="1200" b="0" i="0" kern="1200" dirty="0">
                <a:solidFill>
                  <a:schemeClr val="tx1"/>
                </a:solidFill>
                <a:effectLst/>
                <a:latin typeface="+mn-lt"/>
                <a:ea typeface="+mn-ea"/>
                <a:cs typeface="+mn-cs"/>
              </a:rPr>
              <a:t>Alle disse inntektene må være knyttet til et arrangement/spesifisert aktivitet. Ordinære, løpende inntekter fra parkering og kiosksalg blir ikke kompensert i denne ordningen. </a:t>
            </a:r>
          </a:p>
          <a:p>
            <a:endParaRPr lang="nb-NO" sz="1200" b="0" i="0" kern="1200" dirty="0">
              <a:solidFill>
                <a:schemeClr val="tx1"/>
              </a:solidFill>
              <a:effectLst/>
              <a:latin typeface="+mn-lt"/>
              <a:ea typeface="+mn-ea"/>
              <a:cs typeface="+mn-cs"/>
            </a:endParaRPr>
          </a:p>
          <a:p>
            <a:r>
              <a:rPr lang="nb-NO" sz="1200" b="1" i="0" kern="1200" dirty="0">
                <a:solidFill>
                  <a:schemeClr val="tx1"/>
                </a:solidFill>
                <a:effectLst/>
                <a:latin typeface="+mn-lt"/>
                <a:ea typeface="+mn-ea"/>
                <a:cs typeface="+mn-cs"/>
              </a:rPr>
              <a:t>Tapte utleieinntekter</a:t>
            </a:r>
          </a:p>
          <a:p>
            <a:r>
              <a:rPr lang="nb-NO" sz="1200" b="0" i="0" kern="1200" dirty="0">
                <a:solidFill>
                  <a:schemeClr val="tx1"/>
                </a:solidFill>
                <a:effectLst/>
                <a:latin typeface="+mn-lt"/>
                <a:ea typeface="+mn-ea"/>
                <a:cs typeface="+mn-cs"/>
              </a:rPr>
              <a:t>Kompensasjon av tapte utleieinntekter er ikke avgrenset til arrangementer. Virksomheter som er registrerte i Frivillighetsregisteret kan få kompensert tapte inntekter fra utleie av bygninger, anlegg, hytter, fartøy og andre rom og lokaler som de disponerer.</a:t>
            </a:r>
          </a:p>
          <a:p>
            <a:endParaRPr lang="nb-NO" sz="1200" b="1" i="0" kern="1200" dirty="0">
              <a:solidFill>
                <a:schemeClr val="tx1"/>
              </a:solidFill>
              <a:effectLst/>
              <a:latin typeface="+mn-lt"/>
              <a:ea typeface="+mn-ea"/>
              <a:cs typeface="+mn-cs"/>
            </a:endParaRPr>
          </a:p>
          <a:p>
            <a:r>
              <a:rPr lang="nb-NO" sz="1200" b="1" i="0" kern="1200" dirty="0">
                <a:solidFill>
                  <a:schemeClr val="tx1"/>
                </a:solidFill>
                <a:effectLst/>
                <a:latin typeface="+mn-lt"/>
                <a:ea typeface="+mn-ea"/>
                <a:cs typeface="+mn-cs"/>
              </a:rPr>
              <a:t>Tap av inntekter som følge av organisasjon har mistet oppdrag</a:t>
            </a:r>
          </a:p>
          <a:p>
            <a:r>
              <a:rPr lang="nb-NO" sz="1200" b="0" i="0" kern="1200" dirty="0">
                <a:solidFill>
                  <a:schemeClr val="tx1"/>
                </a:solidFill>
                <a:effectLst/>
                <a:latin typeface="+mn-lt"/>
                <a:ea typeface="+mn-ea"/>
                <a:cs typeface="+mn-cs"/>
              </a:rPr>
              <a:t>Ordningen omfatter også kompensasjon for tap av inntekter som følge av at organisasjonen har mistet oppdrag i tilknytning til et arrangement eller annen spesifisert aktivitet som har blitt stengt, avlyst eller utsatt som følge av pålegg eller råd gitt av statlige myndigheter i forbindelse med covid-19 utbruddet. Dette gjelder alle typer arbeid og salg av varer og tjenester på andres arrangement, som for eksempel sanitetsvakter eller dugnadsbasert aktivitet som genererer inntekter til en frivillig organisasjon. </a:t>
            </a:r>
          </a:p>
        </p:txBody>
      </p:sp>
      <p:sp>
        <p:nvSpPr>
          <p:cNvPr id="21508" name="Plassholder for lysbildenummer 3">
            <a:extLst>
              <a:ext uri="{FF2B5EF4-FFF2-40B4-BE49-F238E27FC236}">
                <a16:creationId xmlns:a16="http://schemas.microsoft.com/office/drawing/2014/main" id="{A007737C-8A73-41FC-8B35-4301499ADD4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338C5C7-F65C-4307-9234-1F8B126331B9}" type="slidenum">
              <a:rPr lang="nb-NO" altLang="nb-NO" smtClean="0"/>
              <a:pPr>
                <a:spcBef>
                  <a:spcPct val="0"/>
                </a:spcBef>
              </a:pPr>
              <a:t>6</a:t>
            </a:fld>
            <a:endParaRPr lang="nb-NO" altLang="nb-NO"/>
          </a:p>
        </p:txBody>
      </p:sp>
    </p:spTree>
    <p:extLst>
      <p:ext uri="{BB962C8B-B14F-4D97-AF65-F5344CB8AC3E}">
        <p14:creationId xmlns:p14="http://schemas.microsoft.com/office/powerpoint/2010/main" val="3789789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Dersom et arrangement flyttes til 2021 kan man søke om kompensasjon som om arrangementet er avlyst (forutsatt at de andre vilkårene er oppfylt). Dersom man utsetter arrangementet til etter 31. august og før 31.12.20 vil man ikke oppfylle vilkårene.</a:t>
            </a:r>
          </a:p>
          <a:p>
            <a:endParaRPr lang="nb-NO" dirty="0"/>
          </a:p>
          <a:p>
            <a:r>
              <a:rPr lang="nb-NO" dirty="0"/>
              <a:t>Delvis avlysning kan bety at arrangementet har blitt gjennomført, men med endringer i antallet deltakere eller andre forhold som følge av pålegg eller råd fra statlige myndigheter.</a:t>
            </a:r>
          </a:p>
          <a:p>
            <a:endParaRPr lang="nb-NO" dirty="0"/>
          </a:p>
          <a:p>
            <a:r>
              <a:rPr lang="nb-NO" sz="1200" b="0" i="0" kern="1200" dirty="0">
                <a:solidFill>
                  <a:schemeClr val="tx1"/>
                </a:solidFill>
                <a:effectLst/>
                <a:latin typeface="+mn-lt"/>
                <a:ea typeface="+mn-ea"/>
                <a:cs typeface="+mn-cs"/>
              </a:rPr>
              <a:t>Ordningen gjelder arrangementer eller annen spesifisert aktivitet som helt eller delvis er avlyst, stengt eller utsatt som følge av pålegg eller råd gitt av offentlige myndigheter i forbindelse med covid-19-utbruddet. Det vil si pålegg eller råd som følger av vedtak etter lov om vern mot smittsomme sykdommer og forskrift om smitteverntiltak mv ved koronautbruddet (covid-19-forskriften)</a:t>
            </a:r>
          </a:p>
          <a:p>
            <a:endParaRPr lang="nb-NO" sz="1200" b="0" i="0" kern="1200" dirty="0">
              <a:solidFill>
                <a:schemeClr val="tx1"/>
              </a:solidFill>
              <a:effectLst/>
              <a:latin typeface="+mn-lt"/>
              <a:ea typeface="+mn-ea"/>
              <a:cs typeface="+mn-cs"/>
            </a:endParaRPr>
          </a:p>
          <a:p>
            <a:r>
              <a:rPr lang="nb-NO" sz="1200" b="0" i="0" kern="1200" dirty="0">
                <a:solidFill>
                  <a:schemeClr val="tx1"/>
                </a:solidFill>
                <a:effectLst/>
                <a:latin typeface="+mn-lt"/>
                <a:ea typeface="+mn-ea"/>
                <a:cs typeface="+mn-cs"/>
              </a:rPr>
              <a:t>Det er det samlede inntektsbortfallet av alle typer arrangement/spesifisert aktivitet i perioden 12. mars – 31. august som skal utgjøre 25 000 kr. </a:t>
            </a:r>
            <a:endParaRPr lang="nb-NO" dirty="0"/>
          </a:p>
        </p:txBody>
      </p:sp>
      <p:sp>
        <p:nvSpPr>
          <p:cNvPr id="4" name="Plassholder for lysbildenummer 3"/>
          <p:cNvSpPr>
            <a:spLocks noGrp="1"/>
          </p:cNvSpPr>
          <p:nvPr>
            <p:ph type="sldNum" sz="quarter" idx="5"/>
          </p:nvPr>
        </p:nvSpPr>
        <p:spPr/>
        <p:txBody>
          <a:bodyPr/>
          <a:lstStyle/>
          <a:p>
            <a:fld id="{EF76F666-A646-4BD8-AE76-27B20976830A}" type="slidenum">
              <a:rPr lang="nb-NO" smtClean="0"/>
              <a:pPr/>
              <a:t>7</a:t>
            </a:fld>
            <a:endParaRPr lang="nb-NO"/>
          </a:p>
        </p:txBody>
      </p:sp>
    </p:spTree>
    <p:extLst>
      <p:ext uri="{BB962C8B-B14F-4D97-AF65-F5344CB8AC3E}">
        <p14:creationId xmlns:p14="http://schemas.microsoft.com/office/powerpoint/2010/main" val="1675761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Plassholder for lysbilde 1">
            <a:extLst>
              <a:ext uri="{FF2B5EF4-FFF2-40B4-BE49-F238E27FC236}">
                <a16:creationId xmlns:a16="http://schemas.microsoft.com/office/drawing/2014/main" id="{2E76DA23-3E35-4B41-A91B-B921A42936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Plassholder for notater 2">
            <a:extLst>
              <a:ext uri="{FF2B5EF4-FFF2-40B4-BE49-F238E27FC236}">
                <a16:creationId xmlns:a16="http://schemas.microsoft.com/office/drawing/2014/main" id="{01D46034-7958-4E3A-BEA7-AF0A983BC52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b-NO" sz="1200" b="0" i="0" kern="1200">
                <a:solidFill>
                  <a:schemeClr val="tx1"/>
                </a:solidFill>
                <a:effectLst/>
                <a:latin typeface="+mn-lt"/>
                <a:ea typeface="+mn-ea"/>
                <a:cs typeface="+mn-cs"/>
              </a:rPr>
              <a:t>Inntekter fra ordinære treningsavgifter og medlemskap faller utenfor, selv om betalingen er oppdelt i flere perioder.</a:t>
            </a:r>
          </a:p>
          <a:p>
            <a:endParaRPr lang="nb-NO" sz="1200" b="0" i="0" kern="1200">
              <a:solidFill>
                <a:schemeClr val="tx1"/>
              </a:solidFill>
              <a:effectLst/>
              <a:latin typeface="+mn-lt"/>
              <a:ea typeface="+mn-ea"/>
              <a:cs typeface="+mn-cs"/>
            </a:endParaRPr>
          </a:p>
          <a:p>
            <a:r>
              <a:rPr lang="nb-NO" sz="1200" b="0" i="0" kern="1200">
                <a:solidFill>
                  <a:schemeClr val="tx1"/>
                </a:solidFill>
                <a:effectLst/>
                <a:latin typeface="+mn-lt"/>
                <a:ea typeface="+mn-ea"/>
                <a:cs typeface="+mn-cs"/>
              </a:rPr>
              <a:t>Tap av inntekter som har blitt eller kan bli delvis dekket av organisasjonen sin forsikringsordning eller andre avtaler blir ikke kompensert i denne ordningen. Det samme gjelder tap av inntekter som har blitt eller kan bli dekket av andre statlige kompensasjonsordninger knyttet til covid-19. </a:t>
            </a:r>
          </a:p>
          <a:p>
            <a:endParaRPr lang="nb-NO" sz="1200" b="0" i="0" kern="1200">
              <a:solidFill>
                <a:schemeClr val="tx1"/>
              </a:solidFill>
              <a:effectLst/>
              <a:latin typeface="+mn-lt"/>
              <a:ea typeface="+mn-ea"/>
              <a:cs typeface="+mn-cs"/>
            </a:endParaRPr>
          </a:p>
          <a:p>
            <a:r>
              <a:rPr lang="nb-NO" sz="1200" b="0" i="0" kern="1200">
                <a:solidFill>
                  <a:schemeClr val="tx1"/>
                </a:solidFill>
                <a:effectLst/>
                <a:latin typeface="+mn-lt"/>
                <a:ea typeface="+mn-ea"/>
                <a:cs typeface="+mn-cs"/>
              </a:rPr>
              <a:t>Inntekter fra kollekt er eksempel på en pengegave som ikke blir omfattet av denne kompensasjonsordningen. </a:t>
            </a:r>
          </a:p>
          <a:p>
            <a:endParaRPr lang="nb-NO" sz="1200" b="0" i="0" kern="1200">
              <a:solidFill>
                <a:schemeClr val="tx1"/>
              </a:solidFill>
              <a:effectLst/>
              <a:latin typeface="+mn-lt"/>
              <a:ea typeface="+mn-ea"/>
              <a:cs typeface="+mn-cs"/>
            </a:endParaRPr>
          </a:p>
          <a:p>
            <a:endParaRPr lang="nb-NO" sz="1200" b="0" i="0" kern="1200">
              <a:solidFill>
                <a:schemeClr val="tx1"/>
              </a:solidFill>
              <a:effectLst/>
              <a:latin typeface="+mn-lt"/>
              <a:ea typeface="+mn-ea"/>
              <a:cs typeface="+mn-cs"/>
            </a:endParaRPr>
          </a:p>
          <a:p>
            <a:endParaRPr lang="nb-NO" sz="1200" b="0" i="0" kern="1200">
              <a:solidFill>
                <a:schemeClr val="tx1"/>
              </a:solidFill>
              <a:effectLst/>
              <a:latin typeface="+mn-lt"/>
              <a:ea typeface="+mn-ea"/>
              <a:cs typeface="+mn-cs"/>
            </a:endParaRPr>
          </a:p>
        </p:txBody>
      </p:sp>
      <p:sp>
        <p:nvSpPr>
          <p:cNvPr id="21508" name="Plassholder for lysbildenummer 3">
            <a:extLst>
              <a:ext uri="{FF2B5EF4-FFF2-40B4-BE49-F238E27FC236}">
                <a16:creationId xmlns:a16="http://schemas.microsoft.com/office/drawing/2014/main" id="{A007737C-8A73-41FC-8B35-4301499ADD4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338C5C7-F65C-4307-9234-1F8B126331B9}" type="slidenum">
              <a:rPr lang="nb-NO" altLang="nb-NO" smtClean="0"/>
              <a:pPr>
                <a:spcBef>
                  <a:spcPct val="0"/>
                </a:spcBef>
              </a:pPr>
              <a:t>8</a:t>
            </a:fld>
            <a:endParaRPr lang="nb-NO" altLang="nb-NO"/>
          </a:p>
        </p:txBody>
      </p:sp>
    </p:spTree>
    <p:extLst>
      <p:ext uri="{BB962C8B-B14F-4D97-AF65-F5344CB8AC3E}">
        <p14:creationId xmlns:p14="http://schemas.microsoft.com/office/powerpoint/2010/main" val="2152733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Plassholder for lysbilde 1">
            <a:extLst>
              <a:ext uri="{FF2B5EF4-FFF2-40B4-BE49-F238E27FC236}">
                <a16:creationId xmlns:a16="http://schemas.microsoft.com/office/drawing/2014/main" id="{2E76DA23-3E35-4B41-A91B-B921A42936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Plassholder for notater 2">
            <a:extLst>
              <a:ext uri="{FF2B5EF4-FFF2-40B4-BE49-F238E27FC236}">
                <a16:creationId xmlns:a16="http://schemas.microsoft.com/office/drawing/2014/main" id="{01D46034-7958-4E3A-BEA7-AF0A983BC52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b-NO" sz="1200" b="0" i="0" kern="1200">
                <a:solidFill>
                  <a:schemeClr val="tx1"/>
                </a:solidFill>
                <a:effectLst/>
                <a:latin typeface="+mn-lt"/>
                <a:ea typeface="+mn-ea"/>
                <a:cs typeface="+mn-cs"/>
              </a:rPr>
              <a:t>Det er mulig å lukke søknadsskjemaet og fortsette senere.</a:t>
            </a:r>
          </a:p>
          <a:p>
            <a:endParaRPr lang="nb-NO" sz="1200" b="0" i="0" kern="1200">
              <a:solidFill>
                <a:schemeClr val="tx1"/>
              </a:solidFill>
              <a:effectLst/>
              <a:latin typeface="+mn-lt"/>
              <a:ea typeface="+mn-ea"/>
              <a:cs typeface="+mn-cs"/>
            </a:endParaRPr>
          </a:p>
          <a:p>
            <a:r>
              <a:rPr lang="nb-NO" sz="1200" b="0" i="0" kern="1200">
                <a:solidFill>
                  <a:schemeClr val="tx1"/>
                </a:solidFill>
                <a:effectLst/>
                <a:latin typeface="+mn-lt"/>
                <a:ea typeface="+mn-ea"/>
                <a:cs typeface="+mn-cs"/>
              </a:rPr>
              <a:t>Det skal ikke legges ved dokumentasjon i søknaden, men man må kunne legge frem dokumentasjon dersom de ber om det.</a:t>
            </a:r>
          </a:p>
          <a:p>
            <a:endParaRPr lang="nb-NO" sz="1200" b="0" i="0" kern="1200">
              <a:solidFill>
                <a:schemeClr val="tx1"/>
              </a:solidFill>
              <a:effectLst/>
              <a:latin typeface="+mn-lt"/>
              <a:ea typeface="+mn-ea"/>
              <a:cs typeface="+mn-cs"/>
            </a:endParaRPr>
          </a:p>
          <a:p>
            <a:r>
              <a:rPr lang="nb-NO" sz="1200" b="0" i="0" kern="1200">
                <a:solidFill>
                  <a:schemeClr val="tx1"/>
                </a:solidFill>
                <a:effectLst/>
                <a:latin typeface="+mn-lt"/>
                <a:ea typeface="+mn-ea"/>
                <a:cs typeface="+mn-cs"/>
              </a:rPr>
              <a:t>Dersom dere søker om å få kompensert tap over 1 million kroner, skal dere på forespørsel kunne legge fram avtalte kontrollhandlinger fra revisor, som dokumentasjon på inntektsbortfallet. Idrettslag som får mer enn 1 million kroner skal oppbevare all dokumentasjon for at vilkårene for å motta kompensasjon er oppfylt i ti år. Arrangører som mottar inntil 1 million, skal oppbevare dokumentasjonen i fem år.</a:t>
            </a:r>
          </a:p>
          <a:p>
            <a:endParaRPr lang="nb-NO" sz="1200" b="0" i="0" kern="1200">
              <a:solidFill>
                <a:schemeClr val="tx1"/>
              </a:solidFill>
              <a:effectLst/>
              <a:latin typeface="+mn-lt"/>
              <a:ea typeface="+mn-ea"/>
              <a:cs typeface="+mn-cs"/>
            </a:endParaRPr>
          </a:p>
          <a:p>
            <a:r>
              <a:rPr lang="nb-NO" sz="1200" b="0" i="0" kern="1200">
                <a:solidFill>
                  <a:schemeClr val="tx1"/>
                </a:solidFill>
                <a:effectLst/>
                <a:latin typeface="+mn-lt"/>
                <a:ea typeface="+mn-ea"/>
                <a:cs typeface="+mn-cs"/>
              </a:rPr>
              <a:t>Det kan søkes om kompensasjon for inntil 25 arrangementer/aktiviteter i en søknad. Dersom dere har flere enn dette må dere sende inn ny søknad.</a:t>
            </a:r>
          </a:p>
          <a:p>
            <a:endParaRPr lang="nb-NO" sz="1200" b="0" i="0" kern="1200">
              <a:solidFill>
                <a:schemeClr val="tx1"/>
              </a:solidFill>
              <a:effectLst/>
              <a:latin typeface="+mn-lt"/>
              <a:ea typeface="+mn-ea"/>
              <a:cs typeface="+mn-cs"/>
            </a:endParaRPr>
          </a:p>
        </p:txBody>
      </p:sp>
      <p:sp>
        <p:nvSpPr>
          <p:cNvPr id="21508" name="Plassholder for lysbildenummer 3">
            <a:extLst>
              <a:ext uri="{FF2B5EF4-FFF2-40B4-BE49-F238E27FC236}">
                <a16:creationId xmlns:a16="http://schemas.microsoft.com/office/drawing/2014/main" id="{A007737C-8A73-41FC-8B35-4301499ADD4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338C5C7-F65C-4307-9234-1F8B126331B9}" type="slidenum">
              <a:rPr lang="nb-NO" altLang="nb-NO" smtClean="0"/>
              <a:pPr>
                <a:spcBef>
                  <a:spcPct val="0"/>
                </a:spcBef>
              </a:pPr>
              <a:t>9</a:t>
            </a:fld>
            <a:endParaRPr lang="nb-NO" altLang="nb-NO"/>
          </a:p>
        </p:txBody>
      </p:sp>
    </p:spTree>
    <p:extLst>
      <p:ext uri="{BB962C8B-B14F-4D97-AF65-F5344CB8AC3E}">
        <p14:creationId xmlns:p14="http://schemas.microsoft.com/office/powerpoint/2010/main" val="13299890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Tapet av inntekter skal så langt det lar seg gjøre kunne dokumenteres ved å vise til regnskap fra tidligere sammenlignbare arrangement eller spesifisert aktivitet. Dersom man ikke har noen sammenlignbare arrangementer å vise til går man ut ifra budsjettet for arrangementet eller aktiviteten. </a:t>
            </a:r>
          </a:p>
        </p:txBody>
      </p:sp>
      <p:sp>
        <p:nvSpPr>
          <p:cNvPr id="4" name="Plassholder for lysbildenummer 3"/>
          <p:cNvSpPr>
            <a:spLocks noGrp="1"/>
          </p:cNvSpPr>
          <p:nvPr>
            <p:ph type="sldNum" sz="quarter" idx="5"/>
          </p:nvPr>
        </p:nvSpPr>
        <p:spPr/>
        <p:txBody>
          <a:bodyPr/>
          <a:lstStyle/>
          <a:p>
            <a:fld id="{EF76F666-A646-4BD8-AE76-27B20976830A}" type="slidenum">
              <a:rPr lang="nb-NO" smtClean="0"/>
              <a:pPr/>
              <a:t>10</a:t>
            </a:fld>
            <a:endParaRPr lang="nb-NO"/>
          </a:p>
        </p:txBody>
      </p:sp>
    </p:spTree>
    <p:extLst>
      <p:ext uri="{BB962C8B-B14F-4D97-AF65-F5344CB8AC3E}">
        <p14:creationId xmlns:p14="http://schemas.microsoft.com/office/powerpoint/2010/main" val="412960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467544" y="2996952"/>
            <a:ext cx="4680408" cy="345600"/>
          </a:xfrm>
          <a:prstGeom prst="rect">
            <a:avLst/>
          </a:prstGeom>
          <a:ln>
            <a:noFill/>
          </a:ln>
        </p:spPr>
        <p:txBody>
          <a:bodyPr/>
          <a:lstStyle>
            <a:lvl1pPr algn="l">
              <a:defRPr sz="2000" baseline="0">
                <a:solidFill>
                  <a:srgbClr val="4D4D4D"/>
                </a:solidFill>
                <a:latin typeface="Arial" pitchFamily="34" charset="0"/>
                <a:cs typeface="Arial" pitchFamily="34" charset="0"/>
              </a:defRPr>
            </a:lvl1pPr>
          </a:lstStyle>
          <a:p>
            <a:endParaRPr lang="nb-NO"/>
          </a:p>
        </p:txBody>
      </p:sp>
      <p:cxnSp>
        <p:nvCxnSpPr>
          <p:cNvPr id="8" name="Rett linje 7"/>
          <p:cNvCxnSpPr/>
          <p:nvPr userDrawn="1"/>
        </p:nvCxnSpPr>
        <p:spPr>
          <a:xfrm>
            <a:off x="467544" y="2996952"/>
            <a:ext cx="4680520" cy="0"/>
          </a:xfrm>
          <a:prstGeom prst="line">
            <a:avLst/>
          </a:prstGeom>
          <a:ln w="12700">
            <a:solidFill>
              <a:srgbClr val="57585B"/>
            </a:solidFill>
            <a:prstDash val="sysDot"/>
          </a:ln>
        </p:spPr>
        <p:style>
          <a:lnRef idx="1">
            <a:schemeClr val="accent1"/>
          </a:lnRef>
          <a:fillRef idx="0">
            <a:schemeClr val="accent1"/>
          </a:fillRef>
          <a:effectRef idx="0">
            <a:schemeClr val="accent1"/>
          </a:effectRef>
          <a:fontRef idx="minor">
            <a:schemeClr val="tx1"/>
          </a:fontRef>
        </p:style>
      </p:cxnSp>
      <p:cxnSp>
        <p:nvCxnSpPr>
          <p:cNvPr id="9" name="Rett linje 8"/>
          <p:cNvCxnSpPr/>
          <p:nvPr userDrawn="1"/>
        </p:nvCxnSpPr>
        <p:spPr>
          <a:xfrm>
            <a:off x="467544" y="3356992"/>
            <a:ext cx="4680520" cy="0"/>
          </a:xfrm>
          <a:prstGeom prst="line">
            <a:avLst/>
          </a:prstGeom>
          <a:ln w="12700">
            <a:solidFill>
              <a:srgbClr val="57585B"/>
            </a:solidFill>
            <a:prstDash val="sysDot"/>
          </a:ln>
        </p:spPr>
        <p:style>
          <a:lnRef idx="1">
            <a:schemeClr val="accent1"/>
          </a:lnRef>
          <a:fillRef idx="0">
            <a:schemeClr val="accent1"/>
          </a:fillRef>
          <a:effectRef idx="0">
            <a:schemeClr val="accent1"/>
          </a:effectRef>
          <a:fontRef idx="minor">
            <a:schemeClr val="tx1"/>
          </a:fontRef>
        </p:style>
      </p:cxnSp>
      <p:cxnSp>
        <p:nvCxnSpPr>
          <p:cNvPr id="10" name="Rett linje 9"/>
          <p:cNvCxnSpPr/>
          <p:nvPr userDrawn="1"/>
        </p:nvCxnSpPr>
        <p:spPr>
          <a:xfrm>
            <a:off x="467544" y="3717032"/>
            <a:ext cx="4680520" cy="0"/>
          </a:xfrm>
          <a:prstGeom prst="line">
            <a:avLst/>
          </a:prstGeom>
          <a:ln w="12700">
            <a:solidFill>
              <a:srgbClr val="57585B"/>
            </a:solidFill>
            <a:prstDash val="sysDot"/>
          </a:ln>
        </p:spPr>
        <p:style>
          <a:lnRef idx="1">
            <a:schemeClr val="accent1"/>
          </a:lnRef>
          <a:fillRef idx="0">
            <a:schemeClr val="accent1"/>
          </a:fillRef>
          <a:effectRef idx="0">
            <a:schemeClr val="accent1"/>
          </a:effectRef>
          <a:fontRef idx="minor">
            <a:schemeClr val="tx1"/>
          </a:fontRef>
        </p:style>
      </p:cxnSp>
      <p:sp>
        <p:nvSpPr>
          <p:cNvPr id="15" name="Plassholder for tekst 14"/>
          <p:cNvSpPr>
            <a:spLocks noGrp="1"/>
          </p:cNvSpPr>
          <p:nvPr>
            <p:ph type="body" sz="quarter" idx="10"/>
          </p:nvPr>
        </p:nvSpPr>
        <p:spPr>
          <a:xfrm>
            <a:off x="467544" y="3356992"/>
            <a:ext cx="4680520" cy="358775"/>
          </a:xfrm>
          <a:prstGeom prst="rect">
            <a:avLst/>
          </a:prstGeom>
        </p:spPr>
        <p:txBody>
          <a:bodyPr/>
          <a:lstStyle>
            <a:lvl1pPr>
              <a:buNone/>
              <a:defRPr sz="2000" baseline="0">
                <a:solidFill>
                  <a:srgbClr val="4D4D4D"/>
                </a:solidFill>
                <a:latin typeface="Arial" pitchFamily="34" charset="0"/>
                <a:cs typeface="Arial" pitchFamily="34" charset="0"/>
              </a:defRPr>
            </a:lvl1pPr>
          </a:lstStyle>
          <a:p>
            <a:pPr lvl="0"/>
            <a:endParaRPr lang="nb-NO"/>
          </a:p>
        </p:txBody>
      </p:sp>
      <p:sp>
        <p:nvSpPr>
          <p:cNvPr id="11" name="Plassholder for tekst 14"/>
          <p:cNvSpPr>
            <a:spLocks noGrp="1"/>
          </p:cNvSpPr>
          <p:nvPr>
            <p:ph type="body" sz="quarter" idx="11"/>
          </p:nvPr>
        </p:nvSpPr>
        <p:spPr>
          <a:xfrm>
            <a:off x="467544" y="3861048"/>
            <a:ext cx="2591960" cy="244800"/>
          </a:xfrm>
          <a:prstGeom prst="rect">
            <a:avLst/>
          </a:prstGeom>
        </p:spPr>
        <p:txBody>
          <a:bodyPr/>
          <a:lstStyle>
            <a:lvl1pPr>
              <a:buNone/>
              <a:defRPr sz="800" baseline="0">
                <a:solidFill>
                  <a:srgbClr val="4D4D4D"/>
                </a:solidFill>
                <a:latin typeface="Georgia" pitchFamily="18" charset="0"/>
              </a:defRPr>
            </a:lvl1pPr>
          </a:lstStyle>
          <a:p>
            <a:pPr lvl="0"/>
            <a:endParaRPr lang="nb-N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uselysbilde">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Lysbildemal">
    <p:spTree>
      <p:nvGrpSpPr>
        <p:cNvPr id="1" name=""/>
        <p:cNvGrpSpPr/>
        <p:nvPr/>
      </p:nvGrpSpPr>
      <p:grpSpPr>
        <a:xfrm>
          <a:off x="0" y="0"/>
          <a:ext cx="0" cy="0"/>
          <a:chOff x="0" y="0"/>
          <a:chExt cx="0" cy="0"/>
        </a:xfrm>
      </p:grpSpPr>
      <p:sp>
        <p:nvSpPr>
          <p:cNvPr id="7" name="TekstSylinder 6"/>
          <p:cNvSpPr txBox="1"/>
          <p:nvPr userDrawn="1"/>
        </p:nvSpPr>
        <p:spPr>
          <a:xfrm>
            <a:off x="468000" y="6453336"/>
            <a:ext cx="1584000" cy="215444"/>
          </a:xfrm>
          <a:prstGeom prst="rect">
            <a:avLst/>
          </a:prstGeom>
          <a:noFill/>
        </p:spPr>
        <p:txBody>
          <a:bodyPr wrap="square" rtlCol="0">
            <a:spAutoFit/>
          </a:bodyPr>
          <a:lstStyle/>
          <a:p>
            <a:fld id="{D3147EF0-6E50-4EBE-8A0B-9D1D8A373584}" type="datetime4">
              <a:rPr lang="nb-NO" sz="800" smtClean="0">
                <a:solidFill>
                  <a:schemeClr val="tx1">
                    <a:lumMod val="65000"/>
                    <a:lumOff val="35000"/>
                  </a:schemeClr>
                </a:solidFill>
                <a:latin typeface="Georgia" pitchFamily="18" charset="0"/>
              </a:rPr>
              <a:pPr/>
              <a:t>28. august 2020</a:t>
            </a:fld>
            <a:endParaRPr lang="nb-NO" sz="800">
              <a:solidFill>
                <a:schemeClr val="tx1">
                  <a:lumMod val="65000"/>
                  <a:lumOff val="35000"/>
                </a:schemeClr>
              </a:solidFill>
              <a:latin typeface="Georgia" pitchFamily="18" charset="0"/>
            </a:endParaRPr>
          </a:p>
        </p:txBody>
      </p:sp>
      <p:sp>
        <p:nvSpPr>
          <p:cNvPr id="11" name="TekstSylinder 10"/>
          <p:cNvSpPr txBox="1"/>
          <p:nvPr userDrawn="1"/>
        </p:nvSpPr>
        <p:spPr>
          <a:xfrm>
            <a:off x="3636000" y="6454800"/>
            <a:ext cx="1584000" cy="215444"/>
          </a:xfrm>
          <a:prstGeom prst="rect">
            <a:avLst/>
          </a:prstGeom>
          <a:noFill/>
        </p:spPr>
        <p:txBody>
          <a:bodyPr wrap="square" rtlCol="0">
            <a:spAutoFit/>
          </a:bodyPr>
          <a:lstStyle/>
          <a:p>
            <a:fld id="{141455D8-1C59-4B02-8E96-9D3B5583C48B}" type="slidenum">
              <a:rPr lang="nb-NO" sz="800" smtClean="0">
                <a:solidFill>
                  <a:schemeClr val="tx1">
                    <a:lumMod val="65000"/>
                    <a:lumOff val="35000"/>
                  </a:schemeClr>
                </a:solidFill>
                <a:latin typeface="Georgia" pitchFamily="18" charset="0"/>
              </a:rPr>
              <a:pPr/>
              <a:t>‹#›</a:t>
            </a:fld>
            <a:endParaRPr lang="nb-NO" sz="800">
              <a:solidFill>
                <a:schemeClr val="tx1">
                  <a:lumMod val="65000"/>
                  <a:lumOff val="35000"/>
                </a:schemeClr>
              </a:solidFill>
              <a:latin typeface="Georgia" pitchFamily="18" charset="0"/>
            </a:endParaRPr>
          </a:p>
        </p:txBody>
      </p:sp>
      <p:sp>
        <p:nvSpPr>
          <p:cNvPr id="12" name="TekstSylinder 11"/>
          <p:cNvSpPr txBox="1"/>
          <p:nvPr userDrawn="1"/>
        </p:nvSpPr>
        <p:spPr>
          <a:xfrm>
            <a:off x="7236000" y="6454800"/>
            <a:ext cx="1332000" cy="215444"/>
          </a:xfrm>
          <a:prstGeom prst="rect">
            <a:avLst/>
          </a:prstGeom>
          <a:noFill/>
        </p:spPr>
        <p:txBody>
          <a:bodyPr wrap="square" rtlCol="0">
            <a:spAutoFit/>
          </a:bodyPr>
          <a:lstStyle/>
          <a:p>
            <a:r>
              <a:rPr lang="nb-NO" sz="800" baseline="0">
                <a:solidFill>
                  <a:srgbClr val="4D4D4D"/>
                </a:solidFill>
                <a:latin typeface="Georgia" pitchFamily="18" charset="0"/>
              </a:rPr>
              <a:t>© Norges Idrettsforbund</a:t>
            </a:r>
          </a:p>
        </p:txBody>
      </p:sp>
      <p:cxnSp>
        <p:nvCxnSpPr>
          <p:cNvPr id="15" name="Rett linje 14"/>
          <p:cNvCxnSpPr/>
          <p:nvPr userDrawn="1"/>
        </p:nvCxnSpPr>
        <p:spPr>
          <a:xfrm>
            <a:off x="0" y="6453336"/>
            <a:ext cx="9144000" cy="0"/>
          </a:xfrm>
          <a:prstGeom prst="line">
            <a:avLst/>
          </a:prstGeom>
          <a:ln w="12700">
            <a:solidFill>
              <a:srgbClr val="57585B"/>
            </a:solidFill>
            <a:prstDash val="sysDot"/>
          </a:ln>
        </p:spPr>
        <p:style>
          <a:lnRef idx="1">
            <a:schemeClr val="accent1"/>
          </a:lnRef>
          <a:fillRef idx="0">
            <a:schemeClr val="accent1"/>
          </a:fillRef>
          <a:effectRef idx="0">
            <a:schemeClr val="accent1"/>
          </a:effectRef>
          <a:fontRef idx="minor">
            <a:schemeClr val="tx1"/>
          </a:fontRef>
        </p:style>
      </p:cxnSp>
      <p:cxnSp>
        <p:nvCxnSpPr>
          <p:cNvPr id="16" name="Rett linje 15"/>
          <p:cNvCxnSpPr/>
          <p:nvPr userDrawn="1"/>
        </p:nvCxnSpPr>
        <p:spPr>
          <a:xfrm>
            <a:off x="0" y="6669360"/>
            <a:ext cx="9144000" cy="0"/>
          </a:xfrm>
          <a:prstGeom prst="line">
            <a:avLst/>
          </a:prstGeom>
          <a:ln w="12700">
            <a:solidFill>
              <a:srgbClr val="57585B"/>
            </a:solidFill>
            <a:prstDash val="sysDot"/>
          </a:ln>
        </p:spPr>
        <p:style>
          <a:lnRef idx="1">
            <a:schemeClr val="accent1"/>
          </a:lnRef>
          <a:fillRef idx="0">
            <a:schemeClr val="accent1"/>
          </a:fillRef>
          <a:effectRef idx="0">
            <a:schemeClr val="accent1"/>
          </a:effectRef>
          <a:fontRef idx="minor">
            <a:schemeClr val="tx1"/>
          </a:fontRef>
        </p:style>
      </p:cxnSp>
      <p:sp>
        <p:nvSpPr>
          <p:cNvPr id="9" name="Undertittel 2"/>
          <p:cNvSpPr>
            <a:spLocks noGrp="1"/>
          </p:cNvSpPr>
          <p:nvPr>
            <p:ph type="subTitle" idx="1"/>
          </p:nvPr>
        </p:nvSpPr>
        <p:spPr>
          <a:xfrm>
            <a:off x="1187624" y="2780928"/>
            <a:ext cx="6768408" cy="3312368"/>
          </a:xfrm>
          <a:prstGeom prst="rect">
            <a:avLst/>
          </a:prstGeom>
        </p:spPr>
        <p:txBody>
          <a:bodyPr>
            <a:normAutofit/>
          </a:bodyPr>
          <a:lstStyle>
            <a:lvl1pPr marL="0" indent="0" algn="l">
              <a:buFont typeface="Arial" pitchFamily="34" charset="0"/>
              <a:buChar char="•"/>
              <a:defRPr sz="2000" baseline="0">
                <a:solidFill>
                  <a:srgbClr val="4D4D4D"/>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nb-NO"/>
          </a:p>
        </p:txBody>
      </p:sp>
      <p:sp>
        <p:nvSpPr>
          <p:cNvPr id="10" name="Tittel 1"/>
          <p:cNvSpPr>
            <a:spLocks noGrp="1"/>
          </p:cNvSpPr>
          <p:nvPr>
            <p:ph type="ctrTitle"/>
          </p:nvPr>
        </p:nvSpPr>
        <p:spPr>
          <a:xfrm>
            <a:off x="1187624" y="1556792"/>
            <a:ext cx="6753600" cy="864000"/>
          </a:xfrm>
          <a:prstGeom prst="rect">
            <a:avLst/>
          </a:prstGeom>
        </p:spPr>
        <p:txBody>
          <a:bodyPr>
            <a:normAutofit/>
          </a:bodyPr>
          <a:lstStyle>
            <a:lvl1pPr algn="l">
              <a:defRPr sz="2800" baseline="0">
                <a:solidFill>
                  <a:srgbClr val="4D4D4D"/>
                </a:solidFill>
                <a:latin typeface="Arial" pitchFamily="34" charset="0"/>
                <a:cs typeface="Arial" pitchFamily="34" charset="0"/>
              </a:defRPr>
            </a:lvl1pPr>
          </a:lstStyle>
          <a:p>
            <a:r>
              <a:rPr lang="nb-NO"/>
              <a:t>Klikk for å redigere tittelstil</a:t>
            </a:r>
          </a:p>
        </p:txBody>
      </p:sp>
    </p:spTree>
    <p:extLst>
      <p:ext uri="{BB962C8B-B14F-4D97-AF65-F5344CB8AC3E}">
        <p14:creationId xmlns:p14="http://schemas.microsoft.com/office/powerpoint/2010/main" val="1354183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Tomt">
    <p:spTree>
      <p:nvGrpSpPr>
        <p:cNvPr id="1" name=""/>
        <p:cNvGrpSpPr/>
        <p:nvPr/>
      </p:nvGrpSpPr>
      <p:grpSpPr>
        <a:xfrm>
          <a:off x="0" y="0"/>
          <a:ext cx="0" cy="0"/>
          <a:chOff x="0" y="0"/>
          <a:chExt cx="0" cy="0"/>
        </a:xfrm>
      </p:grpSpPr>
      <p:sp>
        <p:nvSpPr>
          <p:cNvPr id="2" name="Plassholder for dato 3">
            <a:extLst>
              <a:ext uri="{FF2B5EF4-FFF2-40B4-BE49-F238E27FC236}">
                <a16:creationId xmlns:a16="http://schemas.microsoft.com/office/drawing/2014/main" id="{62406D31-65A0-4159-83A3-DB9AA88B5FF0}"/>
              </a:ext>
            </a:extLst>
          </p:cNvPr>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nb-NO" altLang="nb-NO"/>
          </a:p>
        </p:txBody>
      </p:sp>
      <p:sp>
        <p:nvSpPr>
          <p:cNvPr id="3" name="Plassholder for bunntekst 4">
            <a:extLst>
              <a:ext uri="{FF2B5EF4-FFF2-40B4-BE49-F238E27FC236}">
                <a16:creationId xmlns:a16="http://schemas.microsoft.com/office/drawing/2014/main" id="{AB5880F2-0233-4A54-9E93-45A9FC29ADC9}"/>
              </a:ext>
            </a:extLst>
          </p:cNvPr>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nb-NO"/>
          </a:p>
        </p:txBody>
      </p:sp>
      <p:sp>
        <p:nvSpPr>
          <p:cNvPr id="4" name="Plassholder for lysbildenummer 5">
            <a:extLst>
              <a:ext uri="{FF2B5EF4-FFF2-40B4-BE49-F238E27FC236}">
                <a16:creationId xmlns:a16="http://schemas.microsoft.com/office/drawing/2014/main" id="{BD392833-4F7E-4F9E-828D-840AC49ECC95}"/>
              </a:ext>
            </a:extLst>
          </p:cNvPr>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55CDE8D7-E693-48B2-B260-05599C5BC388}" type="slidenum">
              <a:rPr lang="nb-NO" altLang="nb-NO"/>
              <a:pPr>
                <a:defRPr/>
              </a:pPr>
              <a:t>‹#›</a:t>
            </a:fld>
            <a:endParaRPr lang="nb-NO" altLang="nb-NO"/>
          </a:p>
        </p:txBody>
      </p:sp>
    </p:spTree>
    <p:extLst>
      <p:ext uri="{BB962C8B-B14F-4D97-AF65-F5344CB8AC3E}">
        <p14:creationId xmlns:p14="http://schemas.microsoft.com/office/powerpoint/2010/main" val="3311001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ysbildemal">
    <p:spTree>
      <p:nvGrpSpPr>
        <p:cNvPr id="1" name=""/>
        <p:cNvGrpSpPr/>
        <p:nvPr/>
      </p:nvGrpSpPr>
      <p:grpSpPr>
        <a:xfrm>
          <a:off x="0" y="0"/>
          <a:ext cx="0" cy="0"/>
          <a:chOff x="0" y="0"/>
          <a:chExt cx="0" cy="0"/>
        </a:xfrm>
      </p:grpSpPr>
      <p:sp>
        <p:nvSpPr>
          <p:cNvPr id="7" name="TekstSylinder 6"/>
          <p:cNvSpPr txBox="1"/>
          <p:nvPr userDrawn="1"/>
        </p:nvSpPr>
        <p:spPr>
          <a:xfrm>
            <a:off x="468000" y="6453336"/>
            <a:ext cx="1584000" cy="215444"/>
          </a:xfrm>
          <a:prstGeom prst="rect">
            <a:avLst/>
          </a:prstGeom>
          <a:noFill/>
        </p:spPr>
        <p:txBody>
          <a:bodyPr wrap="square" rtlCol="0">
            <a:spAutoFit/>
          </a:bodyPr>
          <a:lstStyle/>
          <a:p>
            <a:fld id="{D3147EF0-6E50-4EBE-8A0B-9D1D8A373584}" type="datetime4">
              <a:rPr lang="nb-NO" sz="800" smtClean="0">
                <a:solidFill>
                  <a:schemeClr val="tx1">
                    <a:lumMod val="65000"/>
                    <a:lumOff val="35000"/>
                  </a:schemeClr>
                </a:solidFill>
                <a:latin typeface="Georgia" pitchFamily="18" charset="0"/>
              </a:rPr>
              <a:pPr/>
              <a:t>28. august 2020</a:t>
            </a:fld>
            <a:endParaRPr lang="nb-NO" sz="800">
              <a:solidFill>
                <a:schemeClr val="tx1">
                  <a:lumMod val="65000"/>
                  <a:lumOff val="35000"/>
                </a:schemeClr>
              </a:solidFill>
              <a:latin typeface="Georgia" pitchFamily="18" charset="0"/>
            </a:endParaRPr>
          </a:p>
        </p:txBody>
      </p:sp>
      <p:sp>
        <p:nvSpPr>
          <p:cNvPr id="11" name="TekstSylinder 10"/>
          <p:cNvSpPr txBox="1"/>
          <p:nvPr userDrawn="1"/>
        </p:nvSpPr>
        <p:spPr>
          <a:xfrm>
            <a:off x="3636000" y="6454800"/>
            <a:ext cx="1584000" cy="215444"/>
          </a:xfrm>
          <a:prstGeom prst="rect">
            <a:avLst/>
          </a:prstGeom>
          <a:noFill/>
        </p:spPr>
        <p:txBody>
          <a:bodyPr wrap="square" rtlCol="0">
            <a:spAutoFit/>
          </a:bodyPr>
          <a:lstStyle/>
          <a:p>
            <a:fld id="{141455D8-1C59-4B02-8E96-9D3B5583C48B}" type="slidenum">
              <a:rPr lang="nb-NO" sz="800" smtClean="0">
                <a:solidFill>
                  <a:schemeClr val="tx1">
                    <a:lumMod val="65000"/>
                    <a:lumOff val="35000"/>
                  </a:schemeClr>
                </a:solidFill>
                <a:latin typeface="Georgia" pitchFamily="18" charset="0"/>
              </a:rPr>
              <a:pPr/>
              <a:t>‹#›</a:t>
            </a:fld>
            <a:endParaRPr lang="nb-NO" sz="800">
              <a:solidFill>
                <a:schemeClr val="tx1">
                  <a:lumMod val="65000"/>
                  <a:lumOff val="35000"/>
                </a:schemeClr>
              </a:solidFill>
              <a:latin typeface="Georgia" pitchFamily="18" charset="0"/>
            </a:endParaRPr>
          </a:p>
        </p:txBody>
      </p:sp>
      <p:sp>
        <p:nvSpPr>
          <p:cNvPr id="12" name="TekstSylinder 11"/>
          <p:cNvSpPr txBox="1"/>
          <p:nvPr userDrawn="1"/>
        </p:nvSpPr>
        <p:spPr>
          <a:xfrm>
            <a:off x="7236000" y="6454800"/>
            <a:ext cx="1332000" cy="215444"/>
          </a:xfrm>
          <a:prstGeom prst="rect">
            <a:avLst/>
          </a:prstGeom>
          <a:noFill/>
        </p:spPr>
        <p:txBody>
          <a:bodyPr wrap="square" rtlCol="0">
            <a:spAutoFit/>
          </a:bodyPr>
          <a:lstStyle/>
          <a:p>
            <a:r>
              <a:rPr lang="nb-NO" sz="800" baseline="0">
                <a:solidFill>
                  <a:srgbClr val="4D4D4D"/>
                </a:solidFill>
                <a:latin typeface="Georgia" pitchFamily="18" charset="0"/>
              </a:rPr>
              <a:t>© Norges Idrettsforbund</a:t>
            </a:r>
          </a:p>
        </p:txBody>
      </p:sp>
      <p:cxnSp>
        <p:nvCxnSpPr>
          <p:cNvPr id="15" name="Rett linje 14"/>
          <p:cNvCxnSpPr/>
          <p:nvPr userDrawn="1"/>
        </p:nvCxnSpPr>
        <p:spPr>
          <a:xfrm>
            <a:off x="0" y="6453336"/>
            <a:ext cx="9144000" cy="0"/>
          </a:xfrm>
          <a:prstGeom prst="line">
            <a:avLst/>
          </a:prstGeom>
          <a:ln w="12700">
            <a:solidFill>
              <a:srgbClr val="57585B"/>
            </a:solidFill>
            <a:prstDash val="sysDot"/>
          </a:ln>
        </p:spPr>
        <p:style>
          <a:lnRef idx="1">
            <a:schemeClr val="accent1"/>
          </a:lnRef>
          <a:fillRef idx="0">
            <a:schemeClr val="accent1"/>
          </a:fillRef>
          <a:effectRef idx="0">
            <a:schemeClr val="accent1"/>
          </a:effectRef>
          <a:fontRef idx="minor">
            <a:schemeClr val="tx1"/>
          </a:fontRef>
        </p:style>
      </p:cxnSp>
      <p:cxnSp>
        <p:nvCxnSpPr>
          <p:cNvPr id="16" name="Rett linje 15"/>
          <p:cNvCxnSpPr/>
          <p:nvPr userDrawn="1"/>
        </p:nvCxnSpPr>
        <p:spPr>
          <a:xfrm>
            <a:off x="0" y="6669360"/>
            <a:ext cx="9144000" cy="0"/>
          </a:xfrm>
          <a:prstGeom prst="line">
            <a:avLst/>
          </a:prstGeom>
          <a:ln w="12700">
            <a:solidFill>
              <a:srgbClr val="57585B"/>
            </a:solidFill>
            <a:prstDash val="sysDot"/>
          </a:ln>
        </p:spPr>
        <p:style>
          <a:lnRef idx="1">
            <a:schemeClr val="accent1"/>
          </a:lnRef>
          <a:fillRef idx="0">
            <a:schemeClr val="accent1"/>
          </a:fillRef>
          <a:effectRef idx="0">
            <a:schemeClr val="accent1"/>
          </a:effectRef>
          <a:fontRef idx="minor">
            <a:schemeClr val="tx1"/>
          </a:fontRef>
        </p:style>
      </p:cxnSp>
      <p:sp>
        <p:nvSpPr>
          <p:cNvPr id="9" name="Undertittel 2"/>
          <p:cNvSpPr>
            <a:spLocks noGrp="1"/>
          </p:cNvSpPr>
          <p:nvPr>
            <p:ph type="subTitle" idx="1"/>
          </p:nvPr>
        </p:nvSpPr>
        <p:spPr>
          <a:xfrm>
            <a:off x="1187624" y="2780928"/>
            <a:ext cx="6768408" cy="3312368"/>
          </a:xfrm>
          <a:prstGeom prst="rect">
            <a:avLst/>
          </a:prstGeom>
        </p:spPr>
        <p:txBody>
          <a:bodyPr>
            <a:normAutofit/>
          </a:bodyPr>
          <a:lstStyle>
            <a:lvl1pPr marL="0" indent="0" algn="l">
              <a:buFont typeface="Arial" pitchFamily="34" charset="0"/>
              <a:buChar char="•"/>
              <a:defRPr sz="2000" baseline="0">
                <a:solidFill>
                  <a:srgbClr val="4D4D4D"/>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nb-NO"/>
          </a:p>
        </p:txBody>
      </p:sp>
      <p:sp>
        <p:nvSpPr>
          <p:cNvPr id="10" name="Tittel 1"/>
          <p:cNvSpPr>
            <a:spLocks noGrp="1"/>
          </p:cNvSpPr>
          <p:nvPr>
            <p:ph type="ctrTitle"/>
          </p:nvPr>
        </p:nvSpPr>
        <p:spPr>
          <a:xfrm>
            <a:off x="1187624" y="1556792"/>
            <a:ext cx="6753600" cy="864000"/>
          </a:xfrm>
          <a:prstGeom prst="rect">
            <a:avLst/>
          </a:prstGeom>
        </p:spPr>
        <p:txBody>
          <a:bodyPr>
            <a:normAutofit/>
          </a:bodyPr>
          <a:lstStyle>
            <a:lvl1pPr algn="l">
              <a:defRPr sz="2800" baseline="0">
                <a:solidFill>
                  <a:srgbClr val="4D4D4D"/>
                </a:solidFill>
                <a:latin typeface="Arial" pitchFamily="34" charset="0"/>
                <a:cs typeface="Arial" pitchFamily="34" charset="0"/>
              </a:defRPr>
            </a:lvl1pPr>
          </a:lstStyle>
          <a:p>
            <a:r>
              <a:rPr lang="nb-NO"/>
              <a:t>Klikk for å redigere tittelstil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Tomt">
    <p:spTree>
      <p:nvGrpSpPr>
        <p:cNvPr id="1" name=""/>
        <p:cNvGrpSpPr/>
        <p:nvPr/>
      </p:nvGrpSpPr>
      <p:grpSpPr>
        <a:xfrm>
          <a:off x="0" y="0"/>
          <a:ext cx="0" cy="0"/>
          <a:chOff x="0" y="0"/>
          <a:chExt cx="0" cy="0"/>
        </a:xfrm>
      </p:grpSpPr>
      <p:sp>
        <p:nvSpPr>
          <p:cNvPr id="2" name="Plassholder for dato 3">
            <a:extLst>
              <a:ext uri="{FF2B5EF4-FFF2-40B4-BE49-F238E27FC236}">
                <a16:creationId xmlns:a16="http://schemas.microsoft.com/office/drawing/2014/main" id="{62406D31-65A0-4159-83A3-DB9AA88B5FF0}"/>
              </a:ext>
            </a:extLst>
          </p:cNvPr>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nb-NO" altLang="nb-NO"/>
          </a:p>
        </p:txBody>
      </p:sp>
      <p:sp>
        <p:nvSpPr>
          <p:cNvPr id="3" name="Plassholder for bunntekst 4">
            <a:extLst>
              <a:ext uri="{FF2B5EF4-FFF2-40B4-BE49-F238E27FC236}">
                <a16:creationId xmlns:a16="http://schemas.microsoft.com/office/drawing/2014/main" id="{AB5880F2-0233-4A54-9E93-45A9FC29ADC9}"/>
              </a:ext>
            </a:extLst>
          </p:cNvPr>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nb-NO"/>
          </a:p>
        </p:txBody>
      </p:sp>
      <p:sp>
        <p:nvSpPr>
          <p:cNvPr id="4" name="Plassholder for lysbildenummer 5">
            <a:extLst>
              <a:ext uri="{FF2B5EF4-FFF2-40B4-BE49-F238E27FC236}">
                <a16:creationId xmlns:a16="http://schemas.microsoft.com/office/drawing/2014/main" id="{BD392833-4F7E-4F9E-828D-840AC49ECC95}"/>
              </a:ext>
            </a:extLst>
          </p:cNvPr>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55CDE8D7-E693-48B2-B260-05599C5BC388}" type="slidenum">
              <a:rPr lang="nb-NO" altLang="nb-NO"/>
              <a:pPr>
                <a:defRPr/>
              </a:pPr>
              <a:t>‹#›</a:t>
            </a:fld>
            <a:endParaRPr lang="nb-NO" altLang="nb-NO"/>
          </a:p>
        </p:txBody>
      </p:sp>
    </p:spTree>
    <p:extLst>
      <p:ext uri="{BB962C8B-B14F-4D97-AF65-F5344CB8AC3E}">
        <p14:creationId xmlns:p14="http://schemas.microsoft.com/office/powerpoint/2010/main" val="7083690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l="-6000" r="-6000"/>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1" r:id="rId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print">
            <a:lum/>
          </a:blip>
          <a:srcRect/>
          <a:stretch>
            <a:fillRect l="-6000" r="-6000"/>
          </a:stretch>
        </a:blipFill>
        <a:effectLst/>
      </p:bgPr>
    </p:bg>
    <p:spTree>
      <p:nvGrpSpPr>
        <p:cNvPr id="1" name=""/>
        <p:cNvGrpSpPr/>
        <p:nvPr/>
      </p:nvGrpSpPr>
      <p:grpSpPr>
        <a:xfrm>
          <a:off x="0" y="0"/>
          <a:ext cx="0" cy="0"/>
          <a:chOff x="0" y="0"/>
          <a:chExt cx="0" cy="0"/>
        </a:xfrm>
      </p:grpSpPr>
      <p:sp>
        <p:nvSpPr>
          <p:cNvPr id="7" name="TekstSylinder 6"/>
          <p:cNvSpPr txBox="1"/>
          <p:nvPr userDrawn="1"/>
        </p:nvSpPr>
        <p:spPr>
          <a:xfrm>
            <a:off x="7308304" y="6093296"/>
            <a:ext cx="853119" cy="400110"/>
          </a:xfrm>
          <a:prstGeom prst="rect">
            <a:avLst/>
          </a:prstGeom>
          <a:noFill/>
        </p:spPr>
        <p:txBody>
          <a:bodyPr wrap="none" rtlCol="0">
            <a:spAutoFit/>
          </a:bodyPr>
          <a:lstStyle/>
          <a:p>
            <a:r>
              <a:rPr lang="nb-NO" sz="2000">
                <a:solidFill>
                  <a:srgbClr val="57585B"/>
                </a:solidFill>
                <a:latin typeface="Georgia" pitchFamily="18" charset="0"/>
              </a:rPr>
              <a:t>Pause</a:t>
            </a:r>
          </a:p>
        </p:txBody>
      </p:sp>
    </p:spTree>
  </p:cSld>
  <p:clrMap bg1="lt1" tx1="dk1" bg2="lt2" tx2="dk2" accent1="accent1" accent2="accent2" accent3="accent3" accent4="accent4" accent5="accent5" accent6="accent6" hlink="hlink" folHlink="folHlink"/>
  <p:sldLayoutIdLst>
    <p:sldLayoutId id="2147483692" r:id="rId1"/>
    <p:sldLayoutId id="2147483698" r:id="rId2"/>
    <p:sldLayoutId id="2147483699" r:id="rId3"/>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6" r:id="rId1"/>
    <p:sldLayoutId id="2147483697" r:id="rId2"/>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lottstift.no/nb/ny-krisepakke-for-frivilligheten-2/"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hyperlink" Target="https://www.idrettsforbundet.no/idrettskrets/nordland/nyhet/2020/ny-kompensasjonsordning-for-frivillighet-og-idrett-er-na-klar/"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lottstift.no/nb/slik-soker-du/"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467544" y="2636912"/>
            <a:ext cx="7776864" cy="360040"/>
          </a:xfrm>
        </p:spPr>
        <p:txBody>
          <a:bodyPr/>
          <a:lstStyle/>
          <a:p>
            <a:r>
              <a:rPr lang="nb-NO" b="1">
                <a:solidFill>
                  <a:schemeClr val="tx1"/>
                </a:solidFill>
              </a:rPr>
              <a:t>NY KOMPENSASJONSORDNING FOR IDRETT OG FRIVILLIGHET</a:t>
            </a:r>
          </a:p>
        </p:txBody>
      </p:sp>
      <p:sp>
        <p:nvSpPr>
          <p:cNvPr id="3" name="Rektangel 2"/>
          <p:cNvSpPr/>
          <p:nvPr/>
        </p:nvSpPr>
        <p:spPr>
          <a:xfrm>
            <a:off x="467544" y="3356992"/>
            <a:ext cx="4572000" cy="369332"/>
          </a:xfrm>
          <a:prstGeom prst="rect">
            <a:avLst/>
          </a:prstGeom>
        </p:spPr>
        <p:txBody>
          <a:bodyPr>
            <a:spAutoFit/>
          </a:bodyPr>
          <a:lstStyle/>
          <a:p>
            <a:r>
              <a:rPr lang="nb-NO"/>
              <a:t>Nordland idrettskrets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a:extLst>
              <a:ext uri="{FF2B5EF4-FFF2-40B4-BE49-F238E27FC236}">
                <a16:creationId xmlns:a16="http://schemas.microsoft.com/office/drawing/2014/main" id="{ABB4AC02-08AF-4FDB-9A9D-4188F03015DB}"/>
              </a:ext>
            </a:extLst>
          </p:cNvPr>
          <p:cNvSpPr txBox="1"/>
          <p:nvPr/>
        </p:nvSpPr>
        <p:spPr>
          <a:xfrm>
            <a:off x="1259632" y="820902"/>
            <a:ext cx="5328592" cy="646331"/>
          </a:xfrm>
          <a:prstGeom prst="rect">
            <a:avLst/>
          </a:prstGeom>
          <a:noFill/>
        </p:spPr>
        <p:txBody>
          <a:bodyPr wrap="square" rtlCol="0">
            <a:spAutoFit/>
          </a:bodyPr>
          <a:lstStyle/>
          <a:p>
            <a:r>
              <a:rPr lang="nb-NO" sz="3600">
                <a:solidFill>
                  <a:srgbClr val="57585B"/>
                </a:solidFill>
                <a:latin typeface="Arial" panose="020B0604020202020204" pitchFamily="34" charset="0"/>
                <a:cs typeface="Arial" panose="020B0604020202020204" pitchFamily="34" charset="0"/>
              </a:rPr>
              <a:t>Definisjoner til søknaden</a:t>
            </a:r>
          </a:p>
        </p:txBody>
      </p:sp>
      <p:sp>
        <p:nvSpPr>
          <p:cNvPr id="4" name="TekstSylinder 3">
            <a:extLst>
              <a:ext uri="{FF2B5EF4-FFF2-40B4-BE49-F238E27FC236}">
                <a16:creationId xmlns:a16="http://schemas.microsoft.com/office/drawing/2014/main" id="{673E4081-EEF2-40DC-9951-00518CD35026}"/>
              </a:ext>
            </a:extLst>
          </p:cNvPr>
          <p:cNvSpPr txBox="1"/>
          <p:nvPr/>
        </p:nvSpPr>
        <p:spPr>
          <a:xfrm>
            <a:off x="719572" y="1916832"/>
            <a:ext cx="7704856" cy="4524315"/>
          </a:xfrm>
          <a:prstGeom prst="rect">
            <a:avLst/>
          </a:prstGeom>
          <a:noFill/>
        </p:spPr>
        <p:txBody>
          <a:bodyPr wrap="square" rtlCol="0">
            <a:spAutoFit/>
          </a:bodyPr>
          <a:lstStyle/>
          <a:p>
            <a:r>
              <a:rPr lang="nb-NO" b="1">
                <a:solidFill>
                  <a:srgbClr val="57585B"/>
                </a:solidFill>
                <a:latin typeface="Georgia" panose="02040502050405020303" pitchFamily="18" charset="0"/>
                <a:cs typeface="Arial" panose="020B0604020202020204" pitchFamily="34" charset="0"/>
              </a:rPr>
              <a:t>Budsjettert inntekt – </a:t>
            </a:r>
            <a:r>
              <a:rPr lang="nb-NO">
                <a:solidFill>
                  <a:srgbClr val="57585B"/>
                </a:solidFill>
                <a:latin typeface="Georgia" panose="02040502050405020303" pitchFamily="18" charset="0"/>
                <a:cs typeface="Arial" panose="020B0604020202020204" pitchFamily="34" charset="0"/>
              </a:rPr>
              <a:t>Alle inntekter dere budsjetterte med for arrangementet/aktiviteten, trukket fra eventuelle budsjetterte sponsor- og reklameinntekter og pengegaver.</a:t>
            </a:r>
          </a:p>
          <a:p>
            <a:endParaRPr lang="nb-NO" b="1">
              <a:solidFill>
                <a:srgbClr val="57585B"/>
              </a:solidFill>
              <a:latin typeface="Georgia" panose="02040502050405020303" pitchFamily="18" charset="0"/>
              <a:cs typeface="Arial" panose="020B0604020202020204" pitchFamily="34" charset="0"/>
            </a:endParaRPr>
          </a:p>
          <a:p>
            <a:r>
              <a:rPr lang="nb-NO" b="1">
                <a:solidFill>
                  <a:srgbClr val="57585B"/>
                </a:solidFill>
                <a:latin typeface="Georgia" panose="02040502050405020303" pitchFamily="18" charset="0"/>
                <a:cs typeface="Arial" panose="020B0604020202020204" pitchFamily="34" charset="0"/>
              </a:rPr>
              <a:t>Faktisk inntekt – </a:t>
            </a:r>
            <a:r>
              <a:rPr lang="nb-NO">
                <a:solidFill>
                  <a:srgbClr val="57585B"/>
                </a:solidFill>
                <a:latin typeface="Georgia" panose="02040502050405020303" pitchFamily="18" charset="0"/>
                <a:cs typeface="Arial" panose="020B0604020202020204" pitchFamily="34" charset="0"/>
              </a:rPr>
              <a:t>Alle inntekter dere faktisk har mottatt i forbindelse med arrangementet/aktiviteten. Faktiske sponsor- og reklameinntekter skal ikke tas med.</a:t>
            </a:r>
          </a:p>
          <a:p>
            <a:endParaRPr lang="nb-NO" b="1">
              <a:solidFill>
                <a:srgbClr val="57585B"/>
              </a:solidFill>
              <a:latin typeface="Georgia" panose="02040502050405020303" pitchFamily="18" charset="0"/>
              <a:cs typeface="Arial" panose="020B0604020202020204" pitchFamily="34" charset="0"/>
            </a:endParaRPr>
          </a:p>
          <a:p>
            <a:r>
              <a:rPr lang="nb-NO" b="1">
                <a:solidFill>
                  <a:srgbClr val="57585B"/>
                </a:solidFill>
                <a:latin typeface="Georgia" panose="02040502050405020303" pitchFamily="18" charset="0"/>
                <a:cs typeface="Arial" panose="020B0604020202020204" pitchFamily="34" charset="0"/>
              </a:rPr>
              <a:t>Bortfalte kostnader – </a:t>
            </a:r>
            <a:r>
              <a:rPr lang="nb-NO">
                <a:solidFill>
                  <a:srgbClr val="57585B"/>
                </a:solidFill>
                <a:latin typeface="Georgia" panose="02040502050405020303" pitchFamily="18" charset="0"/>
                <a:cs typeface="Arial" panose="020B0604020202020204" pitchFamily="34" charset="0"/>
              </a:rPr>
              <a:t>Kostnader dere har lagt inn i budsjettet, men som dere har spart fordi arrangementet/aktiviteten ikke ble gjennomført.</a:t>
            </a:r>
          </a:p>
          <a:p>
            <a:endParaRPr lang="nb-NO" b="1">
              <a:solidFill>
                <a:srgbClr val="57585B"/>
              </a:solidFill>
              <a:latin typeface="Georgia" panose="02040502050405020303" pitchFamily="18" charset="0"/>
              <a:cs typeface="Arial" panose="020B0604020202020204" pitchFamily="34" charset="0"/>
            </a:endParaRPr>
          </a:p>
          <a:p>
            <a:r>
              <a:rPr lang="nb-NO" b="1">
                <a:solidFill>
                  <a:srgbClr val="57585B"/>
                </a:solidFill>
                <a:latin typeface="Georgia" panose="02040502050405020303" pitchFamily="18" charset="0"/>
                <a:cs typeface="Arial" panose="020B0604020202020204" pitchFamily="34" charset="0"/>
              </a:rPr>
              <a:t>Inntektsbortfall – </a:t>
            </a:r>
            <a:r>
              <a:rPr lang="nb-NO">
                <a:solidFill>
                  <a:srgbClr val="57585B"/>
                </a:solidFill>
                <a:latin typeface="Georgia" panose="02040502050405020303" pitchFamily="18" charset="0"/>
                <a:cs typeface="Arial" panose="020B0604020202020204" pitchFamily="34" charset="0"/>
              </a:rPr>
              <a:t>Budsjettert inntekt minus bortfalte kostnader og faktisk inntekt</a:t>
            </a:r>
          </a:p>
          <a:p>
            <a:endParaRPr lang="nb-NO" b="1">
              <a:solidFill>
                <a:srgbClr val="57585B"/>
              </a:solidFill>
              <a:latin typeface="Georgia" panose="02040502050405020303" pitchFamily="18" charset="0"/>
              <a:cs typeface="Arial" panose="020B0604020202020204" pitchFamily="34" charset="0"/>
            </a:endParaRPr>
          </a:p>
          <a:p>
            <a:r>
              <a:rPr lang="nb-NO" b="1">
                <a:solidFill>
                  <a:srgbClr val="57585B"/>
                </a:solidFill>
                <a:latin typeface="Georgia" panose="02040502050405020303" pitchFamily="18" charset="0"/>
                <a:cs typeface="Arial" panose="020B0604020202020204" pitchFamily="34" charset="0"/>
              </a:rPr>
              <a:t>Fradrag – </a:t>
            </a:r>
            <a:r>
              <a:rPr lang="nb-NO">
                <a:solidFill>
                  <a:srgbClr val="57585B"/>
                </a:solidFill>
                <a:latin typeface="Georgia" panose="02040502050405020303" pitchFamily="18" charset="0"/>
                <a:cs typeface="Arial" panose="020B0604020202020204" pitchFamily="34" charset="0"/>
              </a:rPr>
              <a:t>Dekning fra forsikringer, avtaler eller kompensasjon fra andre statlige kompensasjonsordninger</a:t>
            </a:r>
            <a:endParaRPr lang="nb-NO" b="1">
              <a:solidFill>
                <a:srgbClr val="57585B"/>
              </a:solidFill>
              <a:latin typeface="Georgia" panose="02040502050405020303" pitchFamily="18" charset="0"/>
              <a:cs typeface="Arial" panose="020B0604020202020204" pitchFamily="34" charset="0"/>
            </a:endParaRPr>
          </a:p>
        </p:txBody>
      </p:sp>
    </p:spTree>
    <p:extLst>
      <p:ext uri="{BB962C8B-B14F-4D97-AF65-F5344CB8AC3E}">
        <p14:creationId xmlns:p14="http://schemas.microsoft.com/office/powerpoint/2010/main" val="1646409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a:extLst>
              <a:ext uri="{FF2B5EF4-FFF2-40B4-BE49-F238E27FC236}">
                <a16:creationId xmlns:a16="http://schemas.microsoft.com/office/drawing/2014/main" id="{FFBAE74B-2966-4B58-AC87-C678567F3768}"/>
              </a:ext>
            </a:extLst>
          </p:cNvPr>
          <p:cNvSpPr txBox="1"/>
          <p:nvPr/>
        </p:nvSpPr>
        <p:spPr>
          <a:xfrm>
            <a:off x="899592" y="579619"/>
            <a:ext cx="5256584" cy="646331"/>
          </a:xfrm>
          <a:prstGeom prst="rect">
            <a:avLst/>
          </a:prstGeom>
          <a:noFill/>
        </p:spPr>
        <p:txBody>
          <a:bodyPr wrap="square" rtlCol="0">
            <a:spAutoFit/>
          </a:bodyPr>
          <a:lstStyle/>
          <a:p>
            <a:r>
              <a:rPr lang="nb-NO" sz="3600">
                <a:solidFill>
                  <a:srgbClr val="57585B"/>
                </a:solidFill>
                <a:latin typeface="Georgia" pitchFamily="18" charset="0"/>
              </a:rPr>
              <a:t>Eksempel på utregning</a:t>
            </a:r>
          </a:p>
        </p:txBody>
      </p:sp>
      <p:pic>
        <p:nvPicPr>
          <p:cNvPr id="5" name="Bilde 4" descr="Et bilde som inneholder skjermbilde&#10;&#10;Automatisk generert beskrivelse">
            <a:extLst>
              <a:ext uri="{FF2B5EF4-FFF2-40B4-BE49-F238E27FC236}">
                <a16:creationId xmlns:a16="http://schemas.microsoft.com/office/drawing/2014/main" id="{23F7ABC8-E7BD-42AE-9329-1B0D0DC527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1846171"/>
            <a:ext cx="7632848" cy="4109044"/>
          </a:xfrm>
          <a:prstGeom prst="rect">
            <a:avLst/>
          </a:prstGeom>
        </p:spPr>
      </p:pic>
    </p:spTree>
    <p:extLst>
      <p:ext uri="{BB962C8B-B14F-4D97-AF65-F5344CB8AC3E}">
        <p14:creationId xmlns:p14="http://schemas.microsoft.com/office/powerpoint/2010/main" val="3326868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Et bilde som inneholder skjermbilde&#10;&#10;Automatisk generert beskrivelse">
            <a:extLst>
              <a:ext uri="{FF2B5EF4-FFF2-40B4-BE49-F238E27FC236}">
                <a16:creationId xmlns:a16="http://schemas.microsoft.com/office/drawing/2014/main" id="{8DE11F8F-AFEB-4652-866D-843508F956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1348957"/>
            <a:ext cx="6552728" cy="5007393"/>
          </a:xfrm>
          <a:prstGeom prst="rect">
            <a:avLst/>
          </a:prstGeom>
        </p:spPr>
      </p:pic>
    </p:spTree>
    <p:extLst>
      <p:ext uri="{BB962C8B-B14F-4D97-AF65-F5344CB8AC3E}">
        <p14:creationId xmlns:p14="http://schemas.microsoft.com/office/powerpoint/2010/main" val="2182898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unntekst 1">
            <a:extLst>
              <a:ext uri="{FF2B5EF4-FFF2-40B4-BE49-F238E27FC236}">
                <a16:creationId xmlns:a16="http://schemas.microsoft.com/office/drawing/2014/main" id="{9AE75F9F-4B88-491D-B80C-865079802E60}"/>
              </a:ext>
            </a:extLst>
          </p:cNvPr>
          <p:cNvSpPr>
            <a:spLocks noGrp="1"/>
          </p:cNvSpPr>
          <p:nvPr>
            <p:ph type="ftr" sz="quarter" idx="11"/>
          </p:nvPr>
        </p:nvSpPr>
        <p:spPr>
          <a:xfrm>
            <a:off x="899592" y="980728"/>
            <a:ext cx="5495541" cy="936104"/>
          </a:xfrm>
        </p:spPr>
        <p:txBody>
          <a:bodyPr/>
          <a:lstStyle/>
          <a:p>
            <a:pPr>
              <a:defRPr/>
            </a:pPr>
            <a:r>
              <a:rPr lang="nb-NO" sz="2800">
                <a:latin typeface="Arial" panose="020B0604020202020204" pitchFamily="34" charset="0"/>
                <a:cs typeface="Arial" panose="020B0604020202020204" pitchFamily="34" charset="0"/>
              </a:rPr>
              <a:t>Når skjer utbetaling og hva kan man forvente å få utbetalt?</a:t>
            </a:r>
          </a:p>
        </p:txBody>
      </p:sp>
      <p:sp>
        <p:nvSpPr>
          <p:cNvPr id="3" name="TekstSylinder 2">
            <a:extLst>
              <a:ext uri="{FF2B5EF4-FFF2-40B4-BE49-F238E27FC236}">
                <a16:creationId xmlns:a16="http://schemas.microsoft.com/office/drawing/2014/main" id="{EE5F9EF3-BAAE-4C33-BDB1-10C70EB31E27}"/>
              </a:ext>
            </a:extLst>
          </p:cNvPr>
          <p:cNvSpPr txBox="1"/>
          <p:nvPr/>
        </p:nvSpPr>
        <p:spPr>
          <a:xfrm>
            <a:off x="731695" y="2657867"/>
            <a:ext cx="3912129" cy="2554545"/>
          </a:xfrm>
          <a:prstGeom prst="rect">
            <a:avLst/>
          </a:prstGeom>
          <a:noFill/>
        </p:spPr>
        <p:txBody>
          <a:bodyPr wrap="square" rtlCol="0">
            <a:spAutoFit/>
          </a:bodyPr>
          <a:lstStyle/>
          <a:p>
            <a:pPr marL="342900" indent="-342900">
              <a:buFont typeface="Arial" panose="020B0604020202020204" pitchFamily="34" charset="0"/>
              <a:buChar char="•"/>
            </a:pPr>
            <a:r>
              <a:rPr lang="nb-NO" sz="2000">
                <a:solidFill>
                  <a:srgbClr val="57585B"/>
                </a:solidFill>
                <a:latin typeface="Arial" panose="020B0604020202020204" pitchFamily="34" charset="0"/>
                <a:cs typeface="Arial" panose="020B0604020202020204" pitchFamily="34" charset="0"/>
              </a:rPr>
              <a:t>Søknadene behandles fortløpende og blir utbetalt så raskt som mulig, i puljer.</a:t>
            </a:r>
            <a:br>
              <a:rPr lang="nb-NO" sz="2000">
                <a:solidFill>
                  <a:srgbClr val="57585B"/>
                </a:solidFill>
                <a:latin typeface="Arial" panose="020B0604020202020204" pitchFamily="34" charset="0"/>
                <a:cs typeface="Arial" panose="020B0604020202020204" pitchFamily="34" charset="0"/>
              </a:rPr>
            </a:br>
            <a:endParaRPr lang="nb-NO" sz="2000">
              <a:solidFill>
                <a:srgbClr val="57585B"/>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nb-NO" sz="2000">
                <a:solidFill>
                  <a:srgbClr val="57585B"/>
                </a:solidFill>
                <a:latin typeface="Arial" panose="020B0604020202020204" pitchFamily="34" charset="0"/>
                <a:cs typeface="Arial" panose="020B0604020202020204" pitchFamily="34" charset="0"/>
              </a:rPr>
              <a:t>Man får kompensert inntil          70 % av godkjent søknadsbeløp</a:t>
            </a:r>
          </a:p>
          <a:p>
            <a:pPr marL="342900" indent="-342900">
              <a:buFontTx/>
              <a:buChar char="-"/>
            </a:pPr>
            <a:endParaRPr lang="nb-NO" sz="2000">
              <a:solidFill>
                <a:srgbClr val="57585B"/>
              </a:solidFill>
              <a:latin typeface="Arial" panose="020B0604020202020204" pitchFamily="34" charset="0"/>
              <a:cs typeface="Arial" panose="020B0604020202020204" pitchFamily="34" charset="0"/>
            </a:endParaRPr>
          </a:p>
        </p:txBody>
      </p:sp>
      <p:pic>
        <p:nvPicPr>
          <p:cNvPr id="1026" name="Picture 2" descr="Slik vil regjeringen bruke pengene neste år - Norge - Klar Tale">
            <a:extLst>
              <a:ext uri="{FF2B5EF4-FFF2-40B4-BE49-F238E27FC236}">
                <a16:creationId xmlns:a16="http://schemas.microsoft.com/office/drawing/2014/main" id="{02EF91E1-278D-4423-BDDD-789A1461074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8024" y="2831159"/>
            <a:ext cx="3778680" cy="2120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1498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2">
            <a:extLst>
              <a:ext uri="{FF2B5EF4-FFF2-40B4-BE49-F238E27FC236}">
                <a16:creationId xmlns:a16="http://schemas.microsoft.com/office/drawing/2014/main" id="{552F586D-5C8B-49EE-A152-79E86BAB88F6}"/>
              </a:ext>
            </a:extLst>
          </p:cNvPr>
          <p:cNvSpPr txBox="1">
            <a:spLocks/>
          </p:cNvSpPr>
          <p:nvPr/>
        </p:nvSpPr>
        <p:spPr bwMode="auto">
          <a:xfrm>
            <a:off x="649568" y="1412776"/>
            <a:ext cx="7608391" cy="489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cs typeface="Arial" panose="020B0604020202020204" pitchFamily="34" charset="0"/>
              </a:defRPr>
            </a:lvl1pPr>
            <a:lvl2pPr marL="800100" indent="-34290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indent="0"/>
            <a:r>
              <a:rPr lang="nb-NO" altLang="nb-NO" sz="2400">
                <a:latin typeface="Georgia" panose="02040502050405020303" pitchFamily="18" charset="0"/>
              </a:rPr>
              <a:t>Lotteri- og stiftelsestilsynet:</a:t>
            </a:r>
          </a:p>
          <a:p>
            <a:pPr marL="0" indent="0"/>
            <a:endParaRPr lang="nb-NO" altLang="nb-NO" sz="2400" b="1">
              <a:latin typeface="Georgia" panose="02040502050405020303" pitchFamily="18" charset="0"/>
            </a:endParaRPr>
          </a:p>
          <a:p>
            <a:pPr marL="0" indent="0"/>
            <a:r>
              <a:rPr lang="nb-NO" sz="2400">
                <a:hlinkClick r:id="rId3"/>
              </a:rPr>
              <a:t>https://lottstift.no/nb/ny-krisepakke-for-frivilligheten-2/</a:t>
            </a:r>
            <a:br>
              <a:rPr lang="nb-NO" sz="2400"/>
            </a:br>
            <a:br>
              <a:rPr lang="nb-NO" sz="2400"/>
            </a:br>
            <a:endParaRPr lang="nb-NO" altLang="nb-NO" sz="2400">
              <a:latin typeface="Georgia" panose="02040502050405020303" pitchFamily="18" charset="0"/>
            </a:endParaRPr>
          </a:p>
          <a:p>
            <a:pPr marL="0" indent="0"/>
            <a:r>
              <a:rPr lang="nb-NO" altLang="nb-NO" sz="2400">
                <a:latin typeface="Georgia" panose="02040502050405020303" pitchFamily="18" charset="0"/>
              </a:rPr>
              <a:t>Norges idrettsforbund:</a:t>
            </a:r>
          </a:p>
          <a:p>
            <a:pPr marL="0" indent="0"/>
            <a:endParaRPr lang="nb-NO" altLang="nb-NO" sz="2400">
              <a:latin typeface="Georgia" panose="02040502050405020303" pitchFamily="18" charset="0"/>
            </a:endParaRPr>
          </a:p>
          <a:p>
            <a:pPr marL="0" indent="0"/>
            <a:r>
              <a:rPr lang="nb-NO" sz="2400">
                <a:hlinkClick r:id="rId4"/>
              </a:rPr>
              <a:t>https://www.idrettsforbundet.no/idrettskrets/nordland/nyhet/2020/ny-kompensasjonsordning-for-frivillighet-og-idrett-er-na-klar/</a:t>
            </a:r>
            <a:endParaRPr lang="nb-NO" altLang="nb-NO" sz="2400">
              <a:latin typeface="Georgia" panose="02040502050405020303" pitchFamily="18" charset="0"/>
            </a:endParaRPr>
          </a:p>
          <a:p>
            <a:pPr marL="0" indent="0"/>
            <a:endParaRPr lang="nb-NO" altLang="nb-NO" sz="2400">
              <a:latin typeface="Georgia" panose="02040502050405020303" pitchFamily="18" charset="0"/>
            </a:endParaRPr>
          </a:p>
          <a:p>
            <a:pPr marL="0" indent="0"/>
            <a:endParaRPr lang="nb-NO" altLang="nb-NO" sz="2400">
              <a:latin typeface="Georgia" panose="02040502050405020303" pitchFamily="18" charset="0"/>
            </a:endParaRPr>
          </a:p>
          <a:p>
            <a:pPr lvl="1">
              <a:buFont typeface="Arial" panose="020B0604020202020204" pitchFamily="34" charset="0"/>
              <a:buChar char="•"/>
              <a:defRPr/>
            </a:pPr>
            <a:endParaRPr lang="nb-NO" altLang="nb-NO" sz="1600">
              <a:solidFill>
                <a:srgbClr val="4D4D4D"/>
              </a:solidFill>
              <a:latin typeface="Georgia" panose="02040502050405020303" pitchFamily="18" charset="0"/>
            </a:endParaRPr>
          </a:p>
        </p:txBody>
      </p:sp>
    </p:spTree>
    <p:extLst>
      <p:ext uri="{BB962C8B-B14F-4D97-AF65-F5344CB8AC3E}">
        <p14:creationId xmlns:p14="http://schemas.microsoft.com/office/powerpoint/2010/main" val="1941438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a:extLst>
              <a:ext uri="{FF2B5EF4-FFF2-40B4-BE49-F238E27FC236}">
                <a16:creationId xmlns:a16="http://schemas.microsoft.com/office/drawing/2014/main" id="{9AD5A39E-3617-4568-B1AF-9B7C340E49A5}"/>
              </a:ext>
            </a:extLst>
          </p:cNvPr>
          <p:cNvSpPr txBox="1"/>
          <p:nvPr/>
        </p:nvSpPr>
        <p:spPr>
          <a:xfrm>
            <a:off x="1775401" y="2828835"/>
            <a:ext cx="5593198" cy="1200329"/>
          </a:xfrm>
          <a:prstGeom prst="rect">
            <a:avLst/>
          </a:prstGeom>
          <a:noFill/>
        </p:spPr>
        <p:txBody>
          <a:bodyPr wrap="none" rtlCol="0">
            <a:spAutoFit/>
          </a:bodyPr>
          <a:lstStyle/>
          <a:p>
            <a:r>
              <a:rPr lang="nb-NO" sz="7200">
                <a:solidFill>
                  <a:srgbClr val="57585B"/>
                </a:solidFill>
                <a:latin typeface="Georgia" pitchFamily="18" charset="0"/>
              </a:rPr>
              <a:t>SPØRSMÅL?</a:t>
            </a:r>
          </a:p>
        </p:txBody>
      </p:sp>
    </p:spTree>
    <p:extLst>
      <p:ext uri="{BB962C8B-B14F-4D97-AF65-F5344CB8AC3E}">
        <p14:creationId xmlns:p14="http://schemas.microsoft.com/office/powerpoint/2010/main" val="36461470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Bilde 4">
            <a:extLst>
              <a:ext uri="{FF2B5EF4-FFF2-40B4-BE49-F238E27FC236}">
                <a16:creationId xmlns:a16="http://schemas.microsoft.com/office/drawing/2014/main" id="{FFF43280-DDC4-421F-914B-9729BE9130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6921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tittel 1">
            <a:extLst>
              <a:ext uri="{FF2B5EF4-FFF2-40B4-BE49-F238E27FC236}">
                <a16:creationId xmlns:a16="http://schemas.microsoft.com/office/drawing/2014/main" id="{D4B27843-A263-41A5-AEEB-BB8DE2E85A3F}"/>
              </a:ext>
            </a:extLst>
          </p:cNvPr>
          <p:cNvSpPr>
            <a:spLocks noGrp="1"/>
          </p:cNvSpPr>
          <p:nvPr>
            <p:ph type="subTitle" idx="1"/>
          </p:nvPr>
        </p:nvSpPr>
        <p:spPr>
          <a:xfrm>
            <a:off x="1248788" y="2296572"/>
            <a:ext cx="6768408" cy="3237234"/>
          </a:xfrm>
        </p:spPr>
        <p:txBody>
          <a:bodyPr anchor="t">
            <a:normAutofit/>
          </a:bodyPr>
          <a:lstStyle/>
          <a:p>
            <a:r>
              <a:rPr lang="nb-NO">
                <a:latin typeface="Georgia"/>
              </a:rPr>
              <a:t> Slå av video for å øke hastigheten på nettet</a:t>
            </a:r>
          </a:p>
          <a:p>
            <a:pPr>
              <a:buNone/>
            </a:pPr>
            <a:endParaRPr lang="nb-NO"/>
          </a:p>
          <a:p>
            <a:r>
              <a:rPr lang="nb-NO">
                <a:latin typeface="Georgia"/>
              </a:rPr>
              <a:t> Du stiller spørsmål i kommentarfeltet (chatten) til høyre</a:t>
            </a:r>
          </a:p>
          <a:p>
            <a:pPr>
              <a:buNone/>
            </a:pPr>
            <a:endParaRPr lang="nb-NO"/>
          </a:p>
          <a:p>
            <a:pPr>
              <a:buNone/>
            </a:pPr>
            <a:endParaRPr lang="nb-NO"/>
          </a:p>
          <a:p>
            <a:pPr algn="ctr">
              <a:buNone/>
            </a:pPr>
            <a:r>
              <a:rPr lang="nb-NO">
                <a:latin typeface="Georgia"/>
              </a:rPr>
              <a:t>MEN VI FINNER UT AV DET </a:t>
            </a:r>
            <a:r>
              <a:rPr lang="nb-NO">
                <a:latin typeface="Georgia"/>
                <a:sym typeface="Wingdings" panose="05000000000000000000" pitchFamily="2" charset="2"/>
              </a:rPr>
              <a:t></a:t>
            </a:r>
            <a:endParaRPr lang="nb-NO">
              <a:latin typeface="Georgia"/>
            </a:endParaRPr>
          </a:p>
        </p:txBody>
      </p:sp>
      <p:sp>
        <p:nvSpPr>
          <p:cNvPr id="3" name="Tittel 2">
            <a:extLst>
              <a:ext uri="{FF2B5EF4-FFF2-40B4-BE49-F238E27FC236}">
                <a16:creationId xmlns:a16="http://schemas.microsoft.com/office/drawing/2014/main" id="{7D693B07-0989-48AE-817D-B4938454D616}"/>
              </a:ext>
            </a:extLst>
          </p:cNvPr>
          <p:cNvSpPr>
            <a:spLocks noGrp="1"/>
          </p:cNvSpPr>
          <p:nvPr>
            <p:ph type="ctrTitle"/>
          </p:nvPr>
        </p:nvSpPr>
        <p:spPr>
          <a:xfrm>
            <a:off x="1187624" y="1556792"/>
            <a:ext cx="7272808" cy="864000"/>
          </a:xfrm>
        </p:spPr>
        <p:txBody>
          <a:bodyPr>
            <a:normAutofit/>
          </a:bodyPr>
          <a:lstStyle/>
          <a:p>
            <a:r>
              <a:rPr lang="nb-NO"/>
              <a:t>Kjøreregler for møte på Teams</a:t>
            </a:r>
          </a:p>
        </p:txBody>
      </p:sp>
    </p:spTree>
    <p:extLst>
      <p:ext uri="{BB962C8B-B14F-4D97-AF65-F5344CB8AC3E}">
        <p14:creationId xmlns:p14="http://schemas.microsoft.com/office/powerpoint/2010/main" val="3175250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tittel 1"/>
          <p:cNvSpPr>
            <a:spLocks noGrp="1"/>
          </p:cNvSpPr>
          <p:nvPr>
            <p:ph type="subTitle" idx="1"/>
          </p:nvPr>
        </p:nvSpPr>
        <p:spPr>
          <a:xfrm>
            <a:off x="179512" y="1628800"/>
            <a:ext cx="4536504" cy="4460115"/>
          </a:xfrm>
        </p:spPr>
        <p:txBody>
          <a:bodyPr>
            <a:normAutofit fontScale="92500"/>
          </a:bodyPr>
          <a:lstStyle/>
          <a:p>
            <a:pPr marL="800100" lvl="1" indent="-342900" algn="l">
              <a:buFont typeface="Arial" panose="020B0604020202020204" pitchFamily="34" charset="0"/>
              <a:buChar char="•"/>
            </a:pPr>
            <a:r>
              <a:rPr lang="nb-NO" sz="2400">
                <a:solidFill>
                  <a:srgbClr val="4D4D4D"/>
                </a:solidFill>
                <a:latin typeface="Georgia" panose="02040502050405020303" pitchFamily="18" charset="0"/>
              </a:rPr>
              <a:t>Ny kompensasjon for idrett og frivillighet sine tapte inntekter</a:t>
            </a:r>
          </a:p>
          <a:p>
            <a:pPr marL="800100" lvl="1" indent="-342900" algn="l">
              <a:buFont typeface="Arial" panose="020B0604020202020204" pitchFamily="34" charset="0"/>
              <a:buChar char="•"/>
            </a:pPr>
            <a:r>
              <a:rPr lang="nb-NO" sz="2400">
                <a:solidFill>
                  <a:srgbClr val="4D4D4D"/>
                </a:solidFill>
                <a:latin typeface="Georgia" panose="02040502050405020303" pitchFamily="18" charset="0"/>
              </a:rPr>
              <a:t>Ordningen gjelder for arrangement/aktiviteter planlagt gjennomført i perioden 12.mars – 31. august</a:t>
            </a:r>
          </a:p>
          <a:p>
            <a:pPr marL="800100" lvl="1" indent="-342900" algn="l">
              <a:buFont typeface="Arial" panose="020B0604020202020204" pitchFamily="34" charset="0"/>
              <a:buChar char="•"/>
            </a:pPr>
            <a:r>
              <a:rPr lang="nb-NO" sz="2400">
                <a:solidFill>
                  <a:srgbClr val="4D4D4D"/>
                </a:solidFill>
                <a:latin typeface="Georgia" panose="02040502050405020303" pitchFamily="18" charset="0"/>
              </a:rPr>
              <a:t>Ordningen forvaltes av Lotteri- og stiftelsestilsynet</a:t>
            </a:r>
          </a:p>
          <a:p>
            <a:pPr marL="800100" lvl="1" indent="-342900" algn="l">
              <a:buFont typeface="Arial" panose="020B0604020202020204" pitchFamily="34" charset="0"/>
              <a:buChar char="•"/>
            </a:pPr>
            <a:r>
              <a:rPr lang="nb-NO" sz="2400" b="1" u="sng">
                <a:solidFill>
                  <a:srgbClr val="4D4D4D"/>
                </a:solidFill>
                <a:latin typeface="Georgia" panose="02040502050405020303" pitchFamily="18" charset="0"/>
              </a:rPr>
              <a:t>Søknadsfrist 15. september</a:t>
            </a:r>
          </a:p>
          <a:p>
            <a:pPr marL="742950" lvl="1" indent="-285750" algn="l"/>
            <a:endParaRPr lang="nb-NO" sz="1800">
              <a:solidFill>
                <a:srgbClr val="4D4D4D"/>
              </a:solidFill>
              <a:latin typeface="Georgia" panose="02040502050405020303" pitchFamily="18" charset="0"/>
            </a:endParaRPr>
          </a:p>
          <a:p>
            <a:pPr marL="742950" lvl="1" indent="-285750" algn="l"/>
            <a:endParaRPr lang="nb-NO" sz="1800">
              <a:solidFill>
                <a:schemeClr val="tx1"/>
              </a:solidFill>
              <a:latin typeface="Georgia" panose="02040502050405020303" pitchFamily="18" charset="0"/>
            </a:endParaRPr>
          </a:p>
          <a:p>
            <a:pPr marL="285750" indent="-285750"/>
            <a:endParaRPr lang="nb-NO" sz="1800">
              <a:solidFill>
                <a:schemeClr val="tx1"/>
              </a:solidFill>
              <a:latin typeface="Georgia" panose="02040502050405020303" pitchFamily="18" charset="0"/>
            </a:endParaRPr>
          </a:p>
          <a:p>
            <a:pPr>
              <a:buNone/>
            </a:pPr>
            <a:endParaRPr lang="nb-NO" sz="2400"/>
          </a:p>
        </p:txBody>
      </p:sp>
      <p:sp>
        <p:nvSpPr>
          <p:cNvPr id="3" name="Tittel 2"/>
          <p:cNvSpPr>
            <a:spLocks noGrp="1"/>
          </p:cNvSpPr>
          <p:nvPr>
            <p:ph type="ctrTitle"/>
          </p:nvPr>
        </p:nvSpPr>
        <p:spPr>
          <a:xfrm>
            <a:off x="539552" y="620688"/>
            <a:ext cx="6753600" cy="864000"/>
          </a:xfrm>
        </p:spPr>
        <p:txBody>
          <a:bodyPr/>
          <a:lstStyle/>
          <a:p>
            <a:r>
              <a:rPr lang="nb-NO"/>
              <a:t>Bakgrunn for ordningen</a:t>
            </a:r>
          </a:p>
        </p:txBody>
      </p:sp>
      <p:pic>
        <p:nvPicPr>
          <p:cNvPr id="8" name="Bilde 7" descr="Et bilde som inneholder person, gress, sport, utendørs&#10;&#10;Automatisk generert beskrivelse">
            <a:extLst>
              <a:ext uri="{FF2B5EF4-FFF2-40B4-BE49-F238E27FC236}">
                <a16:creationId xmlns:a16="http://schemas.microsoft.com/office/drawing/2014/main" id="{70582B10-6048-4815-BFD7-5C4334783D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1006" y="2348880"/>
            <a:ext cx="3980374" cy="2422297"/>
          </a:xfrm>
          <a:prstGeom prst="rect">
            <a:avLst/>
          </a:prstGeom>
        </p:spPr>
      </p:pic>
    </p:spTree>
    <p:extLst>
      <p:ext uri="{BB962C8B-B14F-4D97-AF65-F5344CB8AC3E}">
        <p14:creationId xmlns:p14="http://schemas.microsoft.com/office/powerpoint/2010/main" val="2853797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Undertittel 1">
            <a:extLst>
              <a:ext uri="{FF2B5EF4-FFF2-40B4-BE49-F238E27FC236}">
                <a16:creationId xmlns:a16="http://schemas.microsoft.com/office/drawing/2014/main" id="{2C0B5D71-4E61-4BEF-A1E7-6359AF1B9CDB}"/>
              </a:ext>
            </a:extLst>
          </p:cNvPr>
          <p:cNvSpPr>
            <a:spLocks noGrp="1" noChangeArrowheads="1"/>
          </p:cNvSpPr>
          <p:nvPr>
            <p:ph type="subTitle" idx="1"/>
          </p:nvPr>
        </p:nvSpPr>
        <p:spPr bwMode="auto">
          <a:xfrm>
            <a:off x="922943" y="2062163"/>
            <a:ext cx="7776343" cy="4032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marL="457200" indent="-457200"/>
            <a:r>
              <a:rPr lang="nb-NO" altLang="nb-NO" sz="2400" dirty="0">
                <a:solidFill>
                  <a:schemeClr val="tx1"/>
                </a:solidFill>
              </a:rPr>
              <a:t>Idrettslag som har avlyst, stengt eller utsatt arrangement/aktivitet </a:t>
            </a:r>
            <a:r>
              <a:rPr lang="nb-NO" altLang="nb-NO" sz="2400" dirty="0" err="1">
                <a:solidFill>
                  <a:schemeClr val="tx1"/>
                </a:solidFill>
              </a:rPr>
              <a:t>pga</a:t>
            </a:r>
            <a:r>
              <a:rPr lang="nb-NO" altLang="nb-NO" sz="2400" dirty="0">
                <a:solidFill>
                  <a:schemeClr val="tx1"/>
                </a:solidFill>
              </a:rPr>
              <a:t> pålegg fra myndighetene i forbindelse med koronasituasjonen</a:t>
            </a:r>
          </a:p>
          <a:p>
            <a:pPr marL="457200" indent="-457200"/>
            <a:endParaRPr lang="nb-NO" altLang="nb-NO" sz="2400" dirty="0">
              <a:solidFill>
                <a:schemeClr val="tx1"/>
              </a:solidFill>
            </a:endParaRPr>
          </a:p>
          <a:p>
            <a:pPr marL="457200" indent="-457200"/>
            <a:r>
              <a:rPr lang="nb-NO" altLang="nb-NO" sz="2400" dirty="0">
                <a:solidFill>
                  <a:schemeClr val="tx1"/>
                </a:solidFill>
              </a:rPr>
              <a:t>Må være registrert i frivillighetsregisteret</a:t>
            </a:r>
            <a:br>
              <a:rPr lang="nb-NO" altLang="nb-NO" sz="2400" dirty="0">
                <a:solidFill>
                  <a:schemeClr val="tx1"/>
                </a:solidFill>
              </a:rPr>
            </a:br>
            <a:endParaRPr lang="nb-NO" altLang="nb-NO" sz="2400" dirty="0">
              <a:solidFill>
                <a:schemeClr val="tx1"/>
              </a:solidFill>
            </a:endParaRPr>
          </a:p>
          <a:p>
            <a:pPr marL="457200" indent="-457200"/>
            <a:r>
              <a:rPr lang="nb-NO" altLang="nb-NO" sz="2600" dirty="0">
                <a:solidFill>
                  <a:schemeClr val="tx1"/>
                </a:solidFill>
                <a:latin typeface="Georgia" panose="02040502050405020303" pitchFamily="18" charset="0"/>
              </a:rPr>
              <a:t>Unntak: Samvirkeforetak som driver frivillig virksomhet</a:t>
            </a:r>
          </a:p>
          <a:p>
            <a:pPr marL="914400" lvl="1" indent="-457200"/>
            <a:br>
              <a:rPr lang="nb-NO" altLang="nb-NO" sz="3200" dirty="0">
                <a:solidFill>
                  <a:schemeClr val="tx1"/>
                </a:solidFill>
              </a:rPr>
            </a:br>
            <a:endParaRPr lang="nb-NO" altLang="nb-NO" sz="3200" dirty="0">
              <a:solidFill>
                <a:schemeClr val="tx1"/>
              </a:solidFill>
            </a:endParaRPr>
          </a:p>
          <a:p>
            <a:pPr marL="457200" indent="-457200"/>
            <a:endParaRPr lang="nb-NO" altLang="nb-NO" dirty="0"/>
          </a:p>
        </p:txBody>
      </p:sp>
      <p:sp>
        <p:nvSpPr>
          <p:cNvPr id="3" name="Tittel 2">
            <a:extLst>
              <a:ext uri="{FF2B5EF4-FFF2-40B4-BE49-F238E27FC236}">
                <a16:creationId xmlns:a16="http://schemas.microsoft.com/office/drawing/2014/main" id="{D640A86B-2441-4A3E-B036-A0A37FE7C49A}"/>
              </a:ext>
            </a:extLst>
          </p:cNvPr>
          <p:cNvSpPr>
            <a:spLocks noGrp="1"/>
          </p:cNvSpPr>
          <p:nvPr>
            <p:ph type="ctrTitle"/>
          </p:nvPr>
        </p:nvSpPr>
        <p:spPr>
          <a:xfrm>
            <a:off x="900113" y="908050"/>
            <a:ext cx="6753225" cy="865188"/>
          </a:xfrm>
        </p:spPr>
        <p:txBody>
          <a:bodyPr>
            <a:normAutofit/>
          </a:bodyPr>
          <a:lstStyle/>
          <a:p>
            <a:pPr>
              <a:defRPr/>
            </a:pPr>
            <a:r>
              <a:rPr lang="nb-NO" sz="3100"/>
              <a:t>Hvem kan søke?</a:t>
            </a:r>
            <a:endParaRPr lang="nb-NO"/>
          </a:p>
        </p:txBody>
      </p:sp>
      <p:pic>
        <p:nvPicPr>
          <p:cNvPr id="5" name="Bilde 2">
            <a:extLst>
              <a:ext uri="{FF2B5EF4-FFF2-40B4-BE49-F238E27FC236}">
                <a16:creationId xmlns:a16="http://schemas.microsoft.com/office/drawing/2014/main" id="{089FF485-7BD9-4B7B-8987-25F680E8C5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3747" r="30917"/>
          <a:stretch>
            <a:fillRect/>
          </a:stretch>
        </p:blipFill>
        <p:spPr bwMode="auto">
          <a:xfrm>
            <a:off x="6589376" y="4725144"/>
            <a:ext cx="2089150"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tel 2">
            <a:extLst>
              <a:ext uri="{FF2B5EF4-FFF2-40B4-BE49-F238E27FC236}">
                <a16:creationId xmlns:a16="http://schemas.microsoft.com/office/drawing/2014/main" id="{393309BE-78E1-4FE6-84B5-866983B91F3A}"/>
              </a:ext>
            </a:extLst>
          </p:cNvPr>
          <p:cNvSpPr>
            <a:spLocks noGrp="1"/>
          </p:cNvSpPr>
          <p:nvPr>
            <p:ph type="ctrTitle"/>
          </p:nvPr>
        </p:nvSpPr>
        <p:spPr bwMode="auto">
          <a:xfrm>
            <a:off x="684213" y="981075"/>
            <a:ext cx="6753225" cy="86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nb-NO" altLang="nb-NO"/>
              <a:t>Hvilken type arrangement?</a:t>
            </a:r>
          </a:p>
        </p:txBody>
      </p:sp>
      <p:sp>
        <p:nvSpPr>
          <p:cNvPr id="5" name="Tittel 2">
            <a:extLst>
              <a:ext uri="{FF2B5EF4-FFF2-40B4-BE49-F238E27FC236}">
                <a16:creationId xmlns:a16="http://schemas.microsoft.com/office/drawing/2014/main" id="{552F586D-5C8B-49EE-A152-79E86BAB88F6}"/>
              </a:ext>
            </a:extLst>
          </p:cNvPr>
          <p:cNvSpPr txBox="1">
            <a:spLocks/>
          </p:cNvSpPr>
          <p:nvPr/>
        </p:nvSpPr>
        <p:spPr bwMode="auto">
          <a:xfrm>
            <a:off x="251520" y="1772816"/>
            <a:ext cx="8568952" cy="4320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cs typeface="Arial" panose="020B0604020202020204" pitchFamily="34" charset="0"/>
              </a:defRPr>
            </a:lvl1pPr>
            <a:lvl2pPr marL="800100" indent="-34290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lvl="1">
              <a:buFont typeface="Arial" panose="020B0604020202020204" pitchFamily="34" charset="0"/>
              <a:buChar char="•"/>
              <a:defRPr/>
            </a:pPr>
            <a:r>
              <a:rPr lang="nb-NO" altLang="nb-NO" sz="1600" b="1">
                <a:solidFill>
                  <a:srgbClr val="4D4D4D"/>
                </a:solidFill>
                <a:latin typeface="Georgia" panose="02040502050405020303" pitchFamily="18" charset="0"/>
              </a:rPr>
              <a:t>Arrangement</a:t>
            </a:r>
            <a:r>
              <a:rPr lang="nb-NO" altLang="nb-NO" sz="1600">
                <a:solidFill>
                  <a:srgbClr val="4D4D4D"/>
                </a:solidFill>
                <a:latin typeface="Georgia" panose="02040502050405020303" pitchFamily="18" charset="0"/>
              </a:rPr>
              <a:t> = tidsavgrensede aktiviteter som er åpne for alle medlemmene, besøkende, publikum og andre deltakere i målgruppen</a:t>
            </a:r>
            <a:br>
              <a:rPr lang="nb-NO" altLang="nb-NO" sz="1600">
                <a:solidFill>
                  <a:srgbClr val="4D4D4D"/>
                </a:solidFill>
                <a:latin typeface="Georgia" panose="02040502050405020303" pitchFamily="18" charset="0"/>
              </a:rPr>
            </a:br>
            <a:endParaRPr lang="nb-NO" altLang="nb-NO" sz="1600">
              <a:solidFill>
                <a:srgbClr val="4D4D4D"/>
              </a:solidFill>
              <a:latin typeface="Georgia" panose="02040502050405020303" pitchFamily="18" charset="0"/>
            </a:endParaRPr>
          </a:p>
          <a:p>
            <a:pPr lvl="1">
              <a:buFont typeface="Arial" panose="020B0604020202020204" pitchFamily="34" charset="0"/>
              <a:buChar char="•"/>
              <a:defRPr/>
            </a:pPr>
            <a:r>
              <a:rPr lang="nb-NO" altLang="nb-NO" sz="1600">
                <a:solidFill>
                  <a:srgbClr val="4D4D4D"/>
                </a:solidFill>
                <a:latin typeface="Georgia" panose="02040502050405020303" pitchFamily="18" charset="0"/>
              </a:rPr>
              <a:t>Eksempler på arrangementer som faller innenfor ordningen:</a:t>
            </a:r>
          </a:p>
          <a:p>
            <a:pPr lvl="2">
              <a:buFont typeface="Arial" panose="020B0604020202020204" pitchFamily="34" charset="0"/>
              <a:buChar char="•"/>
              <a:defRPr/>
            </a:pPr>
            <a:r>
              <a:rPr lang="nb-NO" altLang="nb-NO" sz="1600">
                <a:solidFill>
                  <a:srgbClr val="4D4D4D"/>
                </a:solidFill>
                <a:latin typeface="Georgia" panose="02040502050405020303" pitchFamily="18" charset="0"/>
              </a:rPr>
              <a:t>Opplevelses- og aktivitetstilbud</a:t>
            </a:r>
          </a:p>
          <a:p>
            <a:pPr lvl="2">
              <a:buFont typeface="Arial" panose="020B0604020202020204" pitchFamily="34" charset="0"/>
              <a:buChar char="•"/>
              <a:defRPr/>
            </a:pPr>
            <a:r>
              <a:rPr lang="nb-NO" altLang="nb-NO" sz="1600">
                <a:solidFill>
                  <a:srgbClr val="4D4D4D"/>
                </a:solidFill>
                <a:latin typeface="Georgia" panose="02040502050405020303" pitchFamily="18" charset="0"/>
              </a:rPr>
              <a:t>Cup, turneringer og seriespill</a:t>
            </a:r>
          </a:p>
          <a:p>
            <a:pPr lvl="2">
              <a:buFont typeface="Arial" panose="020B0604020202020204" pitchFamily="34" charset="0"/>
              <a:buChar char="•"/>
              <a:defRPr/>
            </a:pPr>
            <a:r>
              <a:rPr lang="nb-NO" altLang="nb-NO" sz="1600">
                <a:solidFill>
                  <a:srgbClr val="4D4D4D"/>
                </a:solidFill>
                <a:latin typeface="Georgia" panose="02040502050405020303" pitchFamily="18" charset="0"/>
              </a:rPr>
              <a:t>Svømmeopplæring</a:t>
            </a:r>
          </a:p>
          <a:p>
            <a:pPr lvl="2">
              <a:buFont typeface="Arial" panose="020B0604020202020204" pitchFamily="34" charset="0"/>
              <a:buChar char="•"/>
              <a:defRPr/>
            </a:pPr>
            <a:r>
              <a:rPr lang="nb-NO" altLang="nb-NO" sz="1600">
                <a:solidFill>
                  <a:srgbClr val="4D4D4D"/>
                </a:solidFill>
                <a:latin typeface="Georgia" panose="02040502050405020303" pitchFamily="18" charset="0"/>
              </a:rPr>
              <a:t>Fotballskoler og akademier</a:t>
            </a:r>
          </a:p>
          <a:p>
            <a:pPr lvl="2">
              <a:buFont typeface="Arial" panose="020B0604020202020204" pitchFamily="34" charset="0"/>
              <a:buChar char="•"/>
              <a:defRPr/>
            </a:pPr>
            <a:r>
              <a:rPr lang="nb-NO" altLang="nb-NO" sz="1600">
                <a:solidFill>
                  <a:srgbClr val="4D4D4D"/>
                </a:solidFill>
                <a:latin typeface="Georgia" panose="02040502050405020303" pitchFamily="18" charset="0"/>
              </a:rPr>
              <a:t>Idrettsfritidsordninger</a:t>
            </a:r>
          </a:p>
          <a:p>
            <a:pPr lvl="2">
              <a:buFont typeface="Arial" panose="020B0604020202020204" pitchFamily="34" charset="0"/>
              <a:buChar char="•"/>
              <a:defRPr/>
            </a:pPr>
            <a:r>
              <a:rPr lang="nb-NO" altLang="nb-NO" sz="1600">
                <a:solidFill>
                  <a:srgbClr val="4D4D4D"/>
                </a:solidFill>
                <a:latin typeface="Georgia" panose="02040502050405020303" pitchFamily="18" charset="0"/>
              </a:rPr>
              <a:t>Idrettslagenes forskjellige sommertiltak</a:t>
            </a:r>
          </a:p>
          <a:p>
            <a:pPr lvl="2">
              <a:buFont typeface="Arial" panose="020B0604020202020204" pitchFamily="34" charset="0"/>
              <a:buChar char="•"/>
              <a:defRPr/>
            </a:pPr>
            <a:endParaRPr lang="nb-NO" altLang="nb-NO" sz="1600">
              <a:solidFill>
                <a:srgbClr val="4D4D4D"/>
              </a:solidFill>
              <a:latin typeface="Georgia" panose="02040502050405020303" pitchFamily="18" charset="0"/>
            </a:endParaRPr>
          </a:p>
          <a:p>
            <a:pPr lvl="1">
              <a:buFont typeface="Arial" panose="020B0604020202020204" pitchFamily="34" charset="0"/>
              <a:buChar char="•"/>
              <a:defRPr/>
            </a:pPr>
            <a:r>
              <a:rPr lang="nb-NO" altLang="nb-NO" sz="1600" b="1">
                <a:solidFill>
                  <a:srgbClr val="4D4D4D"/>
                </a:solidFill>
                <a:latin typeface="Georgia" panose="02040502050405020303" pitchFamily="18" charset="0"/>
              </a:rPr>
              <a:t>Spesifisert aktivitet </a:t>
            </a:r>
            <a:r>
              <a:rPr lang="nb-NO" altLang="nb-NO" sz="1600">
                <a:solidFill>
                  <a:srgbClr val="4D4D4D"/>
                </a:solidFill>
                <a:latin typeface="Georgia" panose="02040502050405020303" pitchFamily="18" charset="0"/>
              </a:rPr>
              <a:t>= tilbud i regi av frivillige organisasjoner som skulle vært åpne for besøkende i gjeldende periode. Inkluderer:</a:t>
            </a:r>
          </a:p>
          <a:p>
            <a:pPr lvl="2">
              <a:buFont typeface="Arial" panose="020B0604020202020204" pitchFamily="34" charset="0"/>
              <a:buChar char="•"/>
              <a:defRPr/>
            </a:pPr>
            <a:r>
              <a:rPr lang="nb-NO" altLang="nb-NO" sz="1600">
                <a:solidFill>
                  <a:srgbClr val="4D4D4D"/>
                </a:solidFill>
                <a:latin typeface="Georgia" panose="02040502050405020303" pitchFamily="18" charset="0"/>
              </a:rPr>
              <a:t>Idrettsanlegg</a:t>
            </a:r>
          </a:p>
          <a:p>
            <a:pPr lvl="2">
              <a:buFont typeface="Arial" panose="020B0604020202020204" pitchFamily="34" charset="0"/>
              <a:buChar char="•"/>
              <a:defRPr/>
            </a:pPr>
            <a:r>
              <a:rPr lang="nb-NO" altLang="nb-NO" sz="1600">
                <a:solidFill>
                  <a:srgbClr val="4D4D4D"/>
                </a:solidFill>
                <a:latin typeface="Georgia" panose="02040502050405020303" pitchFamily="18" charset="0"/>
              </a:rPr>
              <a:t>Utleie av bygninger, anlegg, hytter, fartøy og andre rom og lokaler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tel 2">
            <a:extLst>
              <a:ext uri="{FF2B5EF4-FFF2-40B4-BE49-F238E27FC236}">
                <a16:creationId xmlns:a16="http://schemas.microsoft.com/office/drawing/2014/main" id="{393309BE-78E1-4FE6-84B5-866983B91F3A}"/>
              </a:ext>
            </a:extLst>
          </p:cNvPr>
          <p:cNvSpPr>
            <a:spLocks noGrp="1"/>
          </p:cNvSpPr>
          <p:nvPr>
            <p:ph type="ctrTitle"/>
          </p:nvPr>
        </p:nvSpPr>
        <p:spPr bwMode="auto">
          <a:xfrm>
            <a:off x="684213" y="705682"/>
            <a:ext cx="6753225" cy="86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nb-NO" altLang="nb-NO"/>
              <a:t>Det kan søkes kompensasjon for:</a:t>
            </a:r>
          </a:p>
        </p:txBody>
      </p:sp>
      <p:sp>
        <p:nvSpPr>
          <p:cNvPr id="5" name="Tittel 2">
            <a:extLst>
              <a:ext uri="{FF2B5EF4-FFF2-40B4-BE49-F238E27FC236}">
                <a16:creationId xmlns:a16="http://schemas.microsoft.com/office/drawing/2014/main" id="{552F586D-5C8B-49EE-A152-79E86BAB88F6}"/>
              </a:ext>
            </a:extLst>
          </p:cNvPr>
          <p:cNvSpPr txBox="1">
            <a:spLocks/>
          </p:cNvSpPr>
          <p:nvPr/>
        </p:nvSpPr>
        <p:spPr bwMode="auto">
          <a:xfrm>
            <a:off x="684213" y="1484784"/>
            <a:ext cx="7950426" cy="49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cs typeface="Arial" panose="020B0604020202020204" pitchFamily="34" charset="0"/>
              </a:defRPr>
            </a:lvl1pPr>
            <a:lvl2pPr marL="800100" indent="-34290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457200" indent="-457200">
              <a:buFont typeface="Arial" panose="020B0604020202020204" pitchFamily="34" charset="0"/>
              <a:buChar char="•"/>
            </a:pPr>
            <a:r>
              <a:rPr lang="nb-NO" altLang="nb-NO" sz="2000" b="1" dirty="0">
                <a:latin typeface="Georgia" panose="02040502050405020303" pitchFamily="18" charset="0"/>
              </a:rPr>
              <a:t>Tap av inntekter fra arrangement</a:t>
            </a:r>
          </a:p>
          <a:p>
            <a:pPr marL="914400" lvl="1" indent="-457200">
              <a:buFont typeface="Arial" panose="020B0604020202020204" pitchFamily="34" charset="0"/>
              <a:buChar char="•"/>
            </a:pPr>
            <a:r>
              <a:rPr lang="nb-NO" altLang="nb-NO" sz="2000" dirty="0">
                <a:latin typeface="Georgia" panose="02040502050405020303" pitchFamily="18" charset="0"/>
              </a:rPr>
              <a:t>dersom det har blitt helt eller delvis avlyst, utsatt eller stengt som følge av pålegg fra myndighetene </a:t>
            </a:r>
            <a:br>
              <a:rPr lang="nb-NO" altLang="nb-NO" sz="2000" dirty="0">
                <a:latin typeface="Georgia" panose="02040502050405020303" pitchFamily="18" charset="0"/>
              </a:rPr>
            </a:br>
            <a:r>
              <a:rPr lang="nb-NO" altLang="nb-NO" sz="2000" dirty="0">
                <a:latin typeface="Georgia" panose="02040502050405020303" pitchFamily="18" charset="0"/>
              </a:rPr>
              <a:t>	</a:t>
            </a:r>
          </a:p>
          <a:p>
            <a:pPr marL="457200" indent="-457200">
              <a:buFont typeface="Arial" panose="020B0604020202020204" pitchFamily="34" charset="0"/>
              <a:buChar char="•"/>
            </a:pPr>
            <a:r>
              <a:rPr lang="nb-NO" altLang="nb-NO" sz="2000" b="1" dirty="0">
                <a:latin typeface="Georgia" panose="02040502050405020303" pitchFamily="18" charset="0"/>
              </a:rPr>
              <a:t>Tap av billettinntekter fra annen spesifisert aktivitet</a:t>
            </a:r>
          </a:p>
          <a:p>
            <a:pPr marL="457200" indent="-457200">
              <a:buFont typeface="Arial" panose="020B0604020202020204" pitchFamily="34" charset="0"/>
              <a:buChar char="•"/>
            </a:pPr>
            <a:endParaRPr lang="nb-NO" altLang="nb-NO" sz="2000" dirty="0">
              <a:latin typeface="Georgia" panose="02040502050405020303" pitchFamily="18" charset="0"/>
            </a:endParaRPr>
          </a:p>
          <a:p>
            <a:pPr marL="457200" indent="-457200">
              <a:buFont typeface="Arial" panose="020B0604020202020204" pitchFamily="34" charset="0"/>
              <a:buChar char="•"/>
            </a:pPr>
            <a:r>
              <a:rPr lang="nb-NO" altLang="nb-NO" sz="2000" b="1" dirty="0">
                <a:latin typeface="Georgia" panose="02040502050405020303" pitchFamily="18" charset="0"/>
              </a:rPr>
              <a:t>Tap av utleieinntekter fra annen spesifisert aktivitet</a:t>
            </a:r>
          </a:p>
          <a:p>
            <a:pPr marL="914400" lvl="1" indent="-457200">
              <a:buFont typeface="Arial" panose="020B0604020202020204" pitchFamily="34" charset="0"/>
              <a:buChar char="•"/>
            </a:pPr>
            <a:r>
              <a:rPr lang="nb-NO" altLang="nb-NO" sz="2000" dirty="0">
                <a:latin typeface="Georgia" panose="02040502050405020303" pitchFamily="18" charset="0"/>
              </a:rPr>
              <a:t>for bygninger, anlegg, hytter, fartøy og andre rom og lokaler</a:t>
            </a:r>
            <a:br>
              <a:rPr lang="nb-NO" altLang="nb-NO" sz="2000" dirty="0">
                <a:latin typeface="Georgia" panose="02040502050405020303" pitchFamily="18" charset="0"/>
              </a:rPr>
            </a:br>
            <a:endParaRPr lang="nb-NO" altLang="nb-NO" sz="2000" dirty="0">
              <a:latin typeface="Georgia" panose="02040502050405020303" pitchFamily="18" charset="0"/>
            </a:endParaRPr>
          </a:p>
          <a:p>
            <a:pPr marL="457200" indent="-457200">
              <a:buFont typeface="Arial" panose="020B0604020202020204" pitchFamily="34" charset="0"/>
              <a:buChar char="•"/>
            </a:pPr>
            <a:r>
              <a:rPr lang="nb-NO" altLang="nb-NO" sz="2000" b="1" dirty="0">
                <a:latin typeface="Georgia" panose="02040502050405020303" pitchFamily="18" charset="0"/>
              </a:rPr>
              <a:t>Tap av inntekter som følge av at organisasjonen har mistet oppdrag i tilknytning til et arrangement/spesifisert aktivitet</a:t>
            </a:r>
            <a:endParaRPr lang="nb-NO" altLang="nb-NO" sz="1600" b="1" dirty="0">
              <a:solidFill>
                <a:srgbClr val="4D4D4D"/>
              </a:solidFill>
              <a:latin typeface="Georgia" panose="02040502050405020303" pitchFamily="18" charset="0"/>
            </a:endParaRPr>
          </a:p>
        </p:txBody>
      </p:sp>
    </p:spTree>
    <p:extLst>
      <p:ext uri="{BB962C8B-B14F-4D97-AF65-F5344CB8AC3E}">
        <p14:creationId xmlns:p14="http://schemas.microsoft.com/office/powerpoint/2010/main" val="2152736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a:extLst>
              <a:ext uri="{FF2B5EF4-FFF2-40B4-BE49-F238E27FC236}">
                <a16:creationId xmlns:a16="http://schemas.microsoft.com/office/drawing/2014/main" id="{530CFA7D-80AC-4F3F-A89C-0F161F7D8789}"/>
              </a:ext>
            </a:extLst>
          </p:cNvPr>
          <p:cNvSpPr txBox="1"/>
          <p:nvPr/>
        </p:nvSpPr>
        <p:spPr>
          <a:xfrm>
            <a:off x="1979712" y="836712"/>
            <a:ext cx="3355406" cy="584775"/>
          </a:xfrm>
          <a:prstGeom prst="rect">
            <a:avLst/>
          </a:prstGeom>
          <a:noFill/>
        </p:spPr>
        <p:txBody>
          <a:bodyPr wrap="none" rtlCol="0">
            <a:spAutoFit/>
          </a:bodyPr>
          <a:lstStyle/>
          <a:p>
            <a:r>
              <a:rPr lang="nb-NO" sz="3200">
                <a:solidFill>
                  <a:srgbClr val="57585B"/>
                </a:solidFill>
                <a:latin typeface="Arial" panose="020B0604020202020204" pitchFamily="34" charset="0"/>
                <a:cs typeface="Arial" panose="020B0604020202020204" pitchFamily="34" charset="0"/>
              </a:rPr>
              <a:t>ØVRIGE VILKÅR</a:t>
            </a:r>
          </a:p>
        </p:txBody>
      </p:sp>
      <p:sp>
        <p:nvSpPr>
          <p:cNvPr id="4" name="TekstSylinder 3">
            <a:extLst>
              <a:ext uri="{FF2B5EF4-FFF2-40B4-BE49-F238E27FC236}">
                <a16:creationId xmlns:a16="http://schemas.microsoft.com/office/drawing/2014/main" id="{85878EA2-0431-4825-9FBE-4248EAE816A6}"/>
              </a:ext>
            </a:extLst>
          </p:cNvPr>
          <p:cNvSpPr txBox="1"/>
          <p:nvPr/>
        </p:nvSpPr>
        <p:spPr>
          <a:xfrm>
            <a:off x="755576" y="1936283"/>
            <a:ext cx="3816424" cy="5139869"/>
          </a:xfrm>
          <a:prstGeom prst="rect">
            <a:avLst/>
          </a:prstGeom>
          <a:noFill/>
        </p:spPr>
        <p:txBody>
          <a:bodyPr wrap="square" rtlCol="0">
            <a:spAutoFit/>
          </a:bodyPr>
          <a:lstStyle/>
          <a:p>
            <a:pPr marL="342900" indent="-342900">
              <a:buFont typeface="Arial" panose="020B0604020202020204" pitchFamily="34" charset="0"/>
              <a:buChar char="•"/>
            </a:pPr>
            <a:r>
              <a:rPr lang="nb-NO" sz="2000" dirty="0">
                <a:solidFill>
                  <a:srgbClr val="57585B"/>
                </a:solidFill>
                <a:latin typeface="Georgia" panose="02040502050405020303" pitchFamily="18" charset="0"/>
                <a:cs typeface="Arial" panose="020B0604020202020204" pitchFamily="34" charset="0"/>
              </a:rPr>
              <a:t>Arrangement/spesifisert aktivitet som skulle blitt avholdt i perioden 12. mars – 31. august 2020</a:t>
            </a:r>
            <a:br>
              <a:rPr lang="nb-NO" sz="2000" u="sng" dirty="0">
                <a:solidFill>
                  <a:srgbClr val="57585B"/>
                </a:solidFill>
                <a:latin typeface="Georgia" panose="02040502050405020303" pitchFamily="18" charset="0"/>
                <a:cs typeface="Arial" panose="020B0604020202020204" pitchFamily="34" charset="0"/>
              </a:rPr>
            </a:br>
            <a:endParaRPr lang="nb-NO" sz="2000" u="sng" dirty="0">
              <a:solidFill>
                <a:srgbClr val="57585B"/>
              </a:solidFill>
              <a:latin typeface="Georgia" panose="02040502050405020303" pitchFamily="18" charset="0"/>
              <a:cs typeface="Arial" panose="020B0604020202020204" pitchFamily="34" charset="0"/>
            </a:endParaRPr>
          </a:p>
          <a:p>
            <a:pPr marL="342900" indent="-342900">
              <a:buFont typeface="Arial" panose="020B0604020202020204" pitchFamily="34" charset="0"/>
              <a:buChar char="•"/>
            </a:pPr>
            <a:r>
              <a:rPr lang="nb-NO" sz="2000" dirty="0">
                <a:solidFill>
                  <a:srgbClr val="57585B"/>
                </a:solidFill>
                <a:latin typeface="Georgia" panose="02040502050405020303" pitchFamily="18" charset="0"/>
                <a:cs typeface="Arial" panose="020B0604020202020204" pitchFamily="34" charset="0"/>
              </a:rPr>
              <a:t>Arrangementet måtte helt eller delvis avlyses, utsettes eller stenges som følge av koronarestriksjoner fra myndighetene.</a:t>
            </a:r>
            <a:br>
              <a:rPr lang="nb-NO" sz="2000" dirty="0">
                <a:solidFill>
                  <a:srgbClr val="57585B"/>
                </a:solidFill>
                <a:latin typeface="Georgia" panose="02040502050405020303" pitchFamily="18" charset="0"/>
                <a:cs typeface="Arial" panose="020B0604020202020204" pitchFamily="34" charset="0"/>
              </a:rPr>
            </a:br>
            <a:endParaRPr lang="nb-NO" sz="2000" dirty="0">
              <a:solidFill>
                <a:srgbClr val="57585B"/>
              </a:solidFill>
              <a:latin typeface="Georgia" panose="02040502050405020303" pitchFamily="18" charset="0"/>
              <a:cs typeface="Arial" panose="020B0604020202020204" pitchFamily="34" charset="0"/>
            </a:endParaRPr>
          </a:p>
          <a:p>
            <a:pPr marL="342900" indent="-342900">
              <a:buFont typeface="Arial" panose="020B0604020202020204" pitchFamily="34" charset="0"/>
              <a:buChar char="•"/>
            </a:pPr>
            <a:r>
              <a:rPr lang="nb-NO" sz="2000" dirty="0">
                <a:solidFill>
                  <a:srgbClr val="57585B"/>
                </a:solidFill>
                <a:latin typeface="Georgia" panose="02040502050405020303" pitchFamily="18" charset="0"/>
                <a:cs typeface="Arial" panose="020B0604020202020204" pitchFamily="34" charset="0"/>
              </a:rPr>
              <a:t>Minimum inntektsbortfall på 25 000 kr for hele perioden</a:t>
            </a:r>
            <a:br>
              <a:rPr lang="nb-NO" sz="2000" dirty="0">
                <a:solidFill>
                  <a:srgbClr val="57585B"/>
                </a:solidFill>
                <a:latin typeface="Georgia" panose="02040502050405020303" pitchFamily="18" charset="0"/>
                <a:cs typeface="Arial" panose="020B0604020202020204" pitchFamily="34" charset="0"/>
              </a:rPr>
            </a:br>
            <a:endParaRPr lang="nb-NO" sz="2000" dirty="0">
              <a:solidFill>
                <a:srgbClr val="57585B"/>
              </a:solidFill>
              <a:latin typeface="Georgia" panose="02040502050405020303" pitchFamily="18" charset="0"/>
              <a:cs typeface="Arial" panose="020B0604020202020204" pitchFamily="34" charset="0"/>
            </a:endParaRPr>
          </a:p>
          <a:p>
            <a:endParaRPr lang="nb-NO" sz="2000" dirty="0">
              <a:solidFill>
                <a:srgbClr val="57585B"/>
              </a:solidFill>
              <a:latin typeface="Arial" panose="020B0604020202020204" pitchFamily="34" charset="0"/>
              <a:cs typeface="Arial" panose="020B0604020202020204" pitchFamily="34" charset="0"/>
            </a:endParaRPr>
          </a:p>
          <a:p>
            <a:pPr marL="285750" indent="-285750">
              <a:buFontTx/>
              <a:buChar char="-"/>
            </a:pPr>
            <a:endParaRPr lang="nb-NO" sz="800" dirty="0">
              <a:solidFill>
                <a:srgbClr val="57585B"/>
              </a:solidFill>
              <a:latin typeface="Georgia" pitchFamily="18" charset="0"/>
              <a:cs typeface="Arial" panose="020B0604020202020204" pitchFamily="34" charset="0"/>
            </a:endParaRPr>
          </a:p>
          <a:p>
            <a:pPr marL="285750" indent="-285750">
              <a:buFontTx/>
              <a:buChar char="-"/>
            </a:pPr>
            <a:endParaRPr lang="nb-NO" sz="2000" dirty="0">
              <a:solidFill>
                <a:srgbClr val="57585B"/>
              </a:solidFill>
              <a:latin typeface="Arial" panose="020B0604020202020204" pitchFamily="34" charset="0"/>
              <a:cs typeface="Arial" panose="020B0604020202020204" pitchFamily="34" charset="0"/>
            </a:endParaRPr>
          </a:p>
        </p:txBody>
      </p:sp>
      <p:pic>
        <p:nvPicPr>
          <p:cNvPr id="6" name="Bilde 5" descr="Et bilde som inneholder person, gruppe, spill, barn&#10;&#10;Automatisk generert beskrivelse">
            <a:extLst>
              <a:ext uri="{FF2B5EF4-FFF2-40B4-BE49-F238E27FC236}">
                <a16:creationId xmlns:a16="http://schemas.microsoft.com/office/drawing/2014/main" id="{3EF64159-1492-4F15-8208-27B2CE58BD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040" y="2420888"/>
            <a:ext cx="3798168" cy="2994248"/>
          </a:xfrm>
          <a:prstGeom prst="rect">
            <a:avLst/>
          </a:prstGeom>
        </p:spPr>
      </p:pic>
    </p:spTree>
    <p:extLst>
      <p:ext uri="{BB962C8B-B14F-4D97-AF65-F5344CB8AC3E}">
        <p14:creationId xmlns:p14="http://schemas.microsoft.com/office/powerpoint/2010/main" val="511364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tel 2">
            <a:extLst>
              <a:ext uri="{FF2B5EF4-FFF2-40B4-BE49-F238E27FC236}">
                <a16:creationId xmlns:a16="http://schemas.microsoft.com/office/drawing/2014/main" id="{393309BE-78E1-4FE6-84B5-866983B91F3A}"/>
              </a:ext>
            </a:extLst>
          </p:cNvPr>
          <p:cNvSpPr>
            <a:spLocks noGrp="1"/>
          </p:cNvSpPr>
          <p:nvPr>
            <p:ph type="ctrTitle"/>
          </p:nvPr>
        </p:nvSpPr>
        <p:spPr bwMode="auto">
          <a:xfrm>
            <a:off x="684213" y="981075"/>
            <a:ext cx="6753225" cy="86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nb-NO" altLang="nb-NO"/>
              <a:t>Dette dekker ordningen ikke:</a:t>
            </a:r>
          </a:p>
        </p:txBody>
      </p:sp>
      <p:sp>
        <p:nvSpPr>
          <p:cNvPr id="5" name="Tittel 2">
            <a:extLst>
              <a:ext uri="{FF2B5EF4-FFF2-40B4-BE49-F238E27FC236}">
                <a16:creationId xmlns:a16="http://schemas.microsoft.com/office/drawing/2014/main" id="{552F586D-5C8B-49EE-A152-79E86BAB88F6}"/>
              </a:ext>
            </a:extLst>
          </p:cNvPr>
          <p:cNvSpPr txBox="1">
            <a:spLocks/>
          </p:cNvSpPr>
          <p:nvPr/>
        </p:nvSpPr>
        <p:spPr bwMode="auto">
          <a:xfrm>
            <a:off x="767804" y="2132856"/>
            <a:ext cx="7608391" cy="4320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cs typeface="Arial" panose="020B0604020202020204" pitchFamily="34" charset="0"/>
              </a:defRPr>
            </a:lvl1pPr>
            <a:lvl2pPr marL="800100" indent="-34290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buFont typeface="Arial" panose="020B0604020202020204" pitchFamily="34" charset="0"/>
              <a:buChar char="•"/>
            </a:pPr>
            <a:r>
              <a:rPr lang="nb-NO" sz="2400">
                <a:latin typeface="Georgia" panose="02040502050405020303" pitchFamily="18" charset="0"/>
              </a:rPr>
              <a:t>Påløpte kostnader knyttet til arrangement/aktivitet</a:t>
            </a:r>
            <a:br>
              <a:rPr lang="nb-NO" sz="2400">
                <a:latin typeface="Georgia" panose="02040502050405020303" pitchFamily="18" charset="0"/>
              </a:rPr>
            </a:br>
            <a:endParaRPr lang="nb-NO" sz="2400">
              <a:latin typeface="Georgia" panose="02040502050405020303" pitchFamily="18" charset="0"/>
            </a:endParaRPr>
          </a:p>
          <a:p>
            <a:pPr>
              <a:buFont typeface="Arial" panose="020B0604020202020204" pitchFamily="34" charset="0"/>
              <a:buChar char="•"/>
            </a:pPr>
            <a:r>
              <a:rPr lang="nb-NO" sz="2400">
                <a:latin typeface="Georgia" panose="02040502050405020303" pitchFamily="18" charset="0"/>
              </a:rPr>
              <a:t>Sponsor- og reklameinntekter</a:t>
            </a:r>
            <a:br>
              <a:rPr lang="nb-NO" sz="2400">
                <a:latin typeface="Georgia" panose="02040502050405020303" pitchFamily="18" charset="0"/>
              </a:rPr>
            </a:br>
            <a:endParaRPr lang="nb-NO" sz="2400">
              <a:latin typeface="Georgia" panose="02040502050405020303" pitchFamily="18" charset="0"/>
            </a:endParaRPr>
          </a:p>
          <a:p>
            <a:pPr>
              <a:buFont typeface="Arial" panose="020B0604020202020204" pitchFamily="34" charset="0"/>
              <a:buChar char="•"/>
            </a:pPr>
            <a:r>
              <a:rPr lang="nb-NO" sz="2400">
                <a:latin typeface="Georgia" panose="02040502050405020303" pitchFamily="18" charset="0"/>
              </a:rPr>
              <a:t>Pengegaver</a:t>
            </a:r>
            <a:br>
              <a:rPr lang="nb-NO" sz="2400">
                <a:latin typeface="Georgia" panose="02040502050405020303" pitchFamily="18" charset="0"/>
              </a:rPr>
            </a:br>
            <a:endParaRPr lang="nb-NO" sz="2400">
              <a:latin typeface="Georgia" panose="02040502050405020303" pitchFamily="18" charset="0"/>
            </a:endParaRPr>
          </a:p>
          <a:p>
            <a:pPr>
              <a:buFont typeface="Arial" panose="020B0604020202020204" pitchFamily="34" charset="0"/>
              <a:buChar char="•"/>
            </a:pPr>
            <a:r>
              <a:rPr lang="nb-NO" sz="2400">
                <a:latin typeface="Georgia" panose="02040502050405020303" pitchFamily="18" charset="0"/>
              </a:rPr>
              <a:t>Medlemsinntekter og ordinære treningsavgifter</a:t>
            </a:r>
            <a:br>
              <a:rPr lang="nb-NO" sz="2400">
                <a:latin typeface="Georgia" panose="02040502050405020303" pitchFamily="18" charset="0"/>
              </a:rPr>
            </a:br>
            <a:endParaRPr lang="nb-NO" sz="2400">
              <a:latin typeface="Georgia" panose="02040502050405020303" pitchFamily="18" charset="0"/>
            </a:endParaRPr>
          </a:p>
        </p:txBody>
      </p:sp>
      <p:pic>
        <p:nvPicPr>
          <p:cNvPr id="8" name="Bilde 7" descr="Et bilde som inneholder tegning&#10;&#10;Automatisk generert beskrivelse">
            <a:extLst>
              <a:ext uri="{FF2B5EF4-FFF2-40B4-BE49-F238E27FC236}">
                <a16:creationId xmlns:a16="http://schemas.microsoft.com/office/drawing/2014/main" id="{894F94A5-98A8-4B47-B71F-8F0A51913A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104" y="2537901"/>
            <a:ext cx="2376264" cy="1782198"/>
          </a:xfrm>
          <a:prstGeom prst="rect">
            <a:avLst/>
          </a:prstGeom>
        </p:spPr>
      </p:pic>
    </p:spTree>
    <p:extLst>
      <p:ext uri="{BB962C8B-B14F-4D97-AF65-F5344CB8AC3E}">
        <p14:creationId xmlns:p14="http://schemas.microsoft.com/office/powerpoint/2010/main" val="3132491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tel 2">
            <a:extLst>
              <a:ext uri="{FF2B5EF4-FFF2-40B4-BE49-F238E27FC236}">
                <a16:creationId xmlns:a16="http://schemas.microsoft.com/office/drawing/2014/main" id="{393309BE-78E1-4FE6-84B5-866983B91F3A}"/>
              </a:ext>
            </a:extLst>
          </p:cNvPr>
          <p:cNvSpPr>
            <a:spLocks noGrp="1"/>
          </p:cNvSpPr>
          <p:nvPr>
            <p:ph type="ctrTitle"/>
          </p:nvPr>
        </p:nvSpPr>
        <p:spPr bwMode="auto">
          <a:xfrm>
            <a:off x="899592" y="692696"/>
            <a:ext cx="6753225" cy="86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nb-NO" altLang="nb-NO" sz="3200"/>
              <a:t>Hvordan søker jeg?</a:t>
            </a:r>
          </a:p>
        </p:txBody>
      </p:sp>
      <p:sp>
        <p:nvSpPr>
          <p:cNvPr id="5" name="Tittel 2">
            <a:extLst>
              <a:ext uri="{FF2B5EF4-FFF2-40B4-BE49-F238E27FC236}">
                <a16:creationId xmlns:a16="http://schemas.microsoft.com/office/drawing/2014/main" id="{552F586D-5C8B-49EE-A152-79E86BAB88F6}"/>
              </a:ext>
            </a:extLst>
          </p:cNvPr>
          <p:cNvSpPr txBox="1">
            <a:spLocks/>
          </p:cNvSpPr>
          <p:nvPr/>
        </p:nvSpPr>
        <p:spPr bwMode="auto">
          <a:xfrm>
            <a:off x="899592" y="1700808"/>
            <a:ext cx="8568952" cy="4320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cs typeface="Arial" panose="020B0604020202020204" pitchFamily="34" charset="0"/>
              </a:defRPr>
            </a:lvl1pPr>
            <a:lvl2pPr marL="800100" indent="-34290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indent="0"/>
            <a:r>
              <a:rPr lang="nb-NO" sz="2400">
                <a:latin typeface="Georgia" panose="02040502050405020303" pitchFamily="18" charset="0"/>
                <a:hlinkClick r:id="rId3"/>
              </a:rPr>
              <a:t>https://lottstift.no/nb/slik-soker-du/</a:t>
            </a:r>
            <a:endParaRPr lang="nb-NO" sz="2400">
              <a:latin typeface="Georgia" panose="02040502050405020303" pitchFamily="18" charset="0"/>
            </a:endParaRPr>
          </a:p>
          <a:p>
            <a:pPr marL="0" indent="0"/>
            <a:endParaRPr lang="nb-NO" altLang="nb-NO" sz="2400">
              <a:latin typeface="Georgia" panose="02040502050405020303" pitchFamily="18" charset="0"/>
            </a:endParaRPr>
          </a:p>
          <a:p>
            <a:pPr marL="457200" indent="-457200">
              <a:buAutoNum type="arabicPeriod"/>
            </a:pPr>
            <a:r>
              <a:rPr lang="nb-NO" altLang="nb-NO" sz="2400">
                <a:latin typeface="Georgia" panose="02040502050405020303" pitchFamily="18" charset="0"/>
              </a:rPr>
              <a:t>Logg inn med ID-porten</a:t>
            </a:r>
          </a:p>
          <a:p>
            <a:pPr marL="457200" indent="-457200">
              <a:buAutoNum type="arabicPeriod"/>
            </a:pPr>
            <a:r>
              <a:rPr lang="nb-NO" altLang="nb-NO" sz="2400">
                <a:latin typeface="Georgia" panose="02040502050405020303" pitchFamily="18" charset="0"/>
              </a:rPr>
              <a:t>Velg organisasjon og oppgi kontaktperson</a:t>
            </a:r>
          </a:p>
          <a:p>
            <a:pPr marL="457200" indent="-457200">
              <a:buAutoNum type="arabicPeriod"/>
            </a:pPr>
            <a:r>
              <a:rPr lang="nb-NO" altLang="nb-NO" sz="2400">
                <a:latin typeface="Georgia" panose="02040502050405020303" pitchFamily="18" charset="0"/>
              </a:rPr>
              <a:t>Fyll ut egenerklæring</a:t>
            </a:r>
          </a:p>
          <a:p>
            <a:pPr marL="457200" indent="-457200">
              <a:buAutoNum type="arabicPeriod"/>
            </a:pPr>
            <a:r>
              <a:rPr lang="nb-NO" altLang="nb-NO" sz="2400">
                <a:latin typeface="Georgia" panose="02040502050405020303" pitchFamily="18" charset="0"/>
              </a:rPr>
              <a:t>Legg inn informasjon om hvert enkelt arrangement/aktivitet. </a:t>
            </a:r>
          </a:p>
          <a:p>
            <a:pPr marL="457200" indent="-457200">
              <a:buAutoNum type="arabicPeriod"/>
            </a:pPr>
            <a:r>
              <a:rPr lang="nb-NO" altLang="nb-NO" sz="2400">
                <a:latin typeface="Georgia" panose="02040502050405020303" pitchFamily="18" charset="0"/>
              </a:rPr>
              <a:t>Send inn		</a:t>
            </a:r>
            <a:endParaRPr lang="nb-NO" altLang="nb-NO" sz="1600">
              <a:solidFill>
                <a:srgbClr val="4D4D4D"/>
              </a:solidFill>
              <a:latin typeface="Georgia" panose="02040502050405020303" pitchFamily="18" charset="0"/>
            </a:endParaRPr>
          </a:p>
        </p:txBody>
      </p:sp>
    </p:spTree>
    <p:extLst>
      <p:ext uri="{BB962C8B-B14F-4D97-AF65-F5344CB8AC3E}">
        <p14:creationId xmlns:p14="http://schemas.microsoft.com/office/powerpoint/2010/main" val="4222701780"/>
      </p:ext>
    </p:extLst>
  </p:cSld>
  <p:clrMapOvr>
    <a:masterClrMapping/>
  </p:clrMapOvr>
</p:sld>
</file>

<file path=ppt/theme/theme1.xml><?xml version="1.0" encoding="utf-8"?>
<a:theme xmlns:a="http://schemas.openxmlformats.org/drawingml/2006/main" name="1_Egendefinert utform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gendefinert utform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Egendefinert utform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800" dirty="0" smtClean="0">
            <a:solidFill>
              <a:srgbClr val="57585B"/>
            </a:solidFill>
            <a:latin typeface="Georgia" pitchFamily="18" charset="0"/>
          </a:defRPr>
        </a:defPPr>
      </a:lstStyle>
    </a:txDef>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C53FBA7688A9D741AA9014646D14F40D" ma:contentTypeVersion="12" ma:contentTypeDescription="Opprett et nytt dokument." ma:contentTypeScope="" ma:versionID="37cb52c00f41ec937aa1bc24aada0c00">
  <xsd:schema xmlns:xsd="http://www.w3.org/2001/XMLSchema" xmlns:xs="http://www.w3.org/2001/XMLSchema" xmlns:p="http://schemas.microsoft.com/office/2006/metadata/properties" xmlns:ns2="f6b277fd-a029-4900-b985-7b95e2b0b566" xmlns:ns3="27524694-b7eb-4b69-a9f5-457342c229a4" targetNamespace="http://schemas.microsoft.com/office/2006/metadata/properties" ma:root="true" ma:fieldsID="0b0b96569ad98a52a63543cdf773c070" ns2:_="" ns3:_="">
    <xsd:import namespace="f6b277fd-a029-4900-b985-7b95e2b0b566"/>
    <xsd:import namespace="27524694-b7eb-4b69-a9f5-457342c229a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b277fd-a029-4900-b985-7b95e2b0b5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7524694-b7eb-4b69-a9f5-457342c229a4" elementFormDefault="qualified">
    <xsd:import namespace="http://schemas.microsoft.com/office/2006/documentManagement/types"/>
    <xsd:import namespace="http://schemas.microsoft.com/office/infopath/2007/PartnerControls"/>
    <xsd:element name="SharedWithUsers" ma:index="13"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A5CC089-EF1D-48D5-822C-BCA87F8F5A47}">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f6b277fd-a029-4900-b985-7b95e2b0b566"/>
    <ds:schemaRef ds:uri="http://purl.org/dc/dcmitype/"/>
    <ds:schemaRef ds:uri="http://schemas.microsoft.com/office/infopath/2007/PartnerControls"/>
    <ds:schemaRef ds:uri="http://purl.org/dc/elements/1.1/"/>
    <ds:schemaRef ds:uri="27524694-b7eb-4b69-a9f5-457342c229a4"/>
    <ds:schemaRef ds:uri="http://www.w3.org/XML/1998/namespace"/>
  </ds:schemaRefs>
</ds:datastoreItem>
</file>

<file path=customXml/itemProps2.xml><?xml version="1.0" encoding="utf-8"?>
<ds:datastoreItem xmlns:ds="http://schemas.openxmlformats.org/officeDocument/2006/customXml" ds:itemID="{812A7412-D74F-4BEB-AE67-5CDF71EDF1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b277fd-a029-4900-b985-7b95e2b0b566"/>
    <ds:schemaRef ds:uri="27524694-b7eb-4b69-a9f5-457342c229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96585BF-E725-4492-ABBB-ABE1D27C232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39</TotalTime>
  <Words>1806</Words>
  <Application>Microsoft Office PowerPoint</Application>
  <PresentationFormat>Skjermfremvisning (4:3)</PresentationFormat>
  <Paragraphs>154</Paragraphs>
  <Slides>16</Slides>
  <Notes>13</Notes>
  <HiddenSlides>0</HiddenSlides>
  <MMClips>0</MMClips>
  <ScaleCrop>false</ScaleCrop>
  <HeadingPairs>
    <vt:vector size="6" baseType="variant">
      <vt:variant>
        <vt:lpstr>Brukte skrifter</vt:lpstr>
      </vt:variant>
      <vt:variant>
        <vt:i4>3</vt:i4>
      </vt:variant>
      <vt:variant>
        <vt:lpstr>Tema</vt:lpstr>
      </vt:variant>
      <vt:variant>
        <vt:i4>3</vt:i4>
      </vt:variant>
      <vt:variant>
        <vt:lpstr>Lysbildetitler</vt:lpstr>
      </vt:variant>
      <vt:variant>
        <vt:i4>16</vt:i4>
      </vt:variant>
    </vt:vector>
  </HeadingPairs>
  <TitlesOfParts>
    <vt:vector size="22" baseType="lpstr">
      <vt:lpstr>Arial</vt:lpstr>
      <vt:lpstr>Calibri</vt:lpstr>
      <vt:lpstr>Georgia</vt:lpstr>
      <vt:lpstr>1_Egendefinert utforming</vt:lpstr>
      <vt:lpstr>Egendefinert utforming</vt:lpstr>
      <vt:lpstr>2_Egendefinert utforming</vt:lpstr>
      <vt:lpstr>NY KOMPENSASJONSORDNING FOR IDRETT OG FRIVILLIGHET</vt:lpstr>
      <vt:lpstr>Kjøreregler for møte på Teams</vt:lpstr>
      <vt:lpstr>Bakgrunn for ordningen</vt:lpstr>
      <vt:lpstr>Hvem kan søke?</vt:lpstr>
      <vt:lpstr>Hvilken type arrangement?</vt:lpstr>
      <vt:lpstr>Det kan søkes kompensasjon for:</vt:lpstr>
      <vt:lpstr>PowerPoint-presentasjon</vt:lpstr>
      <vt:lpstr>Dette dekker ordningen ikke:</vt:lpstr>
      <vt:lpstr>Hvordan søker jeg?</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Lysbilde 1</dc:title>
  <dc:creator>ik06-haha</dc:creator>
  <cp:lastModifiedBy>Ueland, Vilde</cp:lastModifiedBy>
  <cp:revision>3</cp:revision>
  <cp:lastPrinted>2018-04-13T14:51:55Z</cp:lastPrinted>
  <dcterms:created xsi:type="dcterms:W3CDTF">2010-09-16T08:44:45Z</dcterms:created>
  <dcterms:modified xsi:type="dcterms:W3CDTF">2020-08-28T11:21:12Z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0x010100C53FBA7688A9D741AA9014646D14F40D</vt:lpwstr>
  </property>
  <property fmtid="{D5CDD505-2E9C-101B-9397-08002B2CF9AE}" pid="3" name="Dokumentkategori">
    <vt:lpwstr/>
  </property>
  <property fmtid="{D5CDD505-2E9C-101B-9397-08002B2CF9AE}" pid="4" name="OrgTilhorighet">
    <vt:lpwstr>1;#IK18 Nordland Idrettskrets|86247802-0305-4518-8b5a-d70ee41956ac</vt:lpwstr>
  </property>
  <property fmtid="{D5CDD505-2E9C-101B-9397-08002B2CF9AE}" pid="5" name="_dlc_DocIdItemGuid">
    <vt:lpwstr>f72a8cb8-5c86-46ef-a4ea-afe952ddcc1d</vt:lpwstr>
  </property>
</Properties>
</file>