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11" r:id="rId2"/>
  </p:sldMasterIdLst>
  <p:notesMasterIdLst>
    <p:notesMasterId r:id="rId41"/>
  </p:notesMasterIdLst>
  <p:handoutMasterIdLst>
    <p:handoutMasterId r:id="rId42"/>
  </p:handoutMasterIdLst>
  <p:sldIdLst>
    <p:sldId id="256" r:id="rId3"/>
    <p:sldId id="351" r:id="rId4"/>
    <p:sldId id="346" r:id="rId5"/>
    <p:sldId id="257" r:id="rId6"/>
    <p:sldId id="328" r:id="rId7"/>
    <p:sldId id="355" r:id="rId8"/>
    <p:sldId id="329" r:id="rId9"/>
    <p:sldId id="330" r:id="rId10"/>
    <p:sldId id="352" r:id="rId11"/>
    <p:sldId id="269" r:id="rId12"/>
    <p:sldId id="270" r:id="rId13"/>
    <p:sldId id="271" r:id="rId14"/>
    <p:sldId id="272" r:id="rId15"/>
    <p:sldId id="273" r:id="rId16"/>
    <p:sldId id="331" r:id="rId17"/>
    <p:sldId id="345" r:id="rId18"/>
    <p:sldId id="262" r:id="rId19"/>
    <p:sldId id="263" r:id="rId20"/>
    <p:sldId id="264" r:id="rId21"/>
    <p:sldId id="285" r:id="rId22"/>
    <p:sldId id="265" r:id="rId23"/>
    <p:sldId id="266" r:id="rId24"/>
    <p:sldId id="267" r:id="rId25"/>
    <p:sldId id="268" r:id="rId26"/>
    <p:sldId id="274" r:id="rId27"/>
    <p:sldId id="275" r:id="rId28"/>
    <p:sldId id="354" r:id="rId29"/>
    <p:sldId id="276" r:id="rId30"/>
    <p:sldId id="277" r:id="rId31"/>
    <p:sldId id="278" r:id="rId32"/>
    <p:sldId id="279" r:id="rId33"/>
    <p:sldId id="282" r:id="rId34"/>
    <p:sldId id="353" r:id="rId35"/>
    <p:sldId id="283" r:id="rId36"/>
    <p:sldId id="281" r:id="rId37"/>
    <p:sldId id="280" r:id="rId38"/>
    <p:sldId id="318" r:id="rId39"/>
    <p:sldId id="344" r:id="rId40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386" y="60"/>
      </p:cViewPr>
      <p:guideLst>
        <p:guide orient="horz" pos="216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151E0-A005-40DC-848C-EA70843AA1C9}" type="datetimeFigureOut">
              <a:rPr lang="nb-NO" smtClean="0"/>
              <a:t>28.11.2019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79796-4249-4197-B5CB-473CEA2EE4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50619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11153-BDD9-4462-83CC-E19AA6D50EFA}" type="datetimeFigureOut">
              <a:rPr lang="nb-NO" smtClean="0"/>
              <a:t>28.11.2019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D4F41-1D13-48E4-A010-5F3247790C1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4595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ivillighetnorge.no/no/om_oss/fakta_om_frivillighet/grunnleggende_fakta/N%C3%B8kkelfakta+om+frivillighet.b7C_wlrKX5.ip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6515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Dugnad utgjør en svært viktig ressurs for våre idrettslag, og er ofte helt avgjørende for at medlemmene skal kunne få et aktivitetstilbud. Dugnadsånden er derfor viktig å ta vare på, og vi har nå utarbeidet noen enkle kjøregeler for dugnadsarbeid. Ha i bakhodet at dugnad gir fellesskap, og det er viktig at dette arbeidet oppleves som frivillig, sosialt og gøy.</a:t>
            </a:r>
            <a:r>
              <a:rPr lang="nn-NO" dirty="0"/>
              <a:t>2</a:t>
            </a:r>
            <a:r>
              <a:rPr lang="nn-NO" baseline="0" dirty="0"/>
              <a:t> og 2 diskuterer: kva er dugnad?</a:t>
            </a:r>
          </a:p>
          <a:p>
            <a:r>
              <a:rPr lang="nn-NO" baseline="0" dirty="0"/>
              <a:t>Tar så opp i plenum / går gjennom </a:t>
            </a:r>
            <a:r>
              <a:rPr lang="nn-NO" baseline="0" dirty="0" err="1"/>
              <a:t>punktene</a:t>
            </a:r>
            <a:endParaRPr lang="nn-NO" dirty="0"/>
          </a:p>
          <a:p>
            <a:r>
              <a:rPr lang="nn-NO" dirty="0"/>
              <a:t>Forklar</a:t>
            </a:r>
            <a:r>
              <a:rPr lang="nn-NO" baseline="0" dirty="0"/>
              <a:t> ord:</a:t>
            </a:r>
          </a:p>
          <a:p>
            <a:pPr marL="171450" indent="-171450">
              <a:buFontTx/>
              <a:buChar char="-"/>
            </a:pPr>
            <a:r>
              <a:rPr lang="nn-NO" baseline="0" dirty="0"/>
              <a:t>Ressurs</a:t>
            </a:r>
          </a:p>
          <a:p>
            <a:pPr marL="171450" indent="-171450">
              <a:buFontTx/>
              <a:buChar char="-"/>
            </a:pPr>
            <a:endParaRPr lang="nn-NO" baseline="0" dirty="0"/>
          </a:p>
          <a:p>
            <a:pPr marL="0" indent="0">
              <a:buFontTx/>
              <a:buNone/>
            </a:pPr>
            <a:endParaRPr lang="nn-NO" baseline="0" dirty="0"/>
          </a:p>
        </p:txBody>
      </p:sp>
    </p:spTree>
    <p:extLst>
      <p:ext uri="{BB962C8B-B14F-4D97-AF65-F5344CB8AC3E}">
        <p14:creationId xmlns:p14="http://schemas.microsoft.com/office/powerpoint/2010/main" val="1297483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Gi de 3-4 minutter for å diskutere spørsmålet i par,</a:t>
            </a:r>
            <a:r>
              <a:rPr lang="nb-NO" baseline="0" dirty="0"/>
              <a:t> utfordre de på å komme på så mange ting som mulig. Ta opp i plenum i etterkant. Vis bildene på neste slide som eksempel på hva som kan gjøres på dugnad.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6511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Eksempler på dugnad:</a:t>
            </a:r>
          </a:p>
          <a:p>
            <a:r>
              <a:rPr lang="nb-NO" dirty="0"/>
              <a:t>Bilde 1: vaffelsteking</a:t>
            </a:r>
          </a:p>
          <a:p>
            <a:r>
              <a:rPr lang="nb-NO" dirty="0"/>
              <a:t>Bilde 2: kiosk</a:t>
            </a:r>
          </a:p>
          <a:p>
            <a:r>
              <a:rPr lang="nb-NO" dirty="0"/>
              <a:t>Bilde 3: Selge billetter (f.eks.</a:t>
            </a:r>
            <a:r>
              <a:rPr lang="nb-NO" baseline="0" dirty="0"/>
              <a:t> til en fotballkamp)</a:t>
            </a:r>
          </a:p>
          <a:p>
            <a:r>
              <a:rPr lang="nb-NO" baseline="0" dirty="0"/>
              <a:t>Også så mye </a:t>
            </a:r>
            <a:r>
              <a:rPr lang="nb-NO" baseline="0" dirty="0" err="1"/>
              <a:t>mye</a:t>
            </a:r>
            <a:r>
              <a:rPr lang="nb-NO" baseline="0" dirty="0"/>
              <a:t> mer!</a:t>
            </a:r>
          </a:p>
          <a:p>
            <a:r>
              <a:rPr lang="nb-NO" baseline="0" dirty="0"/>
              <a:t>Bilde 4: Bygge noe (</a:t>
            </a:r>
            <a:r>
              <a:rPr lang="nb-NO" baseline="0" dirty="0" err="1"/>
              <a:t>f.eks</a:t>
            </a:r>
            <a:r>
              <a:rPr lang="nb-NO" baseline="0" dirty="0"/>
              <a:t> klubbhus eller </a:t>
            </a:r>
            <a:r>
              <a:rPr lang="nb-NO" baseline="0" dirty="0" err="1"/>
              <a:t>garderrober</a:t>
            </a:r>
            <a:r>
              <a:rPr lang="nb-NO" baseline="0" dirty="0"/>
              <a:t>)</a:t>
            </a:r>
          </a:p>
          <a:p>
            <a:r>
              <a:rPr lang="nb-NO" baseline="0" dirty="0"/>
              <a:t>Bilde 5: Mange lag arrangerer bingo </a:t>
            </a:r>
          </a:p>
          <a:p>
            <a:r>
              <a:rPr lang="nb-NO" baseline="0" dirty="0"/>
              <a:t>Bilde 6: Security – kan være vakt på idrettsarrangement</a:t>
            </a:r>
          </a:p>
          <a:p>
            <a:r>
              <a:rPr lang="nb-NO" baseline="0" dirty="0"/>
              <a:t>Bilde 7: Være trener for et lag</a:t>
            </a:r>
          </a:p>
          <a:p>
            <a:r>
              <a:rPr lang="nb-NO" baseline="0" dirty="0"/>
              <a:t>Bilde 8: Være dommer</a:t>
            </a:r>
          </a:p>
          <a:p>
            <a:r>
              <a:rPr lang="nb-NO" dirty="0"/>
              <a:t>Bilde 9: Varetelling – mange IL gjør dette til inntekt for idrettslaget/gruppen</a:t>
            </a:r>
          </a:p>
          <a:p>
            <a:r>
              <a:rPr lang="nb-NO" dirty="0"/>
              <a:t>Bilde 10: Parkeringsvakt i forbindelse med arrangementer</a:t>
            </a:r>
          </a:p>
          <a:p>
            <a:r>
              <a:rPr lang="nb-NO" dirty="0"/>
              <a:t>Bilde</a:t>
            </a:r>
            <a:r>
              <a:rPr lang="nb-NO" baseline="0" dirty="0"/>
              <a:t> 11: Kjøre til og fra trening/kamp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0364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 deltagerne tenke litt over overskriften og gjerne diskutere 3-4</a:t>
            </a:r>
            <a:r>
              <a:rPr lang="nb-NO" baseline="0" dirty="0"/>
              <a:t> minutter</a:t>
            </a:r>
            <a:r>
              <a:rPr lang="nb-NO" dirty="0"/>
              <a:t> for å komme med noen forslag til hvorfor vi jobber</a:t>
            </a:r>
            <a:r>
              <a:rPr lang="nb-NO" baseline="0" dirty="0"/>
              <a:t> på dugnad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8631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Også her: utfordr deltagerne</a:t>
            </a:r>
            <a:r>
              <a:rPr lang="nb-NO" baseline="0" dirty="0"/>
              <a:t> på hvordan man (og spesielt de) kan delta på dugnad.</a:t>
            </a:r>
          </a:p>
          <a:p>
            <a:r>
              <a:rPr lang="nb-NO" baseline="0" dirty="0"/>
              <a:t>Pass på å få fram at de ikke kan forvente at folk kommer å spør de om å delta, de må gjerne oppsøke og tilby seg selv og sin arbeidskraft.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4777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0454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Gå</a:t>
            </a:r>
            <a:r>
              <a:rPr lang="nb-NO" baseline="0" noProof="0" dirty="0"/>
              <a:t> kort inn på hva et særforbund og en idrettskrets er, ikke bruk mye tid på det da det ikke er «super aktuelt». </a:t>
            </a:r>
          </a:p>
          <a:p>
            <a:r>
              <a:rPr lang="nb-NO" baseline="0" noProof="0" dirty="0"/>
              <a:t>Det er viktig å understreke dette med at alt er drevet av frivilligheten og at NIF ikke er en del av staten. I Norge er det ikke kommunene som organiserer og tar ut lag. Her er det idrettslagene, de frivillige, som organiserer og legger til rette (gjennom ulønnet arbeid).</a:t>
            </a:r>
          </a:p>
          <a:p>
            <a:r>
              <a:rPr lang="nb-NO" baseline="0" noProof="0" dirty="0"/>
              <a:t>Spør gjerne hvordan det er hos de – og si ifra om det (ikke) er slik her.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684022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Her</a:t>
            </a:r>
            <a:r>
              <a:rPr lang="nb-NO" baseline="0" noProof="0" dirty="0"/>
              <a:t> er det viktig at absolutt alle, uavhengig av alle faktorer, kan være medlem i et idrettslag og at man selv kan velge hvilken idrett man har lyst å holde på med.</a:t>
            </a:r>
          </a:p>
          <a:p>
            <a:r>
              <a:rPr lang="nb-NO" baseline="0" noProof="0" dirty="0"/>
              <a:t>Punktet rett over bildet er formulert slik fordi det er viktig å informere om at det er de som må ta kontakt med idrettslagene, mest sannsynlig kommer ikke idrettslagene til de for å spør om de vil være med. Men dersom de spør så er  e nok hjertelig velkommen til å delta på idrettslagets aktiviteter.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073070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Fokus</a:t>
            </a:r>
            <a:r>
              <a:rPr lang="nb-NO" baseline="0" dirty="0"/>
              <a:t> på hvor mange som er medlem i et idrettslag i Molde. Nesten 50 % av befolkningen er medlem i et idrettslag.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4533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Sett inn lokal informasjon.</a:t>
            </a:r>
          </a:p>
          <a:p>
            <a:r>
              <a:rPr lang="nb-NO" dirty="0"/>
              <a:t>Dette er en oversikt over de idrettene</a:t>
            </a:r>
            <a:r>
              <a:rPr lang="nb-NO" baseline="0" dirty="0"/>
              <a:t> som idrettslagene i Molde har aktivitet innen. Forklar gjerne hva de ulike idrettene er også (om du har tid til dette) for å spare tid kan man be de spør dersom de lurer.</a:t>
            </a:r>
          </a:p>
        </p:txBody>
      </p:sp>
    </p:spTree>
    <p:extLst>
      <p:ext uri="{BB962C8B-B14F-4D97-AF65-F5344CB8AC3E}">
        <p14:creationId xmlns:p14="http://schemas.microsoft.com/office/powerpoint/2010/main" val="393936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Kurset</a:t>
            </a:r>
            <a:r>
              <a:rPr lang="nb-NO" baseline="0" dirty="0"/>
              <a:t> er utviklet av Møre og Romsdal idrettskrets, Friluftsrådet Nordmøre og Romsdal, Møre og Romsdal skikrets og Nasjonalforeningen for folkehelsen Møre og Romsdal. Støttet av Voksenopplæringsforbundet og Møre og Romsdal </a:t>
            </a:r>
            <a:r>
              <a:rPr lang="nb-NO" baseline="0" dirty="0" err="1"/>
              <a:t>fylkekommune</a:t>
            </a:r>
            <a:r>
              <a:rPr lang="nb-NO" baseline="0" dirty="0"/>
              <a:t>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7455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Gi</a:t>
            </a:r>
            <a:r>
              <a:rPr lang="nb-NO" baseline="0" dirty="0"/>
              <a:t> de noen minutter til å reflektere over spørsmålet – ta det opp i plenum før du begynner på punktene.</a:t>
            </a:r>
            <a:endParaRPr lang="nb-NO" dirty="0"/>
          </a:p>
          <a:p>
            <a:r>
              <a:rPr lang="nb-NO" dirty="0"/>
              <a:t>En møteplass og sosial</a:t>
            </a:r>
            <a:r>
              <a:rPr lang="nb-NO" baseline="0" dirty="0"/>
              <a:t> arena vil blant annet si at det er en plass for å få nye venner og møte nye folk og kulturer.</a:t>
            </a:r>
          </a:p>
          <a:p>
            <a:r>
              <a:rPr lang="nb-NO" baseline="0" dirty="0"/>
              <a:t>Mange, mange norske barn er i idretten og det er derfor veldig lurt for deres barn å være aktive der.</a:t>
            </a:r>
          </a:p>
          <a:p>
            <a:r>
              <a:rPr lang="nb-NO" baseline="0" dirty="0"/>
              <a:t>I ung alder er det ofte aktivitet på tvers av kjønn. Og menn kan trene jenter, damer kan trene gutter.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1858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</a:t>
            </a:r>
            <a:r>
              <a:rPr lang="nb-NO" baseline="0" dirty="0"/>
              <a:t> de gjerne reflektere over spørsmålet før du forklarer hvor enkelt det egentlig er.</a:t>
            </a:r>
          </a:p>
          <a:p>
            <a:endParaRPr lang="nb-NO" dirty="0"/>
          </a:p>
          <a:p>
            <a:r>
              <a:rPr lang="nb-NO" dirty="0"/>
              <a:t>Husk:</a:t>
            </a:r>
            <a:r>
              <a:rPr lang="nb-NO" baseline="0" dirty="0"/>
              <a:t> idrettslaga vil alltid ha flere medlemmer!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6319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Umulig å si </a:t>
            </a:r>
            <a:r>
              <a:rPr lang="nn-NO" dirty="0" err="1"/>
              <a:t>noe</a:t>
            </a:r>
            <a:r>
              <a:rPr lang="nn-NO" dirty="0"/>
              <a:t> ca.</a:t>
            </a:r>
            <a:r>
              <a:rPr lang="nn-NO" baseline="0" dirty="0"/>
              <a:t> tall på kva det </a:t>
            </a:r>
            <a:r>
              <a:rPr lang="nn-NO" baseline="0" dirty="0" err="1"/>
              <a:t>koster</a:t>
            </a:r>
            <a:r>
              <a:rPr lang="nn-NO" baseline="0" dirty="0"/>
              <a:t> da det er helt avhengig av idrettslaget og aktiviteten, det er store </a:t>
            </a:r>
            <a:r>
              <a:rPr lang="nn-NO" baseline="0" dirty="0" err="1"/>
              <a:t>forskjeller</a:t>
            </a:r>
            <a:r>
              <a:rPr lang="nn-NO" baseline="0" dirty="0"/>
              <a:t>. Men det er viktig å få fram at alle må betale </a:t>
            </a:r>
            <a:r>
              <a:rPr lang="nn-NO" baseline="0" dirty="0" err="1"/>
              <a:t>medlemskontigent</a:t>
            </a:r>
            <a:r>
              <a:rPr lang="nn-NO" baseline="0" dirty="0"/>
              <a:t> og treningsavgift.</a:t>
            </a:r>
          </a:p>
          <a:p>
            <a:endParaRPr lang="nn-NO" baseline="0" dirty="0"/>
          </a:p>
          <a:p>
            <a:r>
              <a:rPr lang="nn-NO" baseline="0" dirty="0" err="1"/>
              <a:t>Flyktningetjenesten</a:t>
            </a:r>
            <a:r>
              <a:rPr lang="nn-NO" baseline="0" dirty="0"/>
              <a:t> dekker 5 000 kroner, dette kan gå til både </a:t>
            </a:r>
            <a:r>
              <a:rPr lang="nn-NO" baseline="0" dirty="0" err="1"/>
              <a:t>medlemskontigent</a:t>
            </a:r>
            <a:r>
              <a:rPr lang="nn-NO" baseline="0" dirty="0"/>
              <a:t>, treningsavgift og utstyr. Undersøk med </a:t>
            </a:r>
            <a:r>
              <a:rPr lang="nn-NO" baseline="0" dirty="0" err="1"/>
              <a:t>flyktningetjenesten</a:t>
            </a:r>
            <a:r>
              <a:rPr lang="nn-NO" baseline="0" dirty="0"/>
              <a:t> i din kommune, tilpass informasjonen. </a:t>
            </a:r>
          </a:p>
          <a:p>
            <a:endParaRPr lang="nn-NO" baseline="0" dirty="0"/>
          </a:p>
          <a:p>
            <a:r>
              <a:rPr lang="nn-NO" baseline="0" dirty="0"/>
              <a:t>Ved å legge til rette </a:t>
            </a:r>
            <a:r>
              <a:rPr lang="nn-NO" baseline="0" dirty="0" err="1"/>
              <a:t>mener</a:t>
            </a:r>
            <a:r>
              <a:rPr lang="nn-NO" baseline="0" dirty="0"/>
              <a:t> vi for eksempel at man kan dele opp </a:t>
            </a:r>
            <a:r>
              <a:rPr lang="nn-NO" baseline="0" dirty="0" err="1"/>
              <a:t>medlemskontigenten</a:t>
            </a:r>
            <a:r>
              <a:rPr lang="nn-NO" baseline="0" dirty="0"/>
              <a:t>/</a:t>
            </a:r>
            <a:r>
              <a:rPr lang="nn-NO" baseline="0" dirty="0" err="1"/>
              <a:t>treningsavgiften</a:t>
            </a:r>
            <a:r>
              <a:rPr lang="nn-NO" baseline="0" dirty="0"/>
              <a:t> og fordele den utover året.</a:t>
            </a:r>
          </a:p>
        </p:txBody>
      </p:sp>
    </p:spTree>
    <p:extLst>
      <p:ext uri="{BB962C8B-B14F-4D97-AF65-F5344CB8AC3E}">
        <p14:creationId xmlns:p14="http://schemas.microsoft.com/office/powerpoint/2010/main" val="1849446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Dette blir kanskje for innviklet, og</a:t>
            </a:r>
            <a:r>
              <a:rPr lang="nb-NO" baseline="0" noProof="0" dirty="0"/>
              <a:t> en del av ordene (f.eks. plikter og rettigheter) må muligens forklares godt.</a:t>
            </a:r>
          </a:p>
          <a:p>
            <a:endParaRPr lang="nb-NO" noProof="0" dirty="0"/>
          </a:p>
          <a:p>
            <a:r>
              <a:rPr lang="nb-NO" noProof="0" dirty="0"/>
              <a:t>De</a:t>
            </a:r>
            <a:r>
              <a:rPr lang="nb-NO" baseline="0" noProof="0" dirty="0"/>
              <a:t> to øverste rettighetene gjelder først og fremst på idrettslagets årsmøte (idrettslagets høyeste myndighet)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baseline="0" noProof="0" dirty="0"/>
              <a:t>* = for å ha stemmerett må man være over 15 år, vært medlem i minimum 1 måned og ha  oppfylt medlemsforpliktelsene (betalt </a:t>
            </a:r>
            <a:r>
              <a:rPr lang="nb-NO" baseline="0" noProof="0" dirty="0" err="1"/>
              <a:t>medlemskontiget</a:t>
            </a:r>
            <a:r>
              <a:rPr lang="nb-NO" baseline="0" noProof="0" dirty="0"/>
              <a:t>).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baseline="0" noProof="0" dirty="0"/>
              <a:t>Formålsparagrafen = Idrettslagets formål er å drive idrett organisert i Norges idrettsforbund. Arbeidet skal preges av frivillighet, demokrati, lojalitet og likeverd. All idrettslig aktivitet skal bygge på grunnverdier som idrettsglede, felleskap, helse og ærlighet.</a:t>
            </a:r>
          </a:p>
        </p:txBody>
      </p:sp>
    </p:spTree>
    <p:extLst>
      <p:ext uri="{BB962C8B-B14F-4D97-AF65-F5344CB8AC3E}">
        <p14:creationId xmlns:p14="http://schemas.microsoft.com/office/powerpoint/2010/main" val="2496315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Nok mat/drikke/klær</a:t>
            </a:r>
            <a:r>
              <a:rPr lang="nb-NO" baseline="0" dirty="0"/>
              <a:t> spesielt på turnering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3857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Eksempel på personlig utstyr:</a:t>
            </a:r>
          </a:p>
          <a:p>
            <a:pPr marL="171450" indent="-171450">
              <a:buFontTx/>
              <a:buChar char="-"/>
            </a:pPr>
            <a:r>
              <a:rPr lang="nb-NO" dirty="0"/>
              <a:t>Sko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Drakter og </a:t>
            </a:r>
            <a:r>
              <a:rPr lang="nb-NO" baseline="0" dirty="0" err="1"/>
              <a:t>shortser</a:t>
            </a:r>
            <a:r>
              <a:rPr lang="nb-NO" baseline="0" dirty="0"/>
              <a:t> osv.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Sykkel</a:t>
            </a:r>
          </a:p>
          <a:p>
            <a:pPr marL="0" indent="0">
              <a:buFontTx/>
              <a:buNone/>
            </a:pPr>
            <a:r>
              <a:rPr lang="nb-NO" baseline="0" dirty="0"/>
              <a:t>Eksempel på felles </a:t>
            </a:r>
            <a:r>
              <a:rPr lang="nb-NO" baseline="0" dirty="0" err="1"/>
              <a:t>ustyr</a:t>
            </a:r>
            <a:r>
              <a:rPr lang="nb-NO" baseline="0" dirty="0"/>
              <a:t>: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Fotballer, håndballer, mål, nett osv. Kom gjerne med flere eksempel. </a:t>
            </a:r>
          </a:p>
          <a:p>
            <a:pPr marL="171450" indent="-1714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5013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Mange</a:t>
            </a:r>
            <a:r>
              <a:rPr lang="nb-NO" baseline="0" dirty="0"/>
              <a:t> har utstyr de gjerne vil gi bort også.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8668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Jenter</a:t>
            </a:r>
            <a:r>
              <a:rPr lang="nb-NO" baseline="0" dirty="0"/>
              <a:t> gjør lurt i å sette opp håret!</a:t>
            </a:r>
          </a:p>
          <a:p>
            <a:r>
              <a:rPr lang="nb-NO" baseline="0" dirty="0"/>
              <a:t>Legg inn bilder av idrettsutøver (i aktivitet)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4127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 har forståelse</a:t>
            </a:r>
            <a:r>
              <a:rPr lang="nb-NO" baseline="0" dirty="0"/>
              <a:t> for religion og kultur, men dette er eksempler på hva vi har på oss på de ulike idrettsarenaene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Få gjerne en diskusjon på dette.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Bilde 1: håndball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Bilde 2: fotball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Bilde 3: fotball i snø (med strømpebukse og/eller bukse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Bilde 4: jogging – friidrett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Bilde 5: nedover ski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Bilde 6: bortover ski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Bilde 7: svømming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Bilde 8</a:t>
            </a:r>
            <a:r>
              <a:rPr lang="nb-NO" baseline="0"/>
              <a:t>: friidrett</a:t>
            </a:r>
            <a:endParaRPr lang="nb-NO" baseline="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4522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1979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Organisasjonenes visjoner.</a:t>
            </a:r>
          </a:p>
        </p:txBody>
      </p:sp>
    </p:spTree>
    <p:extLst>
      <p:ext uri="{BB962C8B-B14F-4D97-AF65-F5344CB8AC3E}">
        <p14:creationId xmlns:p14="http://schemas.microsoft.com/office/powerpoint/2010/main" val="20869423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Si gjerne noe om hva matpakken</a:t>
            </a:r>
            <a:r>
              <a:rPr lang="nb-NO" baseline="0" dirty="0"/>
              <a:t> inneholder.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1565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Tips</a:t>
            </a:r>
            <a:r>
              <a:rPr lang="nb-NO" baseline="0" dirty="0"/>
              <a:t> til innhold i sekken når en skal på tur, eller når en skal delta som tilskuer under kamper og fotballturneringer.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8911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356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Velkommen</a:t>
            </a:r>
          </a:p>
          <a:p>
            <a:r>
              <a:rPr lang="nb-NO" dirty="0"/>
              <a:t>Ta en</a:t>
            </a:r>
            <a:r>
              <a:rPr lang="nb-NO" baseline="0" dirty="0"/>
              <a:t> bli-kjent runde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6880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Helt kort om hva frivillig arbeid er og at det</a:t>
            </a:r>
            <a:r>
              <a:rPr lang="nb-NO" baseline="0" dirty="0"/>
              <a:t> har stor betydning i Norge. </a:t>
            </a:r>
          </a:p>
          <a:p>
            <a:r>
              <a:rPr lang="nb-NO" baseline="0" dirty="0"/>
              <a:t>DEFINISJON</a:t>
            </a:r>
          </a:p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Definisjonen vektlegger at frivillig arbeid innebærer at tjenesten eller aktiviteten blir foretatt uten at det utbetales lønn. I tillegg må tjenesten eller aktiviteten være til fordel for samfunnet, miljøet, eller andre enn nære slektninger eller personer som kan regnes til egen husholdning.</a:t>
            </a:r>
          </a:p>
          <a:p>
            <a:pPr marL="0" indent="0">
              <a:buNone/>
            </a:pPr>
            <a:r>
              <a:rPr lang="nb-NO" sz="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    Kilde: Frivillighet Norge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6560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Sett inn logo til </a:t>
            </a:r>
            <a:r>
              <a:rPr lang="nb-NO" dirty="0" err="1"/>
              <a:t>frivilligsentralen</a:t>
            </a:r>
            <a:r>
              <a:rPr lang="nb-NO" baseline="0" dirty="0"/>
              <a:t> i din kommune, hvis dere har. Inviter gjerne inn leder for </a:t>
            </a:r>
            <a:r>
              <a:rPr lang="nb-NO" baseline="0" dirty="0" err="1"/>
              <a:t>frivilligsentralen</a:t>
            </a:r>
            <a:r>
              <a:rPr lang="nb-NO" baseline="0" dirty="0"/>
              <a:t>/frivilligkoordinator for å informere om deres rolle og hva som finnes av muligheter. Det er gjerne m</a:t>
            </a:r>
            <a:r>
              <a:rPr lang="nb-NO" dirty="0"/>
              <a:t>øteplasser, diverse kurs,  språkkafe,</a:t>
            </a:r>
            <a:r>
              <a:rPr lang="nb-NO" baseline="0" dirty="0"/>
              <a:t> formidling av frivillige m.m.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7996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Tilpass informasjonen</a:t>
            </a:r>
            <a:r>
              <a:rPr lang="nb-NO" baseline="0" dirty="0"/>
              <a:t> til gruppen, enklest mulig språk.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Supplerende informasjon: </a:t>
            </a:r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Med frivillig virke mener vi virksomhet som for det vesentligste er basert på frivillige gaver/innsamlede midler og/eller frivillig tidsbruk, og som har et ikke-kommersielt formål.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2863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Kort om det som står</a:t>
            </a:r>
            <a:r>
              <a:rPr lang="nb-NO" baseline="0" dirty="0"/>
              <a:t> i rødt</a:t>
            </a:r>
          </a:p>
          <a:p>
            <a:pPr marL="0" indent="0">
              <a:buNone/>
            </a:pPr>
            <a:r>
              <a:rPr lang="nb-NO" dirty="0">
                <a:latin typeface="Georgia" panose="02040502050405020303" pitchFamily="18" charset="0"/>
              </a:rPr>
              <a:t>FRIVILLIG INNSATS</a:t>
            </a:r>
          </a:p>
          <a:p>
            <a:r>
              <a:rPr lang="nb-NO" dirty="0">
                <a:latin typeface="Georgia" panose="02040502050405020303" pitchFamily="18" charset="0"/>
              </a:rPr>
              <a:t>Den frivillige arbeidsinnsatsen i de frivillige organisasjonene i Norge tilsvarer </a:t>
            </a:r>
            <a: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  <a:t>147 800 årsverk</a:t>
            </a:r>
            <a:r>
              <a:rPr lang="nb-NO" dirty="0">
                <a:latin typeface="Georgia" panose="02040502050405020303" pitchFamily="18" charset="0"/>
              </a:rPr>
              <a:t>.</a:t>
            </a:r>
          </a:p>
          <a:p>
            <a: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  <a:t>61 % av befolkningen (over 16 år) bidrar med frivillig arbeid </a:t>
            </a:r>
            <a:r>
              <a:rPr lang="nb-NO" dirty="0">
                <a:latin typeface="Georgia" panose="02040502050405020303" pitchFamily="18" charset="0"/>
              </a:rPr>
              <a:t>i de frivillige organisasjonene årlig. Dette er den høyeste andel som er målt på verdensbasis. Vi deler førsteplassen med Sverige.</a:t>
            </a:r>
          </a:p>
          <a:p>
            <a:r>
              <a:rPr lang="nb-NO" dirty="0">
                <a:latin typeface="Georgia" panose="02040502050405020303" pitchFamily="18" charset="0"/>
              </a:rPr>
              <a:t>Over halvparten av det frivillige arbeidet legges ned i kultur- og fritidsorganisasjoner, inkludert idrett.</a:t>
            </a:r>
          </a:p>
          <a:p>
            <a:pPr marL="0" indent="0">
              <a:buNone/>
            </a:pPr>
            <a:r>
              <a:rPr lang="nb-NO" dirty="0">
                <a:latin typeface="Georgia" panose="02040502050405020303" pitchFamily="18" charset="0"/>
              </a:rPr>
              <a:t>MEDLEMSKAP</a:t>
            </a:r>
          </a:p>
          <a:p>
            <a:r>
              <a:rPr lang="nb-NO" dirty="0">
                <a:latin typeface="Georgia" panose="02040502050405020303" pitchFamily="18" charset="0"/>
              </a:rPr>
              <a:t>Det er anslagsvis </a:t>
            </a:r>
            <a: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  <a:t>9,2 millioner medlemskap i frivillige organisasjoner </a:t>
            </a:r>
            <a:r>
              <a:rPr lang="nb-NO" dirty="0">
                <a:latin typeface="Georgia" panose="02040502050405020303" pitchFamily="18" charset="0"/>
              </a:rPr>
              <a:t>i Norge.</a:t>
            </a:r>
          </a:p>
          <a:p>
            <a:r>
              <a:rPr lang="nb-NO" dirty="0">
                <a:latin typeface="Georgia" panose="02040502050405020303" pitchFamily="18" charset="0"/>
              </a:rPr>
              <a:t>Stadig færre er medlem av den organisasjonen de utfører frivillig arbeid for (fra 88 prosent i 1998 til 76 prosent i 2014).</a:t>
            </a:r>
          </a:p>
          <a:p>
            <a:pPr marL="0" indent="0">
              <a:buNone/>
            </a:pPr>
            <a:r>
              <a:rPr lang="nb-NO" dirty="0">
                <a:latin typeface="Georgia" panose="02040502050405020303" pitchFamily="18" charset="0"/>
              </a:rPr>
              <a:t>FRIVILLIGE ORGANISASJONER</a:t>
            </a:r>
          </a:p>
          <a:p>
            <a:r>
              <a:rPr lang="nb-NO" dirty="0">
                <a:latin typeface="Georgia" panose="02040502050405020303" pitchFamily="18" charset="0"/>
              </a:rPr>
              <a:t>Det finnes over </a:t>
            </a:r>
            <a: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  <a:t>100 000 lag og foreninger i Norge</a:t>
            </a:r>
            <a:r>
              <a:rPr lang="nb-NO" dirty="0">
                <a:latin typeface="Georgia" panose="02040502050405020303" pitchFamily="18" charset="0"/>
              </a:rPr>
              <a:t>. I dette tallet er lokale lag og foreninger som er del av en nasjonal organisasjon (for eksempel lokale 4H-klubber) tatt med.</a:t>
            </a:r>
          </a:p>
          <a:p>
            <a:r>
              <a:rPr lang="nb-NO" dirty="0">
                <a:latin typeface="Georgia" panose="02040502050405020303" pitchFamily="18" charset="0"/>
              </a:rPr>
              <a:t>De tre største organisasjonstypene målt i prosentandel av de frivillige er Idrett og sport, Velforeninger, grendelag og nærmiljø, Hobby, fritid, utendørsaktivitet og sosiale foreninger.</a:t>
            </a:r>
          </a:p>
          <a:p>
            <a:pPr marL="0" indent="0">
              <a:buNone/>
            </a:pPr>
            <a:r>
              <a:rPr lang="nb-NO" dirty="0">
                <a:latin typeface="Georgia" panose="02040502050405020303" pitchFamily="18" charset="0"/>
              </a:rPr>
              <a:t>ØKONOMI</a:t>
            </a:r>
          </a:p>
          <a:p>
            <a:r>
              <a:rPr lang="nb-NO" dirty="0">
                <a:latin typeface="Georgia" panose="02040502050405020303" pitchFamily="18" charset="0"/>
              </a:rPr>
              <a:t>Verdiskapingen i frivillig sektor (inkludert verdien av det frivillige arbeidet) var på </a:t>
            </a:r>
            <a: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  <a:t>125,5 milliarder kroner i 2014</a:t>
            </a:r>
            <a:r>
              <a:rPr lang="nb-NO" dirty="0">
                <a:latin typeface="Georgia" panose="02040502050405020303" pitchFamily="18" charset="0"/>
              </a:rPr>
              <a:t>.</a:t>
            </a:r>
          </a:p>
          <a:p>
            <a:r>
              <a:rPr lang="nb-NO" dirty="0">
                <a:latin typeface="Georgia" panose="02040502050405020303" pitchFamily="18" charset="0"/>
              </a:rPr>
              <a:t>Ser vi bort i fra ideelle velferdsleverandører kommer 23 % av inntektene fra det offentlige, 15 % er gaver og 63 % er </a:t>
            </a:r>
            <a:r>
              <a:rPr lang="nb-NO" dirty="0" err="1">
                <a:latin typeface="Georgia" panose="02040502050405020303" pitchFamily="18" charset="0"/>
              </a:rPr>
              <a:t>egengenererte</a:t>
            </a:r>
            <a:r>
              <a:rPr lang="nb-NO" dirty="0">
                <a:latin typeface="Georgia" panose="02040502050405020303" pitchFamily="18" charset="0"/>
              </a:rPr>
              <a:t> inntekter (salg, lotterier, medlemskontingent, osv.). Det er store variasjoner mellom organisasjonene.</a:t>
            </a:r>
          </a:p>
          <a:p>
            <a:pPr marL="0" indent="0">
              <a:buNone/>
            </a:pPr>
            <a:r>
              <a:rPr lang="nb-NO" sz="1000" dirty="0"/>
              <a:t>Kilde: </a:t>
            </a:r>
            <a:r>
              <a:rPr lang="nb-NO" sz="1000" dirty="0">
                <a:hlinkClick r:id="rId3"/>
              </a:rPr>
              <a:t>https://www.frivillighetnorge.no/no/om_oss/fakta_om_frivillighet/grunnleggende_fakta/N%C3%B8kkelfakta+om+frivillighet.b7C_wlrKX5.ips</a:t>
            </a:r>
            <a:endParaRPr lang="nb-NO" sz="10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8430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viser dere en film om opplevelsen og betydning av å</a:t>
            </a:r>
            <a:r>
              <a:rPr lang="nb-NO" baseline="0" dirty="0"/>
              <a:t> være frivillig.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982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Aktiv fritid for alle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768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Aktiv fritid for alle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132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Aktiv fritid for alle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5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>
            <a:spLocks noChangeArrowheads="1"/>
          </p:cNvSpPr>
          <p:nvPr/>
        </p:nvSpPr>
        <p:spPr bwMode="auto">
          <a:xfrm>
            <a:off x="323851" y="6381751"/>
            <a:ext cx="7921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79C6C56A-79CA-4BAB-90BB-30CB80E1476F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2204864"/>
            <a:ext cx="3600400" cy="4032448"/>
          </a:xfrm>
          <a:prstGeom prst="rect">
            <a:avLst/>
          </a:prstGeom>
        </p:spPr>
        <p:txBody>
          <a:bodyPr/>
          <a:lstStyle>
            <a:lvl1pPr marL="269868" indent="-269868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34" indent="-171446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371" indent="-253994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48" indent="-242882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37" indent="-23018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9" y="2204864"/>
            <a:ext cx="3600400" cy="4032448"/>
          </a:xfrm>
          <a:prstGeom prst="rect">
            <a:avLst/>
          </a:prstGeom>
        </p:spPr>
        <p:txBody>
          <a:bodyPr/>
          <a:lstStyle>
            <a:lvl1pPr marL="269868" indent="-269868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34" indent="-171446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371" indent="-253994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48" indent="-242882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37" indent="-23018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196752"/>
            <a:ext cx="576064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3384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412776"/>
            <a:ext cx="5256584" cy="936104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4925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898" y="2348881"/>
            <a:ext cx="5257279" cy="410430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35000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/>
        </p:nvSpPr>
        <p:spPr bwMode="auto">
          <a:xfrm>
            <a:off x="323851" y="6381751"/>
            <a:ext cx="7921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C74670AE-19B0-4AA8-95F7-E555793BFD9C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2204864"/>
            <a:ext cx="7272808" cy="3744416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196752"/>
            <a:ext cx="5760640" cy="864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50177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3356992"/>
            <a:ext cx="468052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31323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571625" y="217289"/>
            <a:ext cx="7050500" cy="1137187"/>
          </a:xfrm>
          <a:prstGeom prst="rect">
            <a:avLst/>
          </a:prstGeom>
        </p:spPr>
        <p:txBody>
          <a:bodyPr anchor="b"/>
          <a:lstStyle>
            <a:lvl1pPr>
              <a:defRPr sz="5554">
                <a:solidFill>
                  <a:srgbClr val="3DA642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54">
                <a:solidFill>
                  <a:srgbClr val="3DA642"/>
                </a:solidFill>
              </a:rPr>
              <a:t>Titteltekst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378148" y="2007599"/>
            <a:ext cx="7907657" cy="303549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250">
                <a:latin typeface="Arial Unicode MS"/>
                <a:ea typeface="Arial Unicode MS"/>
                <a:cs typeface="Arial Unicode MS"/>
                <a:sym typeface="Arial Unicode MS"/>
              </a:defRPr>
            </a:lvl1pPr>
            <a:lvl2pPr marL="0" indent="160729">
              <a:spcBef>
                <a:spcPts val="0"/>
              </a:spcBef>
              <a:buSzTx/>
              <a:buNone/>
              <a:defRPr sz="2250">
                <a:latin typeface="Arial Unicode MS"/>
                <a:ea typeface="Arial Unicode MS"/>
                <a:cs typeface="Arial Unicode MS"/>
                <a:sym typeface="Arial Unicode MS"/>
              </a:defRPr>
            </a:lvl2pPr>
            <a:lvl3pPr marL="0" indent="321457">
              <a:spcBef>
                <a:spcPts val="0"/>
              </a:spcBef>
              <a:buSzTx/>
              <a:buNone/>
              <a:defRPr sz="2250">
                <a:latin typeface="Arial Unicode MS"/>
                <a:ea typeface="Arial Unicode MS"/>
                <a:cs typeface="Arial Unicode MS"/>
                <a:sym typeface="Arial Unicode MS"/>
              </a:defRPr>
            </a:lvl3pPr>
            <a:lvl4pPr marL="0" indent="482186">
              <a:spcBef>
                <a:spcPts val="0"/>
              </a:spcBef>
              <a:buSzTx/>
              <a:buNone/>
              <a:defRPr sz="2250">
                <a:latin typeface="Arial Unicode MS"/>
                <a:ea typeface="Arial Unicode MS"/>
                <a:cs typeface="Arial Unicode MS"/>
                <a:sym typeface="Arial Unicode MS"/>
              </a:defRPr>
            </a:lvl4pPr>
            <a:lvl5pPr marL="0" indent="642915">
              <a:spcBef>
                <a:spcPts val="0"/>
              </a:spcBef>
              <a:buSzTx/>
              <a:buNone/>
              <a:defRPr sz="2250">
                <a:latin typeface="Arial Unicode MS"/>
                <a:ea typeface="Arial Unicode MS"/>
                <a:cs typeface="Arial Unicode MS"/>
                <a:sym typeface="Arial Unicode MS"/>
              </a:defRPr>
            </a:lvl5pPr>
          </a:lstStyle>
          <a:p>
            <a:pPr lvl="0">
              <a:defRPr sz="1800"/>
            </a:pPr>
            <a:r>
              <a:rPr sz="2250"/>
              <a:t>Brødtekst nivå én</a:t>
            </a:r>
          </a:p>
          <a:p>
            <a:pPr lvl="1">
              <a:defRPr sz="1800"/>
            </a:pPr>
            <a:r>
              <a:rPr sz="2250"/>
              <a:t>Brødtekst nivå to</a:t>
            </a:r>
          </a:p>
          <a:p>
            <a:pPr lvl="2">
              <a:defRPr sz="1800"/>
            </a:pPr>
            <a:r>
              <a:rPr sz="2250"/>
              <a:t>Brødtekst nivå tre</a:t>
            </a:r>
          </a:p>
          <a:p>
            <a:pPr lvl="3">
              <a:defRPr sz="1800"/>
            </a:pPr>
            <a:r>
              <a:rPr sz="2250"/>
              <a:t>Brødtekst nivå fire</a:t>
            </a:r>
          </a:p>
          <a:p>
            <a:pPr lvl="4">
              <a:defRPr sz="1800"/>
            </a:pPr>
            <a:r>
              <a:rPr sz="2250"/>
              <a:t>Brødtekst nivå fem</a:t>
            </a:r>
          </a:p>
        </p:txBody>
      </p:sp>
      <p:pic>
        <p:nvPicPr>
          <p:cNvPr id="7" name="pasted-image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018234" y="5442645"/>
            <a:ext cx="3482578" cy="13394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-6046" y="-25534"/>
            <a:ext cx="1133234" cy="690906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3DA642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54576794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1FB4D0-7B1B-4D9F-B9D1-3BE2B1319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65D3F17-74B2-4DD0-B59F-8A3966027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A0A3DC7-6E22-4791-BF64-BCC98669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4A6EFA8-4E5D-4965-BE45-8DD3E7825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E8EEAE-78E2-4CBF-B4F6-409B6C5C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08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75C67C-5BA9-4AA4-BF8A-56804A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FDCA5E-E528-4990-AB9F-E4DA95A0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ABA7ED6-0A50-453E-97C7-A4AD6FF90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DDB487-9FC4-4AEA-A89F-77474E981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A8ECEC3-33AC-4CC7-ABBC-2408E397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40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33D7CD-2D4E-478B-9756-B741D29BD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11277E9-92EC-4A89-86BB-2B86B7178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618860-17DB-4EE9-82AE-13B0AC06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6076E2-67AF-4D3C-A03F-C35A5276D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8AA9FD1-CDA6-41B7-9C9A-0C7C5BB39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4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Aktiv fritid for alle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8692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BB102B-BDBE-43A5-817D-F41C2ABC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B8F274-A807-40DC-BF42-61C094141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34003FE-ACF8-40AB-9FB6-A35FEC17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7B734CE-FD4E-4862-901D-F4D6D9B3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A01866D-BAE1-4EB9-9B5B-5D81FB69D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22A5044-C06C-413C-B234-E6EF4013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07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5074E9-ED7A-470D-B8EE-DD8E5DC0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E5779C0-F576-4668-9CCE-3165B6DEA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231BCF5-86BE-4FD7-A088-88DC8F7EE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2186C4F-21BB-4A81-81C0-BFCECA6E7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E2D69B3-1F03-4E5A-AF7B-D2D88CB2A8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16E4314-6F7E-4A4B-8DF3-7CC24DAA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94C935D-AA37-4E9C-846C-5F525A58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9D66437-AA09-4FEB-8E2D-52FCB1CE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01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37CE8E-C0E8-45CF-B80B-AC3EF2B7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1B96DC3-B890-4EC6-9867-CC0FF0662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834A400-4EDF-4EEE-BA66-948FBD22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D3C6E8-D969-4D41-B225-FE9F2C1C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44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9FCBF11-E7F2-4205-A6B2-5A826456A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2B30AE4-E94F-48DD-B6FC-51DEB23FE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7479A0-1E77-4268-9D40-F306C70B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38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AB1247-2EF8-449C-8A0F-3D4EBD42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E85104-E250-44B8-9381-0338A722E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9C806D-5FD5-4649-9AE4-A8D975041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AEA875E-10FE-4C8E-8DA5-903449A3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4BE81AD-1B69-4042-8E4D-29F1BA21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C60CE2D-A9AC-407C-80BE-CFB7DED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83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F49428-932C-4857-A917-4DD9AD0D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B07DE3C-52F2-4EB5-88D0-8CD9D56DCA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7CA7AB6-FA8E-4EBF-A223-042F37997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2016F25-3276-4791-A7C7-D3406892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53438D-166B-483A-8CF1-A36AD08F4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1F6A1C6-BEA9-41AF-AE1B-5CE67B36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66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55FE1D-25BE-4ABA-A2F9-9C717F566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4165C29-5DE3-4410-8DB2-7C0E66498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310CF5-9C32-4FD4-AEF4-6A44677E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67F338-9D47-493B-A298-B936F356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ECA6E0-BB0E-4565-BC62-C861D7B6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13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4E41876-6F34-46D8-8EC8-95692F9FB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3EB616A-4309-4DFE-8050-E47581C2A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3F925BB-C3BC-4F34-BE33-A6A32DE9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A0D7B4-C5DB-4011-A0DD-6181E12A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C75D78D-276A-44D5-986C-6AF22427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6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Aktiv fritid for alle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632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Aktiv fritid for alle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58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Aktiv fritid for alle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7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Aktiv fritid for alle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60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Aktiv fritid for alle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031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Aktiv fritid for alle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972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Aktiv fritid for alle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655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Aktiv fritid for alle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29DBD-D70C-4A50-BEE4-D551F429C1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0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2E2A58A-9524-4059-8610-3A5B57D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CAB8384-5BA6-45BB-940B-8B12F1960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FA68C9-E837-4373-BE18-F9C03CB6F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8AD32B-437C-4964-95D9-4F3DCC228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Aktiv fritid for alle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A250627-DF4B-4C7B-805A-403DE22F8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20F37-B852-47C6-924E-063879D6448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30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f"/><Relationship Id="rId13" Type="http://schemas.openxmlformats.org/officeDocument/2006/relationships/image" Target="../media/image63.png"/><Relationship Id="rId3" Type="http://schemas.openxmlformats.org/officeDocument/2006/relationships/image" Target="../media/image53.tif"/><Relationship Id="rId7" Type="http://schemas.openxmlformats.org/officeDocument/2006/relationships/image" Target="../media/image57.tiff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tiff"/><Relationship Id="rId10" Type="http://schemas.openxmlformats.org/officeDocument/2006/relationships/image" Target="../media/image60.png"/><Relationship Id="rId4" Type="http://schemas.openxmlformats.org/officeDocument/2006/relationships/image" Target="../media/image54.tiff"/><Relationship Id="rId9" Type="http://schemas.openxmlformats.org/officeDocument/2006/relationships/image" Target="../media/image59.tif"/><Relationship Id="rId1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65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slYVE8Dyy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Hovedbilde Jun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75" y="805381"/>
            <a:ext cx="6521648" cy="340669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Undertittel 2"/>
          <p:cNvSpPr>
            <a:spLocks noGrp="1"/>
          </p:cNvSpPr>
          <p:nvPr/>
        </p:nvSpPr>
        <p:spPr bwMode="auto">
          <a:xfrm>
            <a:off x="0" y="4631046"/>
            <a:ext cx="9144000" cy="2226954"/>
          </a:xfrm>
          <a:prstGeom prst="rect">
            <a:avLst/>
          </a:prstGeom>
          <a:solidFill>
            <a:srgbClr val="3784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nb-NO" sz="2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nb-NO" sz="2000" dirty="0">
                <a:solidFill>
                  <a:schemeClr val="bg1"/>
                </a:solidFill>
                <a:latin typeface="Georgia" panose="02040502050405020303" pitchFamily="18" charset="0"/>
              </a:rPr>
              <a:t>Kurs </a:t>
            </a:r>
          </a:p>
          <a:p>
            <a:pPr algn="ctr"/>
            <a:r>
              <a:rPr lang="nb-NO" sz="3600" dirty="0">
                <a:solidFill>
                  <a:schemeClr val="bg1"/>
                </a:solidFill>
                <a:latin typeface="Georgia" panose="02040502050405020303" pitchFamily="18" charset="0"/>
              </a:rPr>
              <a:t>Frivillighet og dugnad </a:t>
            </a:r>
          </a:p>
          <a:p>
            <a:pPr algn="ctr"/>
            <a:r>
              <a:rPr lang="nb-NO" sz="3600" dirty="0">
                <a:solidFill>
                  <a:schemeClr val="bg1"/>
                </a:solidFill>
                <a:latin typeface="Georgia" panose="02040502050405020303" pitchFamily="18" charset="0"/>
              </a:rPr>
              <a:t>Idrett</a:t>
            </a:r>
          </a:p>
        </p:txBody>
      </p:sp>
    </p:spTree>
    <p:extLst>
      <p:ext uri="{BB962C8B-B14F-4D97-AF65-F5344CB8AC3E}">
        <p14:creationId xmlns:p14="http://schemas.microsoft.com/office/powerpoint/2010/main" val="820396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Dugnad – Hva er det?</a:t>
            </a:r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3" b="4733"/>
          <a:stretch>
            <a:fillRect/>
          </a:stretch>
        </p:blipFill>
        <p:spPr>
          <a:xfrm rot="5400000">
            <a:off x="-825500" y="1682751"/>
            <a:ext cx="5143500" cy="3492500"/>
          </a:xfrm>
        </p:spPr>
      </p:pic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 sz="2000" dirty="0"/>
              <a:t>Frivillig ulønnet arbeid av betydning for fellesskapet.</a:t>
            </a:r>
          </a:p>
          <a:p>
            <a:r>
              <a:rPr lang="nb-NO" sz="2000" dirty="0"/>
              <a:t>Svært viktig ressurs for idrettslagene</a:t>
            </a:r>
          </a:p>
          <a:p>
            <a:pPr lvl="1"/>
            <a:r>
              <a:rPr lang="nb-NO" sz="1800" dirty="0"/>
              <a:t>Mange idrettslag er helt avhengig av at foreldrene er med på dugnad!</a:t>
            </a:r>
          </a:p>
          <a:p>
            <a:pPr lvl="1"/>
            <a:r>
              <a:rPr lang="nb-NO" sz="1800" dirty="0"/>
              <a:t>Mange idrettslag forventer at foreldrene stiller.</a:t>
            </a:r>
          </a:p>
          <a:p>
            <a:r>
              <a:rPr lang="nb-NO" sz="2000" dirty="0"/>
              <a:t>Ofte avgjørende for å tilby aktivitetstilbud (idrett).</a:t>
            </a:r>
          </a:p>
          <a:p>
            <a:endParaRPr lang="nb-NO" sz="20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3492500" y="873297"/>
            <a:ext cx="3070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rgbClr val="57585B"/>
                </a:solidFill>
                <a:latin typeface="Georgia" pitchFamily="18" charset="0"/>
              </a:rPr>
              <a:t>Bildetekst: Årets ildsjel i Møre og Romsdal 2016. Mary Ann Samuelsen Naas som har vært frivillig i Elnesvågen IL Håndball i nærmere 40 år</a:t>
            </a:r>
          </a:p>
        </p:txBody>
      </p:sp>
    </p:spTree>
    <p:extLst>
      <p:ext uri="{BB962C8B-B14F-4D97-AF65-F5344CB8AC3E}">
        <p14:creationId xmlns:p14="http://schemas.microsoft.com/office/powerpoint/2010/main" val="22761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>
          <a:xfrm>
            <a:off x="685800" y="1492032"/>
            <a:ext cx="7772400" cy="705114"/>
          </a:xfrm>
        </p:spPr>
        <p:txBody>
          <a:bodyPr>
            <a:noAutofit/>
          </a:bodyPr>
          <a:lstStyle/>
          <a:p>
            <a:r>
              <a:rPr lang="nb-NO" sz="6000" dirty="0"/>
              <a:t>DUGNAD</a:t>
            </a:r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>
          <a:xfrm>
            <a:off x="1371600" y="2624996"/>
            <a:ext cx="6400800" cy="1314450"/>
          </a:xfrm>
        </p:spPr>
        <p:txBody>
          <a:bodyPr>
            <a:noAutofit/>
          </a:bodyPr>
          <a:lstStyle/>
          <a:p>
            <a:r>
              <a:rPr lang="nb-NO" sz="3600" dirty="0"/>
              <a:t>KAN DERE KOMME PÅ NOEN TING MAN KAN GJØR PÅ DUGNAD I FORBINDELSE MED ET IDRETTSLAG?</a:t>
            </a:r>
          </a:p>
        </p:txBody>
      </p:sp>
    </p:spTree>
    <p:extLst>
      <p:ext uri="{BB962C8B-B14F-4D97-AF65-F5344CB8AC3E}">
        <p14:creationId xmlns:p14="http://schemas.microsoft.com/office/powerpoint/2010/main" val="3982706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Sylinder 14"/>
          <p:cNvSpPr txBox="1"/>
          <p:nvPr/>
        </p:nvSpPr>
        <p:spPr>
          <a:xfrm>
            <a:off x="2048778" y="2889250"/>
            <a:ext cx="4656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57585B"/>
                </a:solidFill>
                <a:latin typeface="Georgia" pitchFamily="18" charset="0"/>
              </a:rPr>
              <a:t>Eksempler på dugnad: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828"/>
            <a:ext cx="4097554" cy="399203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78" y="1306690"/>
            <a:ext cx="4839758" cy="322650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88" y="1128183"/>
            <a:ext cx="2668356" cy="415873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42" y="857250"/>
            <a:ext cx="3429000" cy="5143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68" y="1375962"/>
            <a:ext cx="6199373" cy="410607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4" y="1092464"/>
            <a:ext cx="4514347" cy="467626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56" y="1128183"/>
            <a:ext cx="7052002" cy="470179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07" y="857250"/>
            <a:ext cx="4450388" cy="51435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7" y="857250"/>
            <a:ext cx="7706766" cy="514350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" y="1455091"/>
            <a:ext cx="6276622" cy="4184415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33" y="1054793"/>
            <a:ext cx="7272860" cy="484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Dugnad – hvorfor gjør vi det?</a:t>
            </a:r>
            <a:br>
              <a:rPr lang="nb-NO" dirty="0"/>
            </a:br>
            <a:endParaRPr lang="nb-NO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" b="6703"/>
          <a:stretch>
            <a:fillRect/>
          </a:stretch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 dirty="0"/>
              <a:t>Fellesskap</a:t>
            </a:r>
          </a:p>
          <a:p>
            <a:r>
              <a:rPr lang="nb-NO" dirty="0"/>
              <a:t>Sosialt</a:t>
            </a:r>
          </a:p>
          <a:p>
            <a:r>
              <a:rPr lang="nb-NO" dirty="0"/>
              <a:t>GØY</a:t>
            </a:r>
          </a:p>
          <a:p>
            <a:r>
              <a:rPr lang="nb-NO" dirty="0"/>
              <a:t>Sparer idrettslagene for utgifter</a:t>
            </a:r>
          </a:p>
          <a:p>
            <a:r>
              <a:rPr lang="nb-NO" dirty="0"/>
              <a:t>Fantastisk arena for å lære f.eks. språk og om nye kulturer!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756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Dugnad – hvordan delta?</a:t>
            </a:r>
          </a:p>
        </p:txBody>
      </p:sp>
      <p:sp>
        <p:nvSpPr>
          <p:cNvPr id="22" name="Plassholder for innhold 2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 dirty="0"/>
              <a:t>Spør om det er noe som kan gjøres</a:t>
            </a:r>
          </a:p>
          <a:p>
            <a:r>
              <a:rPr lang="nb-NO" dirty="0"/>
              <a:t>Spør om det er noe du kan hjelpe til med</a:t>
            </a:r>
          </a:p>
          <a:p>
            <a:r>
              <a:rPr lang="nb-NO" dirty="0"/>
              <a:t>Si at du gjerne kan være med</a:t>
            </a:r>
          </a:p>
          <a:p>
            <a:r>
              <a:rPr lang="nb-NO" dirty="0"/>
              <a:t>Fortell hva du kan og hva du er flink til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25" name="Bild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7" y="857250"/>
            <a:ext cx="2592729" cy="512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7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ordmøre og Romsdal Friluftsråd sin 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01" y="5149197"/>
            <a:ext cx="1211585" cy="49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 descr="C:\Users\ik15-elha\AppData\Local\Microsoft\Windows\INetCache\Content.Word\Skikretslogo MRSK m-underteks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89" y="5151640"/>
            <a:ext cx="579120" cy="61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e 5" descr="log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86" y="5082555"/>
            <a:ext cx="811530" cy="57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https://s3-eu-west-1.amazonaws.com/turistforeningen/images/W3/VX/Jh-500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27" y="5164501"/>
            <a:ext cx="989171" cy="32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Hovedbilde Juni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876" y="2225925"/>
            <a:ext cx="5008245" cy="2405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Sylinder 9"/>
          <p:cNvSpPr txBox="1"/>
          <p:nvPr/>
        </p:nvSpPr>
        <p:spPr>
          <a:xfrm>
            <a:off x="3668101" y="4759390"/>
            <a:ext cx="26974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/>
              <a:t>Aktiv fritid for alle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846534" y="421537"/>
            <a:ext cx="745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  Idrett</a:t>
            </a:r>
            <a:endParaRPr lang="nb-NO" sz="2400" dirty="0"/>
          </a:p>
        </p:txBody>
      </p:sp>
      <p:pic>
        <p:nvPicPr>
          <p:cNvPr id="12" name="Bilde 11" descr="logo">
            <a:extLst>
              <a:ext uri="{FF2B5EF4-FFF2-40B4-BE49-F238E27FC236}">
                <a16:creationId xmlns:a16="http://schemas.microsoft.com/office/drawing/2014/main" id="{8ACCDCE2-E34B-4C1E-8934-417ABD7F94F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02" y="6011219"/>
            <a:ext cx="896187" cy="47961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kstSylinder 12"/>
          <p:cNvSpPr txBox="1"/>
          <p:nvPr/>
        </p:nvSpPr>
        <p:spPr>
          <a:xfrm>
            <a:off x="3359829" y="6464705"/>
            <a:ext cx="99393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25" dirty="0"/>
              <a:t>Møre og Romsdal</a:t>
            </a:r>
          </a:p>
        </p:txBody>
      </p:sp>
      <p:pic>
        <p:nvPicPr>
          <p:cNvPr id="14" name="Picture 2" descr="MRF_logo_pos">
            <a:extLst>
              <a:ext uri="{FF2B5EF4-FFF2-40B4-BE49-F238E27FC236}">
                <a16:creationId xmlns:a16="http://schemas.microsoft.com/office/drawing/2014/main" id="{A16E6D84-3E3F-429C-A66A-53E2BFC0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59" y="6078501"/>
            <a:ext cx="1397750" cy="40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2315050" y="6184974"/>
            <a:ext cx="1044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Med støtte fra: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A036BAED-4321-4996-8A20-AE79314A5E7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11" y="5197823"/>
            <a:ext cx="1236043" cy="402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143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681193" y="2152773"/>
            <a:ext cx="5708589" cy="2552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4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             Visjon</a:t>
            </a:r>
          </a:p>
          <a:p>
            <a:pPr marL="0" indent="0">
              <a:buNone/>
            </a:pPr>
            <a:endParaRPr lang="nb-NO" sz="4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nb-NO" sz="4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  Idrettsglede for alle</a:t>
            </a:r>
          </a:p>
        </p:txBody>
      </p:sp>
    </p:spTree>
    <p:extLst>
      <p:ext uri="{BB962C8B-B14F-4D97-AF65-F5344CB8AC3E}">
        <p14:creationId xmlns:p14="http://schemas.microsoft.com/office/powerpoint/2010/main" val="2613871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b-NO" dirty="0"/>
              <a:t>Norges idrettsforbund:</a:t>
            </a:r>
          </a:p>
          <a:p>
            <a:pPr lvl="1"/>
            <a:r>
              <a:rPr lang="nb-NO" dirty="0"/>
              <a:t>54 særforbund</a:t>
            </a:r>
          </a:p>
          <a:p>
            <a:pPr lvl="1"/>
            <a:r>
              <a:rPr lang="nb-NO" dirty="0"/>
              <a:t>19 idrettskretser</a:t>
            </a:r>
          </a:p>
          <a:p>
            <a:pPr lvl="1"/>
            <a:r>
              <a:rPr lang="nb-NO" dirty="0"/>
              <a:t>Ca. 12 000 idrettslag</a:t>
            </a:r>
          </a:p>
          <a:p>
            <a:pPr lvl="1"/>
            <a:r>
              <a:rPr lang="nb-NO" dirty="0"/>
              <a:t>Ca. 1 900 000 medlemskap</a:t>
            </a:r>
          </a:p>
          <a:p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/>
              <a:t>I Norge er all idrett organisert i en organisasjon. </a:t>
            </a:r>
          </a:p>
          <a:p>
            <a:r>
              <a:rPr lang="nb-NO"/>
              <a:t>Alt er drevet av frivilligheten og står på utsiden av staten/kommunen. </a:t>
            </a: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n-NO"/>
              <a:t>Norsk idrett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864967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quarter" idx="10"/>
          </p:nvPr>
        </p:nvSpPr>
        <p:spPr>
          <a:xfrm>
            <a:off x="741326" y="1315400"/>
            <a:ext cx="3600400" cy="4032448"/>
          </a:xfrm>
        </p:spPr>
        <p:txBody>
          <a:bodyPr/>
          <a:lstStyle/>
          <a:p>
            <a:r>
              <a:rPr lang="nb-NO" sz="2000" dirty="0"/>
              <a:t>ALLE kan være medlemmer i et eller flere idrettslag, uavhengig av:</a:t>
            </a:r>
          </a:p>
          <a:p>
            <a:pPr lvl="1"/>
            <a:r>
              <a:rPr lang="nb-NO" sz="1800" dirty="0"/>
              <a:t>Språk</a:t>
            </a:r>
          </a:p>
          <a:p>
            <a:pPr lvl="1"/>
            <a:r>
              <a:rPr lang="nb-NO" sz="1800" dirty="0"/>
              <a:t>Kultur</a:t>
            </a:r>
          </a:p>
          <a:p>
            <a:pPr lvl="1"/>
            <a:r>
              <a:rPr lang="nb-NO" sz="1800" dirty="0"/>
              <a:t>Religion</a:t>
            </a:r>
          </a:p>
          <a:p>
            <a:pPr lvl="1"/>
            <a:r>
              <a:rPr lang="nb-NO" sz="1800" dirty="0"/>
              <a:t>Alder</a:t>
            </a:r>
          </a:p>
          <a:p>
            <a:pPr lvl="1"/>
            <a:r>
              <a:rPr lang="nb-NO" sz="1800" dirty="0"/>
              <a:t>Kjønn</a:t>
            </a:r>
          </a:p>
          <a:p>
            <a:pPr lvl="1"/>
            <a:r>
              <a:rPr lang="nb-NO" sz="1800" dirty="0"/>
              <a:t>Funksjonsnedsettelse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1"/>
          </p:nvPr>
        </p:nvSpPr>
        <p:spPr>
          <a:xfrm>
            <a:off x="4752009" y="2180370"/>
            <a:ext cx="3600400" cy="4032448"/>
          </a:xfrm>
        </p:spPr>
        <p:txBody>
          <a:bodyPr/>
          <a:lstStyle/>
          <a:p>
            <a:r>
              <a:rPr lang="nb-NO" sz="2000" dirty="0"/>
              <a:t>Du kan delta på det du vil.</a:t>
            </a:r>
          </a:p>
          <a:p>
            <a:r>
              <a:rPr lang="nb-NO" sz="2000" dirty="0"/>
              <a:t>Du er hjertelig velkommen til å ta kontakt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967686" y="379296"/>
            <a:ext cx="5760640" cy="936104"/>
          </a:xfrm>
        </p:spPr>
        <p:txBody>
          <a:bodyPr/>
          <a:lstStyle/>
          <a:p>
            <a:r>
              <a:rPr lang="nn-NO" dirty="0"/>
              <a:t>Norsk idrett:</a:t>
            </a:r>
          </a:p>
        </p:txBody>
      </p:sp>
      <p:pic>
        <p:nvPicPr>
          <p:cNvPr id="6" name="Picture 19" descr="C:\Users\mgroth\AppData\Local\Microsoft\Windows\Temporary Internet Files\Content.Outlook\A550ANXZ\fotballbarn_crop_600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99" y="4305168"/>
            <a:ext cx="5025537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299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b-NO" dirty="0"/>
              <a:t>60 idrettslag (i kommunen)</a:t>
            </a:r>
          </a:p>
          <a:p>
            <a:r>
              <a:rPr lang="nb-NO" dirty="0"/>
              <a:t>Ca. 12 300 medlemmer</a:t>
            </a:r>
          </a:p>
          <a:p>
            <a:pPr lvl="1"/>
            <a:r>
              <a:rPr lang="nb-NO" dirty="0"/>
              <a:t>7 100 menn</a:t>
            </a:r>
          </a:p>
          <a:p>
            <a:pPr lvl="1"/>
            <a:r>
              <a:rPr lang="nb-NO" dirty="0"/>
              <a:t>5 200 kvinner</a:t>
            </a:r>
          </a:p>
          <a:p>
            <a:pPr marL="457189" lvl="1" indent="0">
              <a:buNone/>
            </a:pPr>
            <a:endParaRPr lang="nb-NO" dirty="0"/>
          </a:p>
          <a:p>
            <a:pPr lvl="1"/>
            <a:r>
              <a:rPr lang="nb-NO" dirty="0"/>
              <a:t>5553 er 19 eller yngre</a:t>
            </a:r>
          </a:p>
          <a:p>
            <a:pPr lvl="1"/>
            <a:r>
              <a:rPr lang="nb-NO" dirty="0"/>
              <a:t>6727 over 19 år</a:t>
            </a:r>
          </a:p>
        </p:txBody>
      </p:sp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Idrett i Molde</a:t>
            </a:r>
          </a:p>
        </p:txBody>
      </p:sp>
      <p:pic>
        <p:nvPicPr>
          <p:cNvPr id="9" name="Plassholder for innhold 4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499993" y="2510899"/>
            <a:ext cx="4482964" cy="2415821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5E15465-D128-4E53-8DB7-4481E1CDB237}"/>
              </a:ext>
            </a:extLst>
          </p:cNvPr>
          <p:cNvSpPr txBox="1"/>
          <p:nvPr/>
        </p:nvSpPr>
        <p:spPr>
          <a:xfrm>
            <a:off x="4168591" y="1417819"/>
            <a:ext cx="271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(Sett inn lokal informasjon)</a:t>
            </a:r>
          </a:p>
        </p:txBody>
      </p:sp>
    </p:spTree>
    <p:extLst>
      <p:ext uri="{BB962C8B-B14F-4D97-AF65-F5344CB8AC3E}">
        <p14:creationId xmlns:p14="http://schemas.microsoft.com/office/powerpoint/2010/main" val="395416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813" y="5807683"/>
            <a:ext cx="993734" cy="237765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558375" y="1023104"/>
            <a:ext cx="4130607" cy="1024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                       Utviklet av </a:t>
            </a:r>
          </a:p>
          <a:p>
            <a:pPr marL="0" indent="0">
              <a:buNone/>
            </a:pPr>
            <a:r>
              <a:rPr lang="nb-NO" sz="3600" dirty="0">
                <a:latin typeface="+mj-lt"/>
              </a:rPr>
              <a:t>«Aktiv fritid for alle» </a:t>
            </a:r>
          </a:p>
        </p:txBody>
      </p:sp>
      <p:pic>
        <p:nvPicPr>
          <p:cNvPr id="6" name="Bilde 5" descr="Nordmøre og Romsdal Friluftsråd sin 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02" y="2836549"/>
            <a:ext cx="1524889" cy="6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e 6" descr="C:\Users\ik15-elha\AppData\Local\Microsoft\Windows\INetCache\Content.Word\Skikretslogo MRSK m-underteks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91" y="2936996"/>
            <a:ext cx="647085" cy="637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log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82" y="2733262"/>
            <a:ext cx="1207082" cy="92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e 9" descr="https://s3-eu-west-1.amazonaws.com/turistforeningen/images/W3/VX/Jh-500.jpe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48" y="2959535"/>
            <a:ext cx="1528064" cy="46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e 10" descr="logo">
            <a:extLst>
              <a:ext uri="{FF2B5EF4-FFF2-40B4-BE49-F238E27FC236}">
                <a16:creationId xmlns:a16="http://schemas.microsoft.com/office/drawing/2014/main" id="{8ACCDCE2-E34B-4C1E-8934-417ABD7F94F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13" y="5345269"/>
            <a:ext cx="896187" cy="47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MRF_logo_pos">
            <a:extLst>
              <a:ext uri="{FF2B5EF4-FFF2-40B4-BE49-F238E27FC236}">
                <a16:creationId xmlns:a16="http://schemas.microsoft.com/office/drawing/2014/main" id="{A16E6D84-3E3F-429C-A66A-53E2BFC0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00" y="5352198"/>
            <a:ext cx="1641964" cy="47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Sylinder 12"/>
          <p:cNvSpPr txBox="1"/>
          <p:nvPr/>
        </p:nvSpPr>
        <p:spPr>
          <a:xfrm>
            <a:off x="1984171" y="5461965"/>
            <a:ext cx="1044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Med støtte fra: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6486A95A-5242-4FFC-A8F2-539A0F8A914E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91" y="2936996"/>
            <a:ext cx="1463434" cy="472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530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795576270"/>
              </p:ext>
            </p:extLst>
          </p:nvPr>
        </p:nvGraphicFramePr>
        <p:xfrm>
          <a:off x="-6" y="2105158"/>
          <a:ext cx="9144006" cy="389559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52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5499">
                <a:tc>
                  <a:txBody>
                    <a:bodyPr/>
                    <a:lstStyle/>
                    <a:p>
                      <a:r>
                        <a:rPr lang="nb-NO" sz="1200" b="0" dirty="0"/>
                        <a:t>Alpint (ski)</a:t>
                      </a:r>
                      <a:endParaRPr lang="nb-NO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ATV Cross</a:t>
                      </a:r>
                      <a:endParaRPr lang="nb-NO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Badminton</a:t>
                      </a:r>
                      <a:endParaRPr lang="nb-NO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Boksing</a:t>
                      </a:r>
                      <a:endParaRPr lang="nb-NO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Bordtennis</a:t>
                      </a:r>
                      <a:endParaRPr lang="nb-NO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Bowling</a:t>
                      </a:r>
                      <a:endParaRPr lang="nb-NO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499">
                <a:tc>
                  <a:txBody>
                    <a:bodyPr/>
                    <a:lstStyle/>
                    <a:p>
                      <a:r>
                        <a:rPr lang="nb-NO" sz="1200" dirty="0"/>
                        <a:t>Dressur - ridning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Dykking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 err="1"/>
                        <a:t>Enduro</a:t>
                      </a:r>
                      <a:r>
                        <a:rPr lang="nb-NO" sz="1200" dirty="0"/>
                        <a:t> - motorsport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Fallskjerm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Fekting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Fotball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29">
                <a:tc>
                  <a:txBody>
                    <a:bodyPr/>
                    <a:lstStyle/>
                    <a:p>
                      <a:r>
                        <a:rPr lang="nb-NO" sz="1200" dirty="0"/>
                        <a:t>Foto og film - dykking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Freestyle (ski)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Friidrett på bane 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 err="1"/>
                        <a:t>Friskis</a:t>
                      </a:r>
                      <a:r>
                        <a:rPr lang="nb-NO" sz="1200" dirty="0"/>
                        <a:t> &amp; </a:t>
                      </a:r>
                      <a:r>
                        <a:rPr lang="nb-NO" sz="1200" dirty="0" err="1"/>
                        <a:t>Svettis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Fristil - bryting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n-NO" sz="1200" dirty="0"/>
                        <a:t>Gang, mosjon og turmarsj  - friidrett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729">
                <a:tc>
                  <a:txBody>
                    <a:bodyPr/>
                    <a:lstStyle/>
                    <a:p>
                      <a:r>
                        <a:rPr lang="nb-NO" sz="1200" dirty="0"/>
                        <a:t>Golf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Gresk-Romersk - bryting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Gymnastikk og Breddeaktivitet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Havpadling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Hopp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Håndbak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729">
                <a:tc>
                  <a:txBody>
                    <a:bodyPr/>
                    <a:lstStyle/>
                    <a:p>
                      <a:r>
                        <a:rPr lang="nb-NO" sz="1200" dirty="0"/>
                        <a:t>Håndball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Innebandy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Jakt/felt-skyting - bueskyting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Jolle - seiling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Karate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 err="1"/>
                        <a:t>Kjølbåt</a:t>
                      </a:r>
                      <a:r>
                        <a:rPr lang="nb-NO" sz="1200" dirty="0"/>
                        <a:t> - seiling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99">
                <a:tc>
                  <a:txBody>
                    <a:bodyPr/>
                    <a:lstStyle/>
                    <a:p>
                      <a:r>
                        <a:rPr lang="nb-NO" sz="1200" dirty="0"/>
                        <a:t>Kjøring – riding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Klatring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Kombinert (ski)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Landevei - sykkel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Langrenn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Modellfly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499">
                <a:tc>
                  <a:txBody>
                    <a:bodyPr/>
                    <a:lstStyle/>
                    <a:p>
                      <a:r>
                        <a:rPr lang="nb-NO" sz="1200" dirty="0"/>
                        <a:t>Motocross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 err="1"/>
                        <a:t>Motorfly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Motorsport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Orientering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Pistol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 err="1"/>
                        <a:t>Roadracing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499">
                <a:tc>
                  <a:txBody>
                    <a:bodyPr/>
                    <a:lstStyle/>
                    <a:p>
                      <a:r>
                        <a:rPr lang="nb-NO" sz="1200" dirty="0"/>
                        <a:t>Sandbryting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Sandvolleyball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Ski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Skiskyting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Skivebueskyting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 err="1"/>
                        <a:t>Sledehundkjøring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499">
                <a:tc>
                  <a:txBody>
                    <a:bodyPr/>
                    <a:lstStyle/>
                    <a:p>
                      <a:r>
                        <a:rPr lang="nb-NO" sz="1200" dirty="0"/>
                        <a:t>Snowboard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Sprang - ridning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 err="1"/>
                        <a:t>Streetdance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Sumobryting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Svømming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Swing og </a:t>
                      </a:r>
                      <a:r>
                        <a:rPr lang="nb-NO" sz="1200" dirty="0" err="1"/>
                        <a:t>Rock`n</a:t>
                      </a:r>
                      <a:r>
                        <a:rPr lang="nb-NO" sz="1200" dirty="0"/>
                        <a:t> Roll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499">
                <a:tc>
                  <a:txBody>
                    <a:bodyPr/>
                    <a:lstStyle/>
                    <a:p>
                      <a:r>
                        <a:rPr lang="nb-NO" sz="1200" dirty="0"/>
                        <a:t>Taekwondo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Telemark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Tennis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Terreng - sykkel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Trial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Turn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499">
                <a:tc>
                  <a:txBody>
                    <a:bodyPr/>
                    <a:lstStyle/>
                    <a:p>
                      <a:r>
                        <a:rPr lang="nb-NO" sz="1200" dirty="0"/>
                        <a:t>Undervannsrugby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Volleyball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Undervannsjakt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1012481" y="1241072"/>
            <a:ext cx="5760640" cy="648072"/>
          </a:xfrm>
        </p:spPr>
        <p:txBody>
          <a:bodyPr/>
          <a:lstStyle/>
          <a:p>
            <a:r>
              <a:rPr lang="nb-NO" dirty="0"/>
              <a:t>Idrett i Molde – hvilke tilbud er her? </a:t>
            </a:r>
            <a:r>
              <a:rPr lang="nb-NO" sz="1100" dirty="0"/>
              <a:t>(sett inn lokal informasjon)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4128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/>
          <p:cNvSpPr>
            <a:spLocks noGrp="1"/>
          </p:cNvSpPr>
          <p:nvPr>
            <p:ph sz="quarter" idx="10"/>
          </p:nvPr>
        </p:nvSpPr>
        <p:spPr>
          <a:xfrm>
            <a:off x="821771" y="2225341"/>
            <a:ext cx="3600400" cy="4032448"/>
          </a:xfrm>
        </p:spPr>
        <p:txBody>
          <a:bodyPr/>
          <a:lstStyle/>
          <a:p>
            <a:r>
              <a:rPr lang="nn-NO" dirty="0"/>
              <a:t>En møteplass</a:t>
            </a:r>
          </a:p>
          <a:p>
            <a:r>
              <a:rPr lang="nn-NO" dirty="0"/>
              <a:t>Sosial arena</a:t>
            </a:r>
          </a:p>
          <a:p>
            <a:r>
              <a:rPr lang="nn-NO" dirty="0"/>
              <a:t>En plass å drive idrett</a:t>
            </a:r>
          </a:p>
          <a:p>
            <a:r>
              <a:rPr lang="nn-NO" dirty="0"/>
              <a:t>Drevet av foreldre og frivillige – gratis.</a:t>
            </a:r>
          </a:p>
          <a:p>
            <a:r>
              <a:rPr lang="nn-NO" dirty="0"/>
              <a:t>Ofte både mannlige og kvinnelige trenere</a:t>
            </a:r>
          </a:p>
          <a:p>
            <a:endParaRPr lang="nn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7" y="1460524"/>
            <a:ext cx="4414386" cy="4152336"/>
          </a:xfrm>
        </p:spPr>
      </p:pic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607762" y="992472"/>
            <a:ext cx="5760640" cy="936104"/>
          </a:xfrm>
        </p:spPr>
        <p:txBody>
          <a:bodyPr/>
          <a:lstStyle/>
          <a:p>
            <a:r>
              <a:rPr lang="nb-NO" dirty="0"/>
              <a:t>Idrettslag – hva er det?</a:t>
            </a:r>
          </a:p>
        </p:txBody>
      </p:sp>
    </p:spTree>
    <p:extLst>
      <p:ext uri="{BB962C8B-B14F-4D97-AF65-F5344CB8AC3E}">
        <p14:creationId xmlns:p14="http://schemas.microsoft.com/office/powerpoint/2010/main" val="2357445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3635896" y="1208233"/>
            <a:ext cx="5256584" cy="440860"/>
          </a:xfrm>
        </p:spPr>
        <p:txBody>
          <a:bodyPr/>
          <a:lstStyle/>
          <a:p>
            <a:r>
              <a:rPr lang="nb-NO" sz="2400" dirty="0"/>
              <a:t>Idrettslag – hvordan bli medlem?</a:t>
            </a:r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r="909"/>
          <a:stretch>
            <a:fillRect/>
          </a:stretch>
        </p:blipFill>
        <p:spPr>
          <a:xfrm rot="16200000">
            <a:off x="-825500" y="1682751"/>
            <a:ext cx="5143500" cy="3492500"/>
          </a:xfrm>
        </p:spPr>
      </p:pic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201" y="2134855"/>
            <a:ext cx="5257279" cy="4104309"/>
          </a:xfrm>
        </p:spPr>
        <p:txBody>
          <a:bodyPr/>
          <a:lstStyle/>
          <a:p>
            <a:pPr marL="457189" indent="-457189">
              <a:buFont typeface="+mj-lt"/>
              <a:buAutoNum type="arabicPeriod"/>
            </a:pPr>
            <a:r>
              <a:rPr lang="nb-NO" sz="2000" dirty="0"/>
              <a:t>Finn ut hvilken idrett du har lyst å holde på med.</a:t>
            </a:r>
          </a:p>
          <a:p>
            <a:pPr marL="457189" indent="-457189">
              <a:buFont typeface="+mj-lt"/>
              <a:buAutoNum type="arabicPeriod"/>
            </a:pPr>
            <a:r>
              <a:rPr lang="nb-NO" sz="2000" dirty="0"/>
              <a:t>Forhør deg om hvem som tilbyr den idretten.</a:t>
            </a:r>
          </a:p>
          <a:p>
            <a:pPr marL="457189" indent="-457189">
              <a:buFont typeface="+mj-lt"/>
              <a:buAutoNum type="arabicPeriod"/>
            </a:pPr>
            <a:r>
              <a:rPr lang="nb-NO" sz="2000" dirty="0"/>
              <a:t>Ta kontakt!</a:t>
            </a:r>
          </a:p>
          <a:p>
            <a:pPr marL="457189" indent="-457189">
              <a:buFont typeface="+mj-lt"/>
              <a:buAutoNum type="arabicPeriod"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  I f.eks.  Molde kommune finnes det 60   </a:t>
            </a:r>
          </a:p>
          <a:p>
            <a:pPr marL="0" indent="0">
              <a:buNone/>
            </a:pPr>
            <a:r>
              <a:rPr lang="nb-NO" sz="2000" dirty="0"/>
              <a:t>  idrettslag med varierte tilbud!</a:t>
            </a:r>
          </a:p>
        </p:txBody>
      </p:sp>
    </p:spTree>
    <p:extLst>
      <p:ext uri="{BB962C8B-B14F-4D97-AF65-F5344CB8AC3E}">
        <p14:creationId xmlns:p14="http://schemas.microsoft.com/office/powerpoint/2010/main" val="144879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Georgia" panose="02040502050405020303" pitchFamily="18" charset="0"/>
              </a:rPr>
              <a:t>Hva koster det å være medlem?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r="909"/>
          <a:stretch>
            <a:fillRect/>
          </a:stretch>
        </p:blipFill>
        <p:spPr>
          <a:xfrm rot="16200000">
            <a:off x="-825500" y="1682751"/>
            <a:ext cx="5143500" cy="3492500"/>
          </a:xfr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8" y="2460273"/>
            <a:ext cx="5257279" cy="3296356"/>
          </a:xfrm>
        </p:spPr>
        <p:txBody>
          <a:bodyPr/>
          <a:lstStyle/>
          <a:p>
            <a:r>
              <a:rPr lang="nb-NO" sz="2000" dirty="0"/>
              <a:t>Dette varierer veldig fra idrettslag til idrettslag, men alle har til felles at man må betale:</a:t>
            </a:r>
          </a:p>
          <a:p>
            <a:pPr lvl="1"/>
            <a:r>
              <a:rPr lang="nb-NO" sz="1800" dirty="0"/>
              <a:t>Medlemskontingent</a:t>
            </a:r>
          </a:p>
          <a:p>
            <a:pPr lvl="1"/>
            <a:r>
              <a:rPr lang="nb-NO" sz="1800" dirty="0"/>
              <a:t>Treningsavgift</a:t>
            </a:r>
          </a:p>
          <a:p>
            <a:endParaRPr lang="nb-NO" sz="2000" dirty="0"/>
          </a:p>
          <a:p>
            <a:r>
              <a:rPr lang="nb-NO" sz="2000" dirty="0"/>
              <a:t>Flyktningetjenesten dekker ett viss beløp i introduksjonsprogrammet. </a:t>
            </a:r>
          </a:p>
          <a:p>
            <a:r>
              <a:rPr lang="nb-NO" sz="2000" dirty="0"/>
              <a:t>Idrettslagene legger til rette for å gjør det mulig for folk å betale ned over tid.</a:t>
            </a:r>
          </a:p>
        </p:txBody>
      </p:sp>
    </p:spTree>
    <p:extLst>
      <p:ext uri="{BB962C8B-B14F-4D97-AF65-F5344CB8AC3E}">
        <p14:creationId xmlns:p14="http://schemas.microsoft.com/office/powerpoint/2010/main" val="1582581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Som medlem i et idrettslag: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1"/>
          </p:nvPr>
        </p:nvSpPr>
        <p:spPr>
          <a:xfrm>
            <a:off x="3635898" y="2618910"/>
            <a:ext cx="5257279" cy="32844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altLang="nb-NO" sz="1600" b="1" dirty="0"/>
              <a:t>Plikter</a:t>
            </a:r>
          </a:p>
          <a:p>
            <a:r>
              <a:rPr lang="nb-NO" altLang="nb-NO" sz="1600" dirty="0"/>
              <a:t>Godta idrettens lover og regler</a:t>
            </a:r>
          </a:p>
          <a:p>
            <a:r>
              <a:rPr lang="nb-NO" altLang="nb-NO" sz="1600" dirty="0"/>
              <a:t>Betale medlemskontingent</a:t>
            </a:r>
          </a:p>
          <a:p>
            <a:r>
              <a:rPr lang="nb-NO" altLang="nb-NO" sz="1600" dirty="0"/>
              <a:t>Antidoping Norge/WADA</a:t>
            </a:r>
          </a:p>
          <a:p>
            <a:pPr marL="0" indent="0">
              <a:buNone/>
            </a:pPr>
            <a:endParaRPr lang="nb-NO" altLang="nb-NO" sz="1600" dirty="0"/>
          </a:p>
          <a:p>
            <a:pPr marL="0" indent="0">
              <a:buNone/>
            </a:pPr>
            <a:r>
              <a:rPr lang="nb-NO" altLang="nb-NO" sz="1600" b="1" dirty="0"/>
              <a:t>Rettigheter</a:t>
            </a:r>
          </a:p>
          <a:p>
            <a:r>
              <a:rPr lang="nb-NO" altLang="nb-NO" sz="1600" dirty="0"/>
              <a:t>Rett til å tale</a:t>
            </a:r>
          </a:p>
          <a:p>
            <a:r>
              <a:rPr lang="nb-NO" altLang="nb-NO" sz="1600" dirty="0"/>
              <a:t>Rett til å stemme*</a:t>
            </a:r>
          </a:p>
          <a:p>
            <a:r>
              <a:rPr lang="nb-NO" altLang="nb-NO" sz="1600" dirty="0"/>
              <a:t>Rett til å delta i idrettslagets virksomhet</a:t>
            </a:r>
          </a:p>
          <a:p>
            <a:r>
              <a:rPr lang="nb-NO" altLang="nb-NO" sz="1600" dirty="0"/>
              <a:t>Rett til å forvente at idrettslaget driver etter formålsparagrafen</a:t>
            </a:r>
          </a:p>
        </p:txBody>
      </p:sp>
      <p:pic>
        <p:nvPicPr>
          <p:cNvPr id="7" name="Picture 4" descr="http://autismeforeningen.no/akershus/wp-content/uploads/sites/3/2014/05/rettighe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9" y="2747116"/>
            <a:ext cx="3093156" cy="19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230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37496" y="1202075"/>
            <a:ext cx="5256584" cy="881127"/>
          </a:xfrm>
        </p:spPr>
        <p:txBody>
          <a:bodyPr/>
          <a:lstStyle/>
          <a:p>
            <a:r>
              <a:rPr lang="nb-NO" dirty="0"/>
              <a:t>Hva er vanlig når barn skal delta i idrettsaktivitet?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r="37755"/>
          <a:stretch/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 dirty="0"/>
              <a:t>Vær gjerne tilstede på trening</a:t>
            </a:r>
          </a:p>
          <a:p>
            <a:pPr lvl="1"/>
            <a:r>
              <a:rPr lang="nb-NO" dirty="0"/>
              <a:t>Tilby gjerne treneren en hjelpende hånd</a:t>
            </a:r>
          </a:p>
          <a:p>
            <a:r>
              <a:rPr lang="nb-NO" dirty="0"/>
              <a:t>Det handler ikke om å vinne, men å delta og å ha det gøy</a:t>
            </a:r>
          </a:p>
          <a:p>
            <a:r>
              <a:rPr lang="nb-NO" dirty="0"/>
              <a:t>Det handler om barnets beste</a:t>
            </a:r>
          </a:p>
        </p:txBody>
      </p:sp>
    </p:spTree>
    <p:extLst>
      <p:ext uri="{BB962C8B-B14F-4D97-AF65-F5344CB8AC3E}">
        <p14:creationId xmlns:p14="http://schemas.microsoft.com/office/powerpoint/2010/main" val="2420324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Hvilket utstyr trengs?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434" r="19567" b="651"/>
          <a:stretch/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 dirty="0"/>
              <a:t>Variere fra idrett til idrett, men man må ofte ha:</a:t>
            </a:r>
          </a:p>
          <a:p>
            <a:pPr lvl="1"/>
            <a:r>
              <a:rPr lang="nb-NO" dirty="0"/>
              <a:t>Personlig utstyr som bare du/barnet bruker</a:t>
            </a:r>
          </a:p>
          <a:p>
            <a:r>
              <a:rPr lang="nb-NO" dirty="0"/>
              <a:t>Utstyr som er felles har ofte idrettslaget</a:t>
            </a:r>
          </a:p>
          <a:p>
            <a:r>
              <a:rPr lang="nb-NO" dirty="0"/>
              <a:t>Mange idrettslag lager pakkelister</a:t>
            </a:r>
          </a:p>
          <a:p>
            <a:pPr lvl="1"/>
            <a:r>
              <a:rPr lang="nb-NO" dirty="0"/>
              <a:t>Hvis ikke: kan du gjerne spør om det.</a:t>
            </a:r>
          </a:p>
        </p:txBody>
      </p:sp>
    </p:spTree>
    <p:extLst>
      <p:ext uri="{BB962C8B-B14F-4D97-AF65-F5344CB8AC3E}">
        <p14:creationId xmlns:p14="http://schemas.microsoft.com/office/powerpoint/2010/main" val="2415566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0860E38-0312-45F7-93B1-FC9DC57B8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804" y="121041"/>
            <a:ext cx="3464371" cy="680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5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6593" y="1029453"/>
            <a:ext cx="5256584" cy="702078"/>
          </a:xfrm>
        </p:spPr>
        <p:txBody>
          <a:bodyPr/>
          <a:lstStyle/>
          <a:p>
            <a:r>
              <a:rPr lang="nb-NO" dirty="0"/>
              <a:t>Bytte/Låne/Leie/Arve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-219" r="185" b="219"/>
          <a:stretch/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8" y="2008718"/>
            <a:ext cx="5257279" cy="3688425"/>
          </a:xfrm>
        </p:spPr>
        <p:txBody>
          <a:bodyPr/>
          <a:lstStyle/>
          <a:p>
            <a:r>
              <a:rPr lang="nb-NO" dirty="0"/>
              <a:t>Man trenger ikke rådyrt utstyr! Mange finner mye fint og godt brukende her:</a:t>
            </a:r>
          </a:p>
          <a:p>
            <a:pPr lvl="1"/>
            <a:r>
              <a:rPr lang="nb-NO" dirty="0"/>
              <a:t>Finn.no, </a:t>
            </a:r>
            <a:r>
              <a:rPr lang="nb-NO" dirty="0" err="1"/>
              <a:t>fretex</a:t>
            </a:r>
            <a:r>
              <a:rPr lang="nb-NO" dirty="0"/>
              <a:t>, </a:t>
            </a:r>
            <a:r>
              <a:rPr lang="nb-NO" dirty="0" err="1"/>
              <a:t>facebook</a:t>
            </a:r>
            <a:r>
              <a:rPr lang="nb-NO" dirty="0"/>
              <a:t> osv.</a:t>
            </a:r>
          </a:p>
          <a:p>
            <a:r>
              <a:rPr lang="nb-NO" dirty="0"/>
              <a:t>Noen idrettslag har egne byttedager</a:t>
            </a:r>
          </a:p>
          <a:p>
            <a:r>
              <a:rPr lang="nb-NO" dirty="0"/>
              <a:t>Noen idrettslag har utstyr til utlån</a:t>
            </a:r>
          </a:p>
          <a:p>
            <a:r>
              <a:rPr lang="nb-NO" dirty="0"/>
              <a:t>I Norge er det vanlig å arve utstyr fra søsken/venner osv.</a:t>
            </a:r>
          </a:p>
        </p:txBody>
      </p:sp>
    </p:spTree>
    <p:extLst>
      <p:ext uri="{BB962C8B-B14F-4D97-AF65-F5344CB8AC3E}">
        <p14:creationId xmlns:p14="http://schemas.microsoft.com/office/powerpoint/2010/main" val="3305326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3635898" y="1533010"/>
            <a:ext cx="5256584" cy="702078"/>
          </a:xfrm>
        </p:spPr>
        <p:txBody>
          <a:bodyPr>
            <a:normAutofit fontScale="90000"/>
          </a:bodyPr>
          <a:lstStyle/>
          <a:p>
            <a:r>
              <a:rPr lang="nb-NO" dirty="0"/>
              <a:t>Kommunikasjon med idrettslagene og organisasjonene</a:t>
            </a:r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r="11268"/>
          <a:stretch>
            <a:fillRect/>
          </a:stretch>
        </p:blipFill>
        <p:spPr/>
      </p:pic>
      <p:sp>
        <p:nvSpPr>
          <p:cNvPr id="5" name="Plassholder for innhold 4"/>
          <p:cNvSpPr>
            <a:spLocks noGrp="1"/>
          </p:cNvSpPr>
          <p:nvPr>
            <p:ph sz="quarter" idx="11"/>
          </p:nvPr>
        </p:nvSpPr>
        <p:spPr>
          <a:xfrm>
            <a:off x="3635898" y="2415118"/>
            <a:ext cx="5257279" cy="3282025"/>
          </a:xfrm>
        </p:spPr>
        <p:txBody>
          <a:bodyPr>
            <a:normAutofit lnSpcReduction="10000"/>
          </a:bodyPr>
          <a:lstStyle/>
          <a:p>
            <a:r>
              <a:rPr lang="nb-NO" sz="2000" dirty="0"/>
              <a:t>Idrettslagene har mye informasjon som må ut til foreldrene</a:t>
            </a:r>
          </a:p>
          <a:p>
            <a:pPr lvl="1"/>
            <a:r>
              <a:rPr lang="nb-NO" sz="1800" dirty="0"/>
              <a:t>SMS/E-post/muntlig på trening</a:t>
            </a:r>
          </a:p>
          <a:p>
            <a:pPr lvl="1"/>
            <a:r>
              <a:rPr lang="nb-NO" sz="1800" dirty="0" err="1"/>
              <a:t>Facebook</a:t>
            </a:r>
            <a:endParaRPr lang="nb-NO" sz="1800" dirty="0"/>
          </a:p>
          <a:p>
            <a:r>
              <a:rPr lang="nb-NO" sz="2000" dirty="0"/>
              <a:t>Dere kan få hjelp fra noen som kan hjelpe dere å forstå.</a:t>
            </a:r>
          </a:p>
          <a:p>
            <a:pPr lvl="1"/>
            <a:r>
              <a:rPr lang="nb-NO" sz="1800" dirty="0"/>
              <a:t>Venner, familie osv.</a:t>
            </a:r>
          </a:p>
          <a:p>
            <a:pPr lvl="1"/>
            <a:r>
              <a:rPr lang="nb-NO" sz="1800" dirty="0"/>
              <a:t>Idrettslaget kan hjelpe til med å finne løsninger</a:t>
            </a:r>
          </a:p>
          <a:p>
            <a:r>
              <a:rPr lang="nb-NO" sz="2000" dirty="0"/>
              <a:t>Ikke vær redd for å spør om noe</a:t>
            </a:r>
          </a:p>
          <a:p>
            <a:pPr lvl="1"/>
            <a:r>
              <a:rPr lang="nb-NO" sz="1800" dirty="0"/>
              <a:t>Delta gjerne på treningene</a:t>
            </a:r>
          </a:p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08139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9" y="1111769"/>
            <a:ext cx="1921013" cy="10544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Sylinder 5"/>
          <p:cNvSpPr txBox="1"/>
          <p:nvPr/>
        </p:nvSpPr>
        <p:spPr>
          <a:xfrm>
            <a:off x="899607" y="2066265"/>
            <a:ext cx="167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Idrettsglede for alle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3462315" y="3501544"/>
            <a:ext cx="250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God helse hele livet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5549630" y="1944342"/>
            <a:ext cx="257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79311">
              <a:defRPr sz="1800"/>
            </a:pPr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Friluftsliv for alle</a:t>
            </a:r>
          </a:p>
          <a:p>
            <a:pPr algn="ctr" defTabSz="279311">
              <a:defRPr sz="1800"/>
            </a:pPr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hele året</a:t>
            </a:r>
          </a:p>
        </p:txBody>
      </p:sp>
      <p:pic>
        <p:nvPicPr>
          <p:cNvPr id="9" name="Bilde 8" descr="Nordmøre og Romsdal Friluftsråd sin 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672" y="981144"/>
            <a:ext cx="1981040" cy="94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e 9" descr="C:\Users\ik15-elha\AppData\Local\Microsoft\Windows\INetCache\Content.Word\Skikretslogo MRSK m-underteks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43" y="3179694"/>
            <a:ext cx="1102958" cy="103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e 10" descr="https://s3-eu-west-1.amazonaws.com/turistforeningen/images/W3/VX/Jh-500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92" y="3598502"/>
            <a:ext cx="1682886" cy="544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Sylinder 11"/>
          <p:cNvSpPr txBox="1"/>
          <p:nvPr/>
        </p:nvSpPr>
        <p:spPr>
          <a:xfrm>
            <a:off x="6206080" y="4217403"/>
            <a:ext cx="1916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Mange, gode og glade skiløpere. 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75086" y="4250255"/>
            <a:ext cx="200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Naturopplevelser for livet</a:t>
            </a:r>
          </a:p>
          <a:p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78B0E481-2DBC-474F-A5BE-B6A2FD2CDEF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503" y="2883623"/>
            <a:ext cx="2076993" cy="592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332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6593" y="1301600"/>
            <a:ext cx="5256584" cy="869838"/>
          </a:xfrm>
        </p:spPr>
        <p:txBody>
          <a:bodyPr/>
          <a:lstStyle/>
          <a:p>
            <a:r>
              <a:rPr lang="nb-NO" dirty="0">
                <a:latin typeface="Georgia" panose="02040502050405020303" pitchFamily="18" charset="0"/>
              </a:rPr>
              <a:t>Eksempel på informasjon fra idrettslaget: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 dirty="0"/>
              <a:t>Flytting av trening</a:t>
            </a:r>
          </a:p>
          <a:p>
            <a:r>
              <a:rPr lang="nb-NO" dirty="0"/>
              <a:t>Informasjon om turnering/konkurranse/tur</a:t>
            </a:r>
          </a:p>
          <a:p>
            <a:pPr lvl="1"/>
            <a:r>
              <a:rPr lang="nb-NO" dirty="0"/>
              <a:t>Når skal man møte opp? Hva skal man ha med? Trenger noen skyss?</a:t>
            </a:r>
          </a:p>
          <a:p>
            <a:r>
              <a:rPr lang="nb-NO" dirty="0"/>
              <a:t>Informasjon om dugnad</a:t>
            </a:r>
          </a:p>
          <a:p>
            <a:r>
              <a:rPr lang="nb-NO" dirty="0"/>
              <a:t>Informasjon om ferier</a:t>
            </a:r>
          </a:p>
        </p:txBody>
      </p:sp>
      <p:pic>
        <p:nvPicPr>
          <p:cNvPr id="5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r="113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0138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8" y="1335827"/>
            <a:ext cx="5256584" cy="903704"/>
          </a:xfrm>
        </p:spPr>
        <p:txBody>
          <a:bodyPr/>
          <a:lstStyle/>
          <a:p>
            <a:r>
              <a:rPr lang="nb-NO" dirty="0">
                <a:latin typeface="Georgia" panose="02040502050405020303" pitchFamily="18" charset="0"/>
              </a:rPr>
              <a:t>Eksempel på informasjon fra foreldre/utøvere til idrettslaget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203" y="2708805"/>
            <a:ext cx="5257279" cy="2077204"/>
          </a:xfrm>
        </p:spPr>
        <p:txBody>
          <a:bodyPr/>
          <a:lstStyle/>
          <a:p>
            <a:r>
              <a:rPr lang="nb-NO" dirty="0"/>
              <a:t>Si ifra om man ikke kan komme</a:t>
            </a:r>
          </a:p>
          <a:p>
            <a:r>
              <a:rPr lang="nb-NO" dirty="0"/>
              <a:t>Trenger skyss</a:t>
            </a:r>
          </a:p>
          <a:p>
            <a:r>
              <a:rPr lang="nb-NO" dirty="0"/>
              <a:t>Dersom det er noe man lurer på</a:t>
            </a:r>
          </a:p>
          <a:p>
            <a:endParaRPr lang="nb-NO" dirty="0"/>
          </a:p>
        </p:txBody>
      </p:sp>
      <p:pic>
        <p:nvPicPr>
          <p:cNvPr id="5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r="113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9341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6593" y="1078922"/>
            <a:ext cx="5256584" cy="892416"/>
          </a:xfrm>
        </p:spPr>
        <p:txBody>
          <a:bodyPr>
            <a:normAutofit/>
          </a:bodyPr>
          <a:lstStyle/>
          <a:p>
            <a:r>
              <a:rPr lang="nb-NO" dirty="0">
                <a:latin typeface="Georgia" panose="02040502050405020303" pitchFamily="18" charset="0"/>
              </a:rPr>
              <a:t>Hva gjør barn og foreldre når barnet skal på fotballturnering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218" r="30188" b="652"/>
          <a:stretch/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8" y="2192462"/>
            <a:ext cx="5257279" cy="3623733"/>
          </a:xfrm>
        </p:spPr>
        <p:txBody>
          <a:bodyPr>
            <a:normAutofit/>
          </a:bodyPr>
          <a:lstStyle/>
          <a:p>
            <a:r>
              <a:rPr lang="nb-NO" sz="1800" dirty="0"/>
              <a:t>Sjekk værmeldinga!</a:t>
            </a:r>
          </a:p>
          <a:p>
            <a:r>
              <a:rPr lang="nb-NO" sz="1800" dirty="0"/>
              <a:t>Møt opp til rett tid</a:t>
            </a:r>
          </a:p>
          <a:p>
            <a:r>
              <a:rPr lang="nb-NO" sz="1800" dirty="0"/>
              <a:t>Send med barnet nok mat og drikke</a:t>
            </a:r>
          </a:p>
          <a:p>
            <a:r>
              <a:rPr lang="nb-NO" sz="1800" dirty="0"/>
              <a:t>Send med en sekk med litt ekstra utsyr</a:t>
            </a:r>
          </a:p>
          <a:p>
            <a:r>
              <a:rPr lang="nb-NO" sz="1800" dirty="0"/>
              <a:t>Klesskift, og nok klær dersom man skal være ute</a:t>
            </a:r>
          </a:p>
          <a:p>
            <a:r>
              <a:rPr lang="nb-NO" sz="1800" dirty="0"/>
              <a:t>Regntøy om nødvendig</a:t>
            </a:r>
          </a:p>
          <a:p>
            <a:r>
              <a:rPr lang="nb-NO" sz="1800" dirty="0"/>
              <a:t>Si ifra til de som skal være med om barnet har spesielle behov (religion, kultur, allergier, sykdom)</a:t>
            </a:r>
          </a:p>
          <a:p>
            <a:r>
              <a:rPr lang="nb-NO" sz="1800" dirty="0"/>
              <a:t>Om du er usikker så spør om pakkeliste.</a:t>
            </a:r>
          </a:p>
          <a:p>
            <a:r>
              <a:rPr lang="nb-NO" sz="1800" dirty="0"/>
              <a:t>Joggesko når man ikke spiller fotball</a:t>
            </a:r>
          </a:p>
          <a:p>
            <a:endParaRPr lang="nb-NO" sz="1800" dirty="0"/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761940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3845" y="531131"/>
            <a:ext cx="7886700" cy="1325562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Bekledning i fritidsaktiviteter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3845" y="2130358"/>
            <a:ext cx="7886700" cy="2597284"/>
          </a:xfrm>
        </p:spPr>
        <p:txBody>
          <a:bodyPr>
            <a:normAutofit fontScale="92500"/>
          </a:bodyPr>
          <a:lstStyle/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Vi har respekt for religion og kultur</a:t>
            </a:r>
          </a:p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Du kommer langt med vanlige komfortable klær</a:t>
            </a:r>
          </a:p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Noen fritidsaktiviteter krever spesielle klær i forhold til sikkerhet</a:t>
            </a:r>
          </a:p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Noen fritidsaktiviteter har uniformering – like drakter</a:t>
            </a:r>
          </a:p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Spør ansvarlig for den fritidsaktiviteten som du starter i og få tips</a:t>
            </a:r>
          </a:p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På neste side viser vi hva som er vanlig å ha på seg i de ulike idrettene i Norge. </a:t>
            </a:r>
          </a:p>
        </p:txBody>
      </p:sp>
    </p:spTree>
    <p:extLst>
      <p:ext uri="{BB962C8B-B14F-4D97-AF65-F5344CB8AC3E}">
        <p14:creationId xmlns:p14="http://schemas.microsoft.com/office/powerpoint/2010/main" val="818423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Vi har forståelse for religion og kultur, men dette er hva vi har på oss på de ulike idrettsarenaer:</a:t>
            </a:r>
          </a:p>
        </p:txBody>
      </p:sp>
      <p:pic>
        <p:nvPicPr>
          <p:cNvPr id="1026" name="Picture 2" descr="Bilderesultat for håndballjent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42" y="1640417"/>
            <a:ext cx="5906558" cy="393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esultat for zlatan ibrahimov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75" y="1209705"/>
            <a:ext cx="5857875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eresultat for football players sn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5" y="1506185"/>
            <a:ext cx="55530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74" y="1209704"/>
            <a:ext cx="3277834" cy="46355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14" y="803244"/>
            <a:ext cx="3400389" cy="5143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1108164"/>
            <a:ext cx="7037916" cy="469194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06" y="882386"/>
            <a:ext cx="3636226" cy="51435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3330" y="2203876"/>
            <a:ext cx="4668738" cy="30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5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23075" y="1456936"/>
            <a:ext cx="5640565" cy="3952424"/>
          </a:xfrm>
          <a:prstGeom prst="rect">
            <a:avLst/>
          </a:prstGeom>
        </p:spPr>
      </p:pic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6366658" y="1994433"/>
            <a:ext cx="2428890" cy="2545976"/>
          </a:xfrm>
        </p:spPr>
        <p:txBody>
          <a:bodyPr/>
          <a:lstStyle/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Når det er skitrening har de ofte litt tynn jakke og bukse som er vindtett.</a:t>
            </a:r>
          </a:p>
        </p:txBody>
      </p:sp>
    </p:spTree>
    <p:extLst>
      <p:ext uri="{BB962C8B-B14F-4D97-AF65-F5344CB8AC3E}">
        <p14:creationId xmlns:p14="http://schemas.microsoft.com/office/powerpoint/2010/main" val="3168821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6593" y="911643"/>
            <a:ext cx="5256584" cy="903704"/>
          </a:xfrm>
        </p:spPr>
        <p:txBody>
          <a:bodyPr/>
          <a:lstStyle/>
          <a:p>
            <a:r>
              <a:rPr lang="nb-NO" dirty="0"/>
              <a:t>Hva skal barnet kle på seg når barnet skal på skitur: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r="8191"/>
          <a:stretch/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 dirty="0"/>
              <a:t>Ulltøy innerst</a:t>
            </a:r>
          </a:p>
          <a:p>
            <a:r>
              <a:rPr lang="nb-NO" dirty="0"/>
              <a:t>Ikke for mye klær utapå (kan bli for varmt dersom man er aktiv)</a:t>
            </a:r>
          </a:p>
          <a:p>
            <a:r>
              <a:rPr lang="nb-NO" dirty="0"/>
              <a:t>Luer og votter</a:t>
            </a:r>
          </a:p>
          <a:p>
            <a:r>
              <a:rPr lang="nb-NO" dirty="0"/>
              <a:t>Gode sko</a:t>
            </a:r>
          </a:p>
          <a:p>
            <a:r>
              <a:rPr lang="nb-NO" dirty="0"/>
              <a:t>Ekstra skifte klær</a:t>
            </a:r>
          </a:p>
          <a:p>
            <a:r>
              <a:rPr lang="nb-NO" dirty="0"/>
              <a:t>Sekk med matpakke og drikkeflasker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1230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1598193" y="37520"/>
            <a:ext cx="7050500" cy="113718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6600" dirty="0" err="1"/>
              <a:t>Pakke</a:t>
            </a:r>
            <a:r>
              <a:rPr sz="6600" dirty="0"/>
              <a:t> </a:t>
            </a:r>
            <a:r>
              <a:rPr sz="6600" dirty="0" err="1"/>
              <a:t>sekken</a:t>
            </a:r>
            <a:endParaRPr sz="6600" dirty="0"/>
          </a:p>
        </p:txBody>
      </p:sp>
      <p:pic>
        <p:nvPicPr>
          <p:cNvPr id="111" name="pasted-image.tif"/>
          <p:cNvPicPr/>
          <p:nvPr/>
        </p:nvPicPr>
        <p:blipFill>
          <a:blip r:embed="rId3"/>
          <a:stretch>
            <a:fillRect/>
          </a:stretch>
        </p:blipFill>
        <p:spPr>
          <a:xfrm>
            <a:off x="3306670" y="1860747"/>
            <a:ext cx="3580411" cy="358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asted-image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644" y="1235361"/>
            <a:ext cx="1133234" cy="1955515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1722454" y="3198200"/>
            <a:ext cx="1382751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Matpakke</a:t>
            </a:r>
          </a:p>
        </p:txBody>
      </p:sp>
      <p:pic>
        <p:nvPicPr>
          <p:cNvPr id="114" name="pasted-image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454" y="3667124"/>
            <a:ext cx="1584695" cy="158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asted-imag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755" y="3809838"/>
            <a:ext cx="687619" cy="129927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1972717" y="5259144"/>
            <a:ext cx="906467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Drikke</a:t>
            </a:r>
          </a:p>
        </p:txBody>
      </p:sp>
      <p:pic>
        <p:nvPicPr>
          <p:cNvPr id="117" name="pasted-image.t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540" y="1325929"/>
            <a:ext cx="1219960" cy="686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asted-image.tif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681" y="1413856"/>
            <a:ext cx="1491616" cy="1419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asted-image.tif"/>
          <p:cNvPicPr/>
          <p:nvPr/>
        </p:nvPicPr>
        <p:blipFill>
          <a:blip r:embed="rId9"/>
          <a:stretch>
            <a:fillRect/>
          </a:stretch>
        </p:blipFill>
        <p:spPr>
          <a:xfrm>
            <a:off x="6852213" y="4217029"/>
            <a:ext cx="1746552" cy="1764374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6649212" y="2889975"/>
            <a:ext cx="1811523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Lue og votter</a:t>
            </a:r>
          </a:p>
        </p:txBody>
      </p:sp>
      <p:sp>
        <p:nvSpPr>
          <p:cNvPr id="121" name="Shape 121"/>
          <p:cNvSpPr/>
          <p:nvPr/>
        </p:nvSpPr>
        <p:spPr>
          <a:xfrm>
            <a:off x="6899636" y="6127138"/>
            <a:ext cx="1313566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Regnklær</a:t>
            </a:r>
          </a:p>
        </p:txBody>
      </p:sp>
      <p:pic>
        <p:nvPicPr>
          <p:cNvPr id="122" name="Bilde 121"/>
          <p:cNvPicPr/>
          <p:nvPr/>
        </p:nvPicPr>
        <p:blipFill>
          <a:blip r:embed="rId10"/>
          <a:stretch>
            <a:fillRect/>
          </a:stretch>
        </p:blipFill>
        <p:spPr>
          <a:xfrm rot="1347232">
            <a:off x="2863044" y="2289495"/>
            <a:ext cx="2186309" cy="247665"/>
          </a:xfrm>
          <a:prstGeom prst="rect">
            <a:avLst/>
          </a:prstGeom>
        </p:spPr>
      </p:pic>
      <p:pic>
        <p:nvPicPr>
          <p:cNvPr id="124" name="Bilde 123"/>
          <p:cNvPicPr/>
          <p:nvPr/>
        </p:nvPicPr>
        <p:blipFill>
          <a:blip r:embed="rId11"/>
          <a:stretch>
            <a:fillRect/>
          </a:stretch>
        </p:blipFill>
        <p:spPr>
          <a:xfrm rot="20875014">
            <a:off x="3049557" y="3623680"/>
            <a:ext cx="2070904" cy="247665"/>
          </a:xfrm>
          <a:prstGeom prst="rect">
            <a:avLst/>
          </a:prstGeom>
        </p:spPr>
      </p:pic>
      <p:pic>
        <p:nvPicPr>
          <p:cNvPr id="126" name="Bilde 125"/>
          <p:cNvPicPr/>
          <p:nvPr/>
        </p:nvPicPr>
        <p:blipFill>
          <a:blip r:embed="rId12"/>
          <a:stretch>
            <a:fillRect/>
          </a:stretch>
        </p:blipFill>
        <p:spPr>
          <a:xfrm rot="7292872">
            <a:off x="5247694" y="2002538"/>
            <a:ext cx="750041" cy="247665"/>
          </a:xfrm>
          <a:prstGeom prst="rect">
            <a:avLst/>
          </a:prstGeom>
        </p:spPr>
      </p:pic>
      <p:pic>
        <p:nvPicPr>
          <p:cNvPr id="128" name="Bilde 127"/>
          <p:cNvPicPr/>
          <p:nvPr/>
        </p:nvPicPr>
        <p:blipFill>
          <a:blip r:embed="rId13"/>
          <a:stretch>
            <a:fillRect/>
          </a:stretch>
        </p:blipFill>
        <p:spPr>
          <a:xfrm rot="7781505">
            <a:off x="5456168" y="2459642"/>
            <a:ext cx="1891934" cy="247665"/>
          </a:xfrm>
          <a:prstGeom prst="rect">
            <a:avLst/>
          </a:prstGeom>
        </p:spPr>
      </p:pic>
      <p:pic>
        <p:nvPicPr>
          <p:cNvPr id="130" name="Bilde 129"/>
          <p:cNvPicPr/>
          <p:nvPr/>
        </p:nvPicPr>
        <p:blipFill>
          <a:blip r:embed="rId14"/>
          <a:stretch>
            <a:fillRect/>
          </a:stretch>
        </p:blipFill>
        <p:spPr>
          <a:xfrm rot="12647769">
            <a:off x="5618148" y="4241235"/>
            <a:ext cx="1468251" cy="2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1207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8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8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8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 advAuto="0"/>
      <p:bldP spid="113" grpId="0" animBg="1" advAuto="0"/>
      <p:bldP spid="114" grpId="0" animBg="1" advAuto="0"/>
      <p:bldP spid="115" grpId="0" animBg="1" advAuto="0"/>
      <p:bldP spid="116" grpId="0" animBg="1" advAuto="0"/>
      <p:bldP spid="117" grpId="0" animBg="1" advAuto="0"/>
      <p:bldP spid="118" grpId="0" animBg="1" advAuto="0"/>
      <p:bldP spid="119" grpId="0" animBg="1" advAuto="0"/>
      <p:bldP spid="120" grpId="0" animBg="1" advAuto="0"/>
      <p:bldP spid="121" grpId="0" animBg="1" advAuto="0"/>
      <p:bldP spid="122" grpId="0" animBg="1" advAuto="0"/>
      <p:bldP spid="124" grpId="0" animBg="1" advAuto="0"/>
      <p:bldP spid="126" grpId="0" animBg="1" advAuto="0"/>
      <p:bldP spid="128" grpId="0" animBg="1" advAuto="0"/>
      <p:bldP spid="130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ordmøre og Romsdal Friluftsråd sin 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909" y="5208989"/>
            <a:ext cx="1421618" cy="56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 descr="C:\Users\ik15-elha\AppData\Local\Microsoft\Windows\INetCache\Content.Word\Skikretslogo MRSK m-underteks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4" y="5239620"/>
            <a:ext cx="579120" cy="61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e 5" descr="log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97" y="5082556"/>
            <a:ext cx="1057306" cy="700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https://s3-eu-west-1.amazonaws.com/turistforeningen/images/W3/VX/Jh-500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39" y="5249830"/>
            <a:ext cx="989171" cy="32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Hovedbilde Juni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876" y="2225925"/>
            <a:ext cx="5008245" cy="2405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Sylinder 9"/>
          <p:cNvSpPr txBox="1"/>
          <p:nvPr/>
        </p:nvSpPr>
        <p:spPr>
          <a:xfrm>
            <a:off x="3668101" y="4759390"/>
            <a:ext cx="26974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/>
              <a:t>Aktiv fritid for alle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810022" y="802630"/>
            <a:ext cx="745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Lykke til! </a:t>
            </a:r>
            <a:endParaRPr lang="nb-NO" sz="2400" dirty="0"/>
          </a:p>
        </p:txBody>
      </p:sp>
      <p:pic>
        <p:nvPicPr>
          <p:cNvPr id="12" name="Bilde 11" descr="logo">
            <a:extLst>
              <a:ext uri="{FF2B5EF4-FFF2-40B4-BE49-F238E27FC236}">
                <a16:creationId xmlns:a16="http://schemas.microsoft.com/office/drawing/2014/main" id="{8ACCDCE2-E34B-4C1E-8934-417ABD7F94F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02" y="6011219"/>
            <a:ext cx="896187" cy="47961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kstSylinder 12"/>
          <p:cNvSpPr txBox="1"/>
          <p:nvPr/>
        </p:nvSpPr>
        <p:spPr>
          <a:xfrm>
            <a:off x="3359829" y="6464705"/>
            <a:ext cx="99393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25" dirty="0"/>
              <a:t>Møre og Romsdal</a:t>
            </a:r>
          </a:p>
        </p:txBody>
      </p:sp>
      <p:pic>
        <p:nvPicPr>
          <p:cNvPr id="14" name="Picture 2" descr="MRF_logo_pos">
            <a:extLst>
              <a:ext uri="{FF2B5EF4-FFF2-40B4-BE49-F238E27FC236}">
                <a16:creationId xmlns:a16="http://schemas.microsoft.com/office/drawing/2014/main" id="{A16E6D84-3E3F-429C-A66A-53E2BFC0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59" y="6078501"/>
            <a:ext cx="1397750" cy="40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2315050" y="6184974"/>
            <a:ext cx="1044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Med støtte fra: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5B265EEF-4972-421E-9992-323B2B0F1AF8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17" y="5308338"/>
            <a:ext cx="1292451" cy="36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/>
          <a:stretch/>
        </p:blipFill>
        <p:spPr>
          <a:xfrm>
            <a:off x="4943324" y="1566435"/>
            <a:ext cx="2903705" cy="3480074"/>
          </a:xfrm>
          <a:prstGeom prst="flowChartConnector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980062" y="1192399"/>
            <a:ext cx="3164681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>
                <a:solidFill>
                  <a:schemeClr val="accent3">
                    <a:lumMod val="50000"/>
                  </a:schemeClr>
                </a:solidFill>
              </a:rPr>
              <a:t>Velkommen til kurs! </a:t>
            </a:r>
          </a:p>
          <a:p>
            <a:endParaRPr lang="nb-NO" sz="13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sz="3000" dirty="0">
                <a:solidFill>
                  <a:schemeClr val="accent3">
                    <a:lumMod val="50000"/>
                  </a:schemeClr>
                </a:solidFill>
              </a:rPr>
              <a:t>Tema for kurset: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3000" dirty="0">
                <a:solidFill>
                  <a:schemeClr val="accent3">
                    <a:lumMod val="50000"/>
                  </a:schemeClr>
                </a:solidFill>
              </a:rPr>
              <a:t>Hva er frivillighet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3000" dirty="0">
                <a:solidFill>
                  <a:schemeClr val="accent3">
                    <a:lumMod val="50000"/>
                  </a:schemeClr>
                </a:solidFill>
              </a:rPr>
              <a:t>Hva er dugnad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3000" dirty="0">
                <a:solidFill>
                  <a:schemeClr val="accent3">
                    <a:lumMod val="50000"/>
                  </a:schemeClr>
                </a:solidFill>
              </a:rPr>
              <a:t>Idrett</a:t>
            </a:r>
          </a:p>
        </p:txBody>
      </p:sp>
    </p:spTree>
    <p:extLst>
      <p:ext uri="{BB962C8B-B14F-4D97-AF65-F5344CB8AC3E}">
        <p14:creationId xmlns:p14="http://schemas.microsoft.com/office/powerpoint/2010/main" val="356228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Hva er frivillighet?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33845" y="1410511"/>
            <a:ext cx="3938155" cy="2018489"/>
          </a:xfrm>
        </p:spPr>
        <p:txBody>
          <a:bodyPr>
            <a:normAutofit lnSpcReduction="10000"/>
          </a:bodyPr>
          <a:lstStyle/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I Norge er fritiden basert på frivillighet</a:t>
            </a:r>
          </a:p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Uten frivilligheten stopper samfunnet opp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34345" y="1516778"/>
            <a:ext cx="3886200" cy="4351337"/>
          </a:xfrm>
        </p:spPr>
        <p:txBody>
          <a:bodyPr>
            <a:normAutofit lnSpcReduction="10000"/>
          </a:bodyPr>
          <a:lstStyle/>
          <a:p>
            <a: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  <a:t>Ikke-obligatorisk arbeid, det vil si den tiden en person bruker på å utføre en eller flere aktiviteter - enten gjennom en organisasjon, eller direkte overfor andre utenfor egen husholdning - uten å ta betalt." </a:t>
            </a:r>
            <a:r>
              <a:rPr lang="nb-NO" sz="1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ILO Manual </a:t>
            </a:r>
            <a:r>
              <a:rPr lang="nb-NO" sz="10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on</a:t>
            </a:r>
            <a:r>
              <a:rPr lang="nb-NO" sz="1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nb-NO" sz="10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the</a:t>
            </a:r>
            <a:r>
              <a:rPr lang="nb-NO" sz="1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nb-NO" sz="10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Measurement</a:t>
            </a:r>
            <a:r>
              <a:rPr lang="nb-NO" sz="1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nb-NO" sz="10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of</a:t>
            </a:r>
            <a:r>
              <a:rPr lang="nb-NO" sz="1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nb-NO" sz="10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volunteer</a:t>
            </a:r>
            <a:r>
              <a:rPr lang="nb-NO" sz="1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nb-NO" sz="10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Work</a:t>
            </a:r>
            <a:r>
              <a:rPr lang="nb-NO" sz="1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side 13.</a:t>
            </a:r>
          </a:p>
          <a:p>
            <a:pPr marL="0" indent="0">
              <a:buNone/>
            </a:pPr>
            <a:endParaRPr lang="nb-NO" sz="10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nb-NO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«Fritid og frivillighet er en god ramme for mange til å være aktive, delta i samfunnet, vedlikeholde helsen og være sosiale» </a:t>
            </a:r>
            <a:r>
              <a:rPr lang="nb-NO" sz="11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(Folkehelsemeldingen, Meld.st.19)</a:t>
            </a:r>
          </a:p>
          <a:p>
            <a:pPr marL="0" indent="0">
              <a:buNone/>
            </a:pPr>
            <a:endParaRPr lang="nb-NO" sz="16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HÃ¸ringsnotat til Frivillighetsmeldin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23" y="2808713"/>
            <a:ext cx="2842741" cy="305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660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https://www.frivilligsentral.no/irisimage/77167/logo.png?max-height=230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626" y="1605063"/>
            <a:ext cx="5201663" cy="319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356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32690" y="716021"/>
            <a:ext cx="7039786" cy="936567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  <a:t>Hva er en frivillig organisasjon?</a:t>
            </a:r>
            <a:b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nb-NO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7577282" cy="4351337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Frivillighet Norge definerer en frivillig organisasjon som en sammenslutning av personer eller virksomheter som driver frivillig virke på ikke-fortjenestebasert og ikke-offentlig basis.</a:t>
            </a:r>
          </a:p>
          <a:p>
            <a: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  <a:t>Organisasjonene kan ha ulike typer ideelle formål som miljøvern, menneskerettigheter, </a:t>
            </a:r>
            <a:r>
              <a:rPr lang="nb-NO" dirty="0" err="1">
                <a:solidFill>
                  <a:srgbClr val="FF0000"/>
                </a:solidFill>
                <a:latin typeface="Georgia" panose="02040502050405020303" pitchFamily="18" charset="0"/>
              </a:rPr>
              <a:t>fremming</a:t>
            </a:r>
            <a: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  <a:t> av tro og livssyn, folkehelsearbeid, sosiale eller kulturelle formål, beredskapsarbeid, idrett, friluftsliv, solidaritetsarbeid, bistand osv.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5430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  <a:t>Fakta om frivillighet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527244"/>
            <a:ext cx="7886700" cy="43513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>
                <a:latin typeface="Georgia" panose="02040502050405020303" pitchFamily="18" charset="0"/>
              </a:rPr>
              <a:t>FRIVILLIG INNSATS</a:t>
            </a:r>
          </a:p>
          <a:p>
            <a:r>
              <a:rPr lang="nb-NO" dirty="0">
                <a:latin typeface="Georgia" panose="02040502050405020303" pitchFamily="18" charset="0"/>
              </a:rPr>
              <a:t>Den frivillige arbeidsinnsatsen i de frivillige organisasjonene i Norge tilsvarer </a:t>
            </a:r>
            <a:r>
              <a:rPr lang="nb-NO" sz="2600" dirty="0">
                <a:solidFill>
                  <a:srgbClr val="FF0000"/>
                </a:solidFill>
                <a:latin typeface="Georgia" panose="02040502050405020303" pitchFamily="18" charset="0"/>
              </a:rPr>
              <a:t>147 800 årsverk</a:t>
            </a:r>
            <a:r>
              <a:rPr lang="nb-NO" sz="2600" dirty="0">
                <a:latin typeface="Georgia" panose="02040502050405020303" pitchFamily="18" charset="0"/>
              </a:rPr>
              <a:t>.</a:t>
            </a:r>
          </a:p>
          <a:p>
            <a:r>
              <a:rPr lang="nb-NO" sz="2600" dirty="0">
                <a:solidFill>
                  <a:srgbClr val="FF0000"/>
                </a:solidFill>
                <a:latin typeface="Georgia" panose="02040502050405020303" pitchFamily="18" charset="0"/>
              </a:rPr>
              <a:t>61 % av befolkningen (over 16 år) bidrar med frivillig arbeid årlig</a:t>
            </a:r>
            <a:r>
              <a:rPr lang="nb-NO" dirty="0">
                <a:solidFill>
                  <a:srgbClr val="FF0000"/>
                </a:solidFill>
                <a:latin typeface="Georgia" panose="02040502050405020303" pitchFamily="18" charset="0"/>
              </a:rPr>
              <a:t>. </a:t>
            </a:r>
            <a:r>
              <a:rPr lang="nb-NO" dirty="0">
                <a:latin typeface="Georgia" panose="02040502050405020303" pitchFamily="18" charset="0"/>
              </a:rPr>
              <a:t>Ligger på verdenstoppen, sammen med Sverige</a:t>
            </a:r>
          </a:p>
          <a:p>
            <a:endParaRPr lang="nb-NO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nb-NO" dirty="0">
                <a:latin typeface="Georgia" panose="02040502050405020303" pitchFamily="18" charset="0"/>
              </a:rPr>
              <a:t>MEDLEMSKAP</a:t>
            </a:r>
          </a:p>
          <a:p>
            <a:r>
              <a:rPr lang="nb-NO" dirty="0">
                <a:latin typeface="Georgia" panose="02040502050405020303" pitchFamily="18" charset="0"/>
              </a:rPr>
              <a:t>Det er anslagsvis </a:t>
            </a:r>
            <a:r>
              <a:rPr lang="nb-NO" sz="2400" dirty="0">
                <a:solidFill>
                  <a:srgbClr val="FF0000"/>
                </a:solidFill>
                <a:latin typeface="Georgia" panose="02040502050405020303" pitchFamily="18" charset="0"/>
              </a:rPr>
              <a:t>9,2 millioner medlemskap i frivillige organisasjoner </a:t>
            </a:r>
            <a:r>
              <a:rPr lang="nb-NO" dirty="0">
                <a:latin typeface="Georgia" panose="02040502050405020303" pitchFamily="18" charset="0"/>
              </a:rPr>
              <a:t>i Norge.</a:t>
            </a:r>
          </a:p>
          <a:p>
            <a:endParaRPr lang="nb-NO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nb-NO" dirty="0">
                <a:latin typeface="Georgia" panose="02040502050405020303" pitchFamily="18" charset="0"/>
              </a:rPr>
              <a:t>FRIVILLIGE ORGANISASJONER</a:t>
            </a:r>
          </a:p>
          <a:p>
            <a:r>
              <a:rPr lang="nb-NO" dirty="0">
                <a:latin typeface="Georgia" panose="02040502050405020303" pitchFamily="18" charset="0"/>
              </a:rPr>
              <a:t>Det finnes over </a:t>
            </a:r>
            <a:r>
              <a:rPr lang="nb-NO" sz="2400" dirty="0">
                <a:solidFill>
                  <a:srgbClr val="FF0000"/>
                </a:solidFill>
                <a:latin typeface="Georgia" panose="02040502050405020303" pitchFamily="18" charset="0"/>
              </a:rPr>
              <a:t>100 000 lag og foreninger i Norge</a:t>
            </a:r>
            <a:r>
              <a:rPr lang="nb-NO" sz="2400" dirty="0">
                <a:latin typeface="Georgia" panose="02040502050405020303" pitchFamily="18" charset="0"/>
              </a:rPr>
              <a:t>. </a:t>
            </a:r>
          </a:p>
          <a:p>
            <a:pPr marL="0" indent="0">
              <a:buNone/>
            </a:pPr>
            <a:endParaRPr lang="nb-NO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96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8757" y="1124530"/>
            <a:ext cx="7821039" cy="2387600"/>
          </a:xfrm>
        </p:spPr>
        <p:txBody>
          <a:bodyPr>
            <a:normAutofit fontScale="90000"/>
          </a:bodyPr>
          <a:lstStyle/>
          <a:p>
            <a:r>
              <a:rPr lang="nb-NO" sz="6600" dirty="0"/>
              <a:t>Verdien av frivillig arbeid</a:t>
            </a:r>
            <a:br>
              <a:rPr lang="nb-NO" sz="6600" dirty="0"/>
            </a:br>
            <a:r>
              <a:rPr lang="nb-NO" dirty="0"/>
              <a:t>Glede for begge parter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5177918"/>
            <a:ext cx="6858000" cy="532218"/>
          </a:xfrm>
        </p:spPr>
        <p:txBody>
          <a:bodyPr>
            <a:normAutofit/>
          </a:bodyPr>
          <a:lstStyle/>
          <a:p>
            <a:r>
              <a:rPr lang="nb-NO" sz="1100" dirty="0">
                <a:hlinkClick r:id="rId3"/>
              </a:rPr>
              <a:t>https://www.youtube.com/watch?v=SslYVE8Dyyk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899036200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TM02900722[[fn=Ion-styrerom]]</Template>
  <TotalTime>2924</TotalTime>
  <Words>3005</Words>
  <Application>Microsoft Office PowerPoint</Application>
  <PresentationFormat>Skjermfremvisning (4:3)</PresentationFormat>
  <Paragraphs>358</Paragraphs>
  <Slides>38</Slides>
  <Notes>32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38</vt:i4>
      </vt:variant>
    </vt:vector>
  </HeadingPairs>
  <TitlesOfParts>
    <vt:vector size="46" baseType="lpstr">
      <vt:lpstr>Arial Unicode MS</vt:lpstr>
      <vt:lpstr>Arial</vt:lpstr>
      <vt:lpstr>Calibri</vt:lpstr>
      <vt:lpstr>Calibri Light</vt:lpstr>
      <vt:lpstr>Georgia</vt:lpstr>
      <vt:lpstr>Wingdings 2</vt:lpstr>
      <vt:lpstr>HDOfficeLightV0</vt:lpstr>
      <vt:lpstr>2_Office-tema</vt:lpstr>
      <vt:lpstr>PowerPoint-presentasjon</vt:lpstr>
      <vt:lpstr>PowerPoint-presentasjon</vt:lpstr>
      <vt:lpstr>PowerPoint-presentasjon</vt:lpstr>
      <vt:lpstr>PowerPoint-presentasjon</vt:lpstr>
      <vt:lpstr>Hva er frivillighet?</vt:lpstr>
      <vt:lpstr>PowerPoint-presentasjon</vt:lpstr>
      <vt:lpstr>Hva er en frivillig organisasjon? </vt:lpstr>
      <vt:lpstr>Fakta om frivillighet</vt:lpstr>
      <vt:lpstr>Verdien av frivillig arbeid Glede for begge parter</vt:lpstr>
      <vt:lpstr>Dugnad – Hva er det?</vt:lpstr>
      <vt:lpstr>DUGNAD</vt:lpstr>
      <vt:lpstr>PowerPoint-presentasjon</vt:lpstr>
      <vt:lpstr>Dugnad – hvorfor gjør vi det? </vt:lpstr>
      <vt:lpstr>Dugnad – hvordan delta?</vt:lpstr>
      <vt:lpstr>PowerPoint-presentasjon</vt:lpstr>
      <vt:lpstr>PowerPoint-presentasjon</vt:lpstr>
      <vt:lpstr>Norsk idrett</vt:lpstr>
      <vt:lpstr>Norsk idrett:</vt:lpstr>
      <vt:lpstr>Idrett i Molde</vt:lpstr>
      <vt:lpstr>Idrett i Molde – hvilke tilbud er her? (sett inn lokal informasjon)</vt:lpstr>
      <vt:lpstr>Idrettslag – hva er det?</vt:lpstr>
      <vt:lpstr>Idrettslag – hvordan bli medlem?</vt:lpstr>
      <vt:lpstr>Hva koster det å være medlem?</vt:lpstr>
      <vt:lpstr>Som medlem i et idrettslag:</vt:lpstr>
      <vt:lpstr>Hva er vanlig når barn skal delta i idrettsaktivitet?</vt:lpstr>
      <vt:lpstr>Hvilket utstyr trengs?</vt:lpstr>
      <vt:lpstr>PowerPoint-presentasjon</vt:lpstr>
      <vt:lpstr>Bytte/Låne/Leie/Arve</vt:lpstr>
      <vt:lpstr>Kommunikasjon med idrettslagene og organisasjonene</vt:lpstr>
      <vt:lpstr>Eksempel på informasjon fra idrettslaget:</vt:lpstr>
      <vt:lpstr>Eksempel på informasjon fra foreldre/utøvere til idrettslaget</vt:lpstr>
      <vt:lpstr>Hva gjør barn og foreldre når barnet skal på fotballturnering</vt:lpstr>
      <vt:lpstr>Bekledning i fritidsaktiviteter</vt:lpstr>
      <vt:lpstr>PowerPoint-presentasjon</vt:lpstr>
      <vt:lpstr>Når det er skitrening har de ofte litt tynn jakke og bukse som er vindtett.</vt:lpstr>
      <vt:lpstr>Hva skal barnet kle på seg når barnet skal på skitur:</vt:lpstr>
      <vt:lpstr>Pakke sekken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Liv Synnøve Hoel</dc:creator>
  <cp:lastModifiedBy>Liv Synnøve Hoel</cp:lastModifiedBy>
  <cp:revision>99</cp:revision>
  <dcterms:created xsi:type="dcterms:W3CDTF">2019-04-10T09:04:28Z</dcterms:created>
  <dcterms:modified xsi:type="dcterms:W3CDTF">2019-11-28T12:20:02Z</dcterms:modified>
</cp:coreProperties>
</file>