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0" r:id="rId2"/>
    <p:sldId id="258" r:id="rId3"/>
    <p:sldId id="282" r:id="rId4"/>
    <p:sldId id="263" r:id="rId5"/>
    <p:sldId id="256" r:id="rId6"/>
    <p:sldId id="276" r:id="rId7"/>
    <p:sldId id="257" r:id="rId8"/>
    <p:sldId id="264" r:id="rId9"/>
    <p:sldId id="271" r:id="rId10"/>
    <p:sldId id="272" r:id="rId11"/>
    <p:sldId id="273" r:id="rId12"/>
    <p:sldId id="265" r:id="rId13"/>
    <p:sldId id="266" r:id="rId14"/>
    <p:sldId id="261" r:id="rId15"/>
    <p:sldId id="281" r:id="rId16"/>
    <p:sldId id="262" r:id="rId17"/>
    <p:sldId id="267" r:id="rId18"/>
    <p:sldId id="274" r:id="rId19"/>
    <p:sldId id="275" r:id="rId20"/>
    <p:sldId id="269" r:id="rId21"/>
    <p:sldId id="268" r:id="rId22"/>
    <p:sldId id="270" r:id="rId23"/>
    <p:sldId id="277" r:id="rId24"/>
    <p:sldId id="278" r:id="rId25"/>
    <p:sldId id="279" r:id="rId26"/>
    <p:sldId id="280" r:id="rId2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showGuides="1">
      <p:cViewPr varScale="1">
        <p:scale>
          <a:sx n="68" d="100"/>
          <a:sy n="68" d="100"/>
        </p:scale>
        <p:origin x="1386" y="60"/>
      </p:cViewPr>
      <p:guideLst>
        <p:guide orient="horz" pos="2160"/>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CC7F1-C3D8-4ED0-BFF5-D7A9A3378CE9}" type="doc">
      <dgm:prSet loTypeId="urn:microsoft.com/office/officeart/2005/8/layout/hProcess6" loCatId="process" qsTypeId="urn:microsoft.com/office/officeart/2005/8/quickstyle/simple1" qsCatId="simple" csTypeId="urn:microsoft.com/office/officeart/2005/8/colors/colorful3" csCatId="colorful" phldr="1"/>
      <dgm:spPr/>
      <dgm:t>
        <a:bodyPr/>
        <a:lstStyle/>
        <a:p>
          <a:endParaRPr lang="nb-NO"/>
        </a:p>
      </dgm:t>
    </dgm:pt>
    <dgm:pt modelId="{91F52225-246B-47A0-A4E9-1ADD29BCE32F}">
      <dgm:prSet phldrT="[Tekst]" custT="1"/>
      <dgm:spPr/>
      <dgm:t>
        <a:bodyPr/>
        <a:lstStyle/>
        <a:p>
          <a:r>
            <a:rPr lang="nb-NO" sz="1000" dirty="0"/>
            <a:t>oppstart og etablering</a:t>
          </a:r>
        </a:p>
      </dgm:t>
    </dgm:pt>
    <dgm:pt modelId="{67026A44-E96B-43C6-8C08-8ED9B97D4307}" type="parTrans" cxnId="{BA0DA97F-104C-40D7-95C6-42C9AB31566E}">
      <dgm:prSet/>
      <dgm:spPr/>
      <dgm:t>
        <a:bodyPr/>
        <a:lstStyle/>
        <a:p>
          <a:endParaRPr lang="nb-NO"/>
        </a:p>
      </dgm:t>
    </dgm:pt>
    <dgm:pt modelId="{E3305E68-DB5C-404F-B591-1B263A234B30}" type="sibTrans" cxnId="{BA0DA97F-104C-40D7-95C6-42C9AB31566E}">
      <dgm:prSet/>
      <dgm:spPr/>
      <dgm:t>
        <a:bodyPr/>
        <a:lstStyle/>
        <a:p>
          <a:endParaRPr lang="nb-NO"/>
        </a:p>
      </dgm:t>
    </dgm:pt>
    <dgm:pt modelId="{46BDA7AB-CCF0-49A9-AF8C-4C988A71B026}">
      <dgm:prSet phldrT="[Tekst]" custT="1"/>
      <dgm:spPr/>
      <dgm:t>
        <a:bodyPr/>
        <a:lstStyle/>
        <a:p>
          <a:r>
            <a:rPr lang="nb-NO" sz="900"/>
            <a:t>arbeidsgruppe</a:t>
          </a:r>
        </a:p>
      </dgm:t>
    </dgm:pt>
    <dgm:pt modelId="{A22CF8BD-78B8-4761-9DA8-39568C91898F}" type="parTrans" cxnId="{946B4F5D-423B-4DCA-A3B8-D11A7ABFB67F}">
      <dgm:prSet/>
      <dgm:spPr/>
      <dgm:t>
        <a:bodyPr/>
        <a:lstStyle/>
        <a:p>
          <a:endParaRPr lang="nb-NO"/>
        </a:p>
      </dgm:t>
    </dgm:pt>
    <dgm:pt modelId="{325F5C0F-456D-4D4D-8E0E-5B47D3F356B3}" type="sibTrans" cxnId="{946B4F5D-423B-4DCA-A3B8-D11A7ABFB67F}">
      <dgm:prSet/>
      <dgm:spPr/>
      <dgm:t>
        <a:bodyPr/>
        <a:lstStyle/>
        <a:p>
          <a:endParaRPr lang="nb-NO"/>
        </a:p>
      </dgm:t>
    </dgm:pt>
    <dgm:pt modelId="{1DA6AAFE-E347-428B-BF85-888FB4B4FB78}">
      <dgm:prSet phldrT="[Tekst]" custT="1"/>
      <dgm:spPr/>
      <dgm:t>
        <a:bodyPr/>
        <a:lstStyle/>
        <a:p>
          <a:r>
            <a:rPr lang="nb-NO" sz="800" dirty="0"/>
            <a:t>rekruttering og kurs</a:t>
          </a:r>
        </a:p>
      </dgm:t>
    </dgm:pt>
    <dgm:pt modelId="{18293EAF-770F-4A59-BC21-BEFC8E186AC8}" type="parTrans" cxnId="{EBD438E0-D38E-4381-B23D-94C628BCB530}">
      <dgm:prSet/>
      <dgm:spPr/>
      <dgm:t>
        <a:bodyPr/>
        <a:lstStyle/>
        <a:p>
          <a:endParaRPr lang="nb-NO"/>
        </a:p>
      </dgm:t>
    </dgm:pt>
    <dgm:pt modelId="{056B8BFF-D20B-4B83-9AB4-D3B2A2243708}" type="sibTrans" cxnId="{EBD438E0-D38E-4381-B23D-94C628BCB530}">
      <dgm:prSet/>
      <dgm:spPr/>
      <dgm:t>
        <a:bodyPr/>
        <a:lstStyle/>
        <a:p>
          <a:endParaRPr lang="nb-NO"/>
        </a:p>
      </dgm:t>
    </dgm:pt>
    <dgm:pt modelId="{602BC317-574E-4A6F-A559-D0383590B6FD}">
      <dgm:prSet phldrT="[Tekst]" custT="1"/>
      <dgm:spPr/>
      <dgm:t>
        <a:bodyPr/>
        <a:lstStyle/>
        <a:p>
          <a:r>
            <a:rPr lang="nb-NO" sz="900"/>
            <a:t>Planlegging</a:t>
          </a:r>
        </a:p>
      </dgm:t>
    </dgm:pt>
    <dgm:pt modelId="{4AE02EDB-48A0-48BC-AFE2-465E82DA0449}" type="parTrans" cxnId="{68D44E72-3AC7-447E-A4B0-93D445116870}">
      <dgm:prSet/>
      <dgm:spPr/>
      <dgm:t>
        <a:bodyPr/>
        <a:lstStyle/>
        <a:p>
          <a:endParaRPr lang="nb-NO"/>
        </a:p>
      </dgm:t>
    </dgm:pt>
    <dgm:pt modelId="{577B10F9-E4CF-4BF1-AAC1-88185435D4CF}" type="sibTrans" cxnId="{68D44E72-3AC7-447E-A4B0-93D445116870}">
      <dgm:prSet/>
      <dgm:spPr/>
      <dgm:t>
        <a:bodyPr/>
        <a:lstStyle/>
        <a:p>
          <a:endParaRPr lang="nb-NO"/>
        </a:p>
      </dgm:t>
    </dgm:pt>
    <dgm:pt modelId="{5482D477-8BDA-4BA7-8246-0B0BAE6D4F22}">
      <dgm:prSet phldrT="[Tekst]"/>
      <dgm:spPr/>
      <dgm:t>
        <a:bodyPr/>
        <a:lstStyle/>
        <a:p>
          <a:r>
            <a:rPr lang="nb-NO"/>
            <a:t>kobling og veiledning</a:t>
          </a:r>
        </a:p>
      </dgm:t>
    </dgm:pt>
    <dgm:pt modelId="{438E77B7-23BE-408C-93A8-351D958905DD}" type="parTrans" cxnId="{A6569AE7-63E2-4468-9B5B-DD942CBA7638}">
      <dgm:prSet/>
      <dgm:spPr/>
      <dgm:t>
        <a:bodyPr/>
        <a:lstStyle/>
        <a:p>
          <a:endParaRPr lang="nb-NO"/>
        </a:p>
      </dgm:t>
    </dgm:pt>
    <dgm:pt modelId="{543D1253-FC8B-45F5-A6D5-F727E33DE305}" type="sibTrans" cxnId="{A6569AE7-63E2-4468-9B5B-DD942CBA7638}">
      <dgm:prSet/>
      <dgm:spPr/>
      <dgm:t>
        <a:bodyPr/>
        <a:lstStyle/>
        <a:p>
          <a:endParaRPr lang="nb-NO"/>
        </a:p>
      </dgm:t>
    </dgm:pt>
    <dgm:pt modelId="{ACB965CF-861B-4E01-A61D-131681243ADD}">
      <dgm:prSet phldrT="[Tekst]" custT="1"/>
      <dgm:spPr/>
      <dgm:t>
        <a:bodyPr/>
        <a:lstStyle/>
        <a:p>
          <a:r>
            <a:rPr lang="nb-NO" sz="900"/>
            <a:t>kartlegge interesser</a:t>
          </a:r>
        </a:p>
      </dgm:t>
    </dgm:pt>
    <dgm:pt modelId="{86E9308A-93FC-4E64-AA2F-6550CD069D33}" type="parTrans" cxnId="{CDCF5985-A99C-41AC-8EF0-8117B5F222BF}">
      <dgm:prSet/>
      <dgm:spPr/>
      <dgm:t>
        <a:bodyPr/>
        <a:lstStyle/>
        <a:p>
          <a:endParaRPr lang="nb-NO"/>
        </a:p>
      </dgm:t>
    </dgm:pt>
    <dgm:pt modelId="{F1122389-1CE0-4B77-99D3-67283D0329BA}" type="sibTrans" cxnId="{CDCF5985-A99C-41AC-8EF0-8117B5F222BF}">
      <dgm:prSet/>
      <dgm:spPr/>
      <dgm:t>
        <a:bodyPr/>
        <a:lstStyle/>
        <a:p>
          <a:endParaRPr lang="nb-NO"/>
        </a:p>
      </dgm:t>
    </dgm:pt>
    <dgm:pt modelId="{1098DF46-C7D2-4AFD-8A9B-1139E2B84CD8}">
      <dgm:prSet/>
      <dgm:spPr/>
      <dgm:t>
        <a:bodyPr/>
        <a:lstStyle/>
        <a:p>
          <a:r>
            <a:rPr lang="nb-NO"/>
            <a:t>oppfølging og vedlikehold</a:t>
          </a:r>
        </a:p>
      </dgm:t>
    </dgm:pt>
    <dgm:pt modelId="{9A6B7A77-12B1-43E9-B73A-F22804BD66C6}" type="parTrans" cxnId="{72B28AB1-C496-467A-A967-CC868A949933}">
      <dgm:prSet/>
      <dgm:spPr/>
      <dgm:t>
        <a:bodyPr/>
        <a:lstStyle/>
        <a:p>
          <a:endParaRPr lang="nb-NO"/>
        </a:p>
      </dgm:t>
    </dgm:pt>
    <dgm:pt modelId="{3CD8DDBD-28E4-4103-AA17-91964D1FAB36}" type="sibTrans" cxnId="{72B28AB1-C496-467A-A967-CC868A949933}">
      <dgm:prSet/>
      <dgm:spPr/>
      <dgm:t>
        <a:bodyPr/>
        <a:lstStyle/>
        <a:p>
          <a:endParaRPr lang="nb-NO"/>
        </a:p>
      </dgm:t>
    </dgm:pt>
    <dgm:pt modelId="{86732166-9FC1-4CB2-B209-E23F5D04F3C0}">
      <dgm:prSet/>
      <dgm:spPr/>
      <dgm:t>
        <a:bodyPr/>
        <a:lstStyle/>
        <a:p>
          <a:endParaRPr lang="nb-NO" sz="800"/>
        </a:p>
      </dgm:t>
    </dgm:pt>
    <dgm:pt modelId="{8BB543B9-668A-475A-A297-727630E21C18}" type="parTrans" cxnId="{FA380CAD-D8DF-4FC0-9AC1-91732CFE92CA}">
      <dgm:prSet/>
      <dgm:spPr/>
      <dgm:t>
        <a:bodyPr/>
        <a:lstStyle/>
        <a:p>
          <a:endParaRPr lang="nb-NO"/>
        </a:p>
      </dgm:t>
    </dgm:pt>
    <dgm:pt modelId="{D0723906-CDF0-42C9-9954-FCF72AE91AEE}" type="sibTrans" cxnId="{FA380CAD-D8DF-4FC0-9AC1-91732CFE92CA}">
      <dgm:prSet/>
      <dgm:spPr/>
      <dgm:t>
        <a:bodyPr/>
        <a:lstStyle/>
        <a:p>
          <a:endParaRPr lang="nb-NO"/>
        </a:p>
      </dgm:t>
    </dgm:pt>
    <dgm:pt modelId="{8E7C8340-CAF1-431D-B8B6-493E8CE9770A}">
      <dgm:prSet phldrT="[Tekst]" custT="1"/>
      <dgm:spPr/>
      <dgm:t>
        <a:bodyPr/>
        <a:lstStyle/>
        <a:p>
          <a:r>
            <a:rPr lang="nb-NO" sz="900"/>
            <a:t>samarbeidsavtale</a:t>
          </a:r>
        </a:p>
      </dgm:t>
    </dgm:pt>
    <dgm:pt modelId="{68F73EF2-7FE5-40AF-8BFF-485371990E62}" type="parTrans" cxnId="{5277EA5E-9B70-4808-878F-D5B763CAB51E}">
      <dgm:prSet/>
      <dgm:spPr/>
      <dgm:t>
        <a:bodyPr/>
        <a:lstStyle/>
        <a:p>
          <a:endParaRPr lang="nb-NO"/>
        </a:p>
      </dgm:t>
    </dgm:pt>
    <dgm:pt modelId="{FC1DA8B7-64A8-4739-A2A7-8AF0FBC3BFA3}" type="sibTrans" cxnId="{5277EA5E-9B70-4808-878F-D5B763CAB51E}">
      <dgm:prSet/>
      <dgm:spPr/>
      <dgm:t>
        <a:bodyPr/>
        <a:lstStyle/>
        <a:p>
          <a:endParaRPr lang="nb-NO"/>
        </a:p>
      </dgm:t>
    </dgm:pt>
    <dgm:pt modelId="{9604AEDA-3AD5-4D00-9E7B-806C3FA02001}">
      <dgm:prSet phldrT="[Tekst]" custT="1"/>
      <dgm:spPr/>
      <dgm:t>
        <a:bodyPr/>
        <a:lstStyle/>
        <a:p>
          <a:r>
            <a:rPr lang="nb-NO" sz="900"/>
            <a:t>arbeidsfordeling</a:t>
          </a:r>
        </a:p>
      </dgm:t>
    </dgm:pt>
    <dgm:pt modelId="{4B774329-C113-4754-843E-F819065848FF}" type="parTrans" cxnId="{6B0BB7CB-03F5-4F39-B9D7-8AC490312152}">
      <dgm:prSet/>
      <dgm:spPr/>
      <dgm:t>
        <a:bodyPr/>
        <a:lstStyle/>
        <a:p>
          <a:endParaRPr lang="nb-NO"/>
        </a:p>
      </dgm:t>
    </dgm:pt>
    <dgm:pt modelId="{5FEEC3DA-EB41-4D8D-812C-88FBE70D4B92}" type="sibTrans" cxnId="{6B0BB7CB-03F5-4F39-B9D7-8AC490312152}">
      <dgm:prSet/>
      <dgm:spPr/>
      <dgm:t>
        <a:bodyPr/>
        <a:lstStyle/>
        <a:p>
          <a:endParaRPr lang="nb-NO"/>
        </a:p>
      </dgm:t>
    </dgm:pt>
    <dgm:pt modelId="{9DE27307-37EB-42A5-96B4-F77DD9333BC4}">
      <dgm:prSet phldrT="[Tekst]" custT="1"/>
      <dgm:spPr/>
      <dgm:t>
        <a:bodyPr/>
        <a:lstStyle/>
        <a:p>
          <a:r>
            <a:rPr lang="nb-NO" sz="900"/>
            <a:t>årshjul</a:t>
          </a:r>
        </a:p>
      </dgm:t>
    </dgm:pt>
    <dgm:pt modelId="{8CC20A0B-576D-4B3C-A2FE-B3A52BE3AC07}" type="parTrans" cxnId="{2718DF45-0944-41D2-B3E2-A0904BAF2066}">
      <dgm:prSet/>
      <dgm:spPr/>
      <dgm:t>
        <a:bodyPr/>
        <a:lstStyle/>
        <a:p>
          <a:endParaRPr lang="nb-NO"/>
        </a:p>
      </dgm:t>
    </dgm:pt>
    <dgm:pt modelId="{D6902E6B-A444-400A-8D34-F17AD4EC906D}" type="sibTrans" cxnId="{2718DF45-0944-41D2-B3E2-A0904BAF2066}">
      <dgm:prSet/>
      <dgm:spPr/>
      <dgm:t>
        <a:bodyPr/>
        <a:lstStyle/>
        <a:p>
          <a:endParaRPr lang="nb-NO"/>
        </a:p>
      </dgm:t>
    </dgm:pt>
    <dgm:pt modelId="{A565CDB8-1792-4B2D-BE2E-E8F480AFEE10}">
      <dgm:prSet phldrT="[Tekst]" custT="1"/>
      <dgm:spPr/>
      <dgm:t>
        <a:bodyPr/>
        <a:lstStyle/>
        <a:p>
          <a:r>
            <a:rPr lang="nb-NO" sz="900"/>
            <a:t>markedsførng</a:t>
          </a:r>
        </a:p>
      </dgm:t>
    </dgm:pt>
    <dgm:pt modelId="{950EE58C-0B1D-4FB4-B8C2-CA88A7A37DFD}" type="parTrans" cxnId="{256261EB-6A60-4A95-A312-201F663992DF}">
      <dgm:prSet/>
      <dgm:spPr/>
      <dgm:t>
        <a:bodyPr/>
        <a:lstStyle/>
        <a:p>
          <a:endParaRPr lang="nb-NO"/>
        </a:p>
      </dgm:t>
    </dgm:pt>
    <dgm:pt modelId="{9897C098-987E-4987-AC82-B4B1EB640FAB}" type="sibTrans" cxnId="{256261EB-6A60-4A95-A312-201F663992DF}">
      <dgm:prSet/>
      <dgm:spPr/>
      <dgm:t>
        <a:bodyPr/>
        <a:lstStyle/>
        <a:p>
          <a:endParaRPr lang="nb-NO"/>
        </a:p>
      </dgm:t>
    </dgm:pt>
    <dgm:pt modelId="{CEAD3ACE-FEE9-4820-A494-B3A0731A10AD}">
      <dgm:prSet phldrT="[Tekst]" custT="1"/>
      <dgm:spPr/>
      <dgm:t>
        <a:bodyPr/>
        <a:lstStyle/>
        <a:p>
          <a:r>
            <a:rPr lang="nb-NO" sz="900"/>
            <a:t>rekruttering</a:t>
          </a:r>
        </a:p>
      </dgm:t>
    </dgm:pt>
    <dgm:pt modelId="{66A772A4-106E-49F5-B4D2-74AB0041EDDC}" type="parTrans" cxnId="{E65ED72B-A0EE-45E9-884C-ECBBE5F5456B}">
      <dgm:prSet/>
      <dgm:spPr/>
      <dgm:t>
        <a:bodyPr/>
        <a:lstStyle/>
        <a:p>
          <a:endParaRPr lang="nb-NO"/>
        </a:p>
      </dgm:t>
    </dgm:pt>
    <dgm:pt modelId="{9C5AE13A-B029-4F89-8EF7-2F46052ECF4A}" type="sibTrans" cxnId="{E65ED72B-A0EE-45E9-884C-ECBBE5F5456B}">
      <dgm:prSet/>
      <dgm:spPr/>
      <dgm:t>
        <a:bodyPr/>
        <a:lstStyle/>
        <a:p>
          <a:endParaRPr lang="nb-NO"/>
        </a:p>
      </dgm:t>
    </dgm:pt>
    <dgm:pt modelId="{FF3726DB-54BB-4F24-B45B-4D1AAE13E75D}">
      <dgm:prSet phldrT="[Tekst]" custT="1"/>
      <dgm:spPr/>
      <dgm:t>
        <a:bodyPr/>
        <a:lstStyle/>
        <a:p>
          <a:r>
            <a:rPr lang="nb-NO" sz="900"/>
            <a:t>arrangere kurs</a:t>
          </a:r>
        </a:p>
      </dgm:t>
    </dgm:pt>
    <dgm:pt modelId="{FAE147A1-A4D1-4A0B-86E1-9E7AAEC919E5}" type="parTrans" cxnId="{6CB55EEB-CD06-4148-9DB0-7A9E34133872}">
      <dgm:prSet/>
      <dgm:spPr/>
      <dgm:t>
        <a:bodyPr/>
        <a:lstStyle/>
        <a:p>
          <a:endParaRPr lang="nb-NO"/>
        </a:p>
      </dgm:t>
    </dgm:pt>
    <dgm:pt modelId="{047D78A7-1CBB-4310-9939-E5C4F5658608}" type="sibTrans" cxnId="{6CB55EEB-CD06-4148-9DB0-7A9E34133872}">
      <dgm:prSet/>
      <dgm:spPr/>
      <dgm:t>
        <a:bodyPr/>
        <a:lstStyle/>
        <a:p>
          <a:endParaRPr lang="nb-NO"/>
        </a:p>
      </dgm:t>
    </dgm:pt>
    <dgm:pt modelId="{7B2F943B-35B8-4E85-85EE-DC9CE827D720}">
      <dgm:prSet phldrT="[Tekst]" custT="1"/>
      <dgm:spPr/>
      <dgm:t>
        <a:bodyPr/>
        <a:lstStyle/>
        <a:p>
          <a:r>
            <a:rPr lang="nb-NO" sz="900"/>
            <a:t>veiledning</a:t>
          </a:r>
        </a:p>
      </dgm:t>
    </dgm:pt>
    <dgm:pt modelId="{665E3F65-6AB9-46AE-BDF5-3B078E61622D}" type="parTrans" cxnId="{85A593E4-2346-4F8E-A4D1-DB7118E29613}">
      <dgm:prSet/>
      <dgm:spPr/>
      <dgm:t>
        <a:bodyPr/>
        <a:lstStyle/>
        <a:p>
          <a:endParaRPr lang="nb-NO"/>
        </a:p>
      </dgm:t>
    </dgm:pt>
    <dgm:pt modelId="{542AB6E1-748B-48F3-ABF1-A33C6E0B5936}" type="sibTrans" cxnId="{85A593E4-2346-4F8E-A4D1-DB7118E29613}">
      <dgm:prSet/>
      <dgm:spPr/>
      <dgm:t>
        <a:bodyPr/>
        <a:lstStyle/>
        <a:p>
          <a:endParaRPr lang="nb-NO"/>
        </a:p>
      </dgm:t>
    </dgm:pt>
    <dgm:pt modelId="{5410321D-56FB-4D4E-A0AD-7208BFE5B386}">
      <dgm:prSet phldrT="[Tekst]" custT="1"/>
      <dgm:spPr/>
      <dgm:t>
        <a:bodyPr/>
        <a:lstStyle/>
        <a:p>
          <a:r>
            <a:rPr lang="nb-NO" sz="900"/>
            <a:t>koblingsmøter</a:t>
          </a:r>
        </a:p>
      </dgm:t>
    </dgm:pt>
    <dgm:pt modelId="{09FAE065-773E-4ADE-8B48-8434E0839574}" type="parTrans" cxnId="{AD2D3CE7-430A-41AC-B3A8-06B00E19653D}">
      <dgm:prSet/>
      <dgm:spPr/>
      <dgm:t>
        <a:bodyPr/>
        <a:lstStyle/>
        <a:p>
          <a:endParaRPr lang="nb-NO"/>
        </a:p>
      </dgm:t>
    </dgm:pt>
    <dgm:pt modelId="{AE2BB059-58D3-4379-93F2-71D5E59CF1E6}" type="sibTrans" cxnId="{AD2D3CE7-430A-41AC-B3A8-06B00E19653D}">
      <dgm:prSet/>
      <dgm:spPr/>
      <dgm:t>
        <a:bodyPr/>
        <a:lstStyle/>
        <a:p>
          <a:endParaRPr lang="nb-NO"/>
        </a:p>
      </dgm:t>
    </dgm:pt>
    <dgm:pt modelId="{7115E384-8A99-49EF-8AE1-548CC85322F9}">
      <dgm:prSet custT="1"/>
      <dgm:spPr/>
      <dgm:t>
        <a:bodyPr/>
        <a:lstStyle/>
        <a:p>
          <a:r>
            <a:rPr lang="nb-NO" sz="900"/>
            <a:t>individuell samtale</a:t>
          </a:r>
        </a:p>
      </dgm:t>
    </dgm:pt>
    <dgm:pt modelId="{99E86CEC-A9B9-4B3C-9530-1616D68878A5}" type="parTrans" cxnId="{10E24853-514A-434C-B478-49739D106990}">
      <dgm:prSet/>
      <dgm:spPr/>
      <dgm:t>
        <a:bodyPr/>
        <a:lstStyle/>
        <a:p>
          <a:endParaRPr lang="nb-NO"/>
        </a:p>
      </dgm:t>
    </dgm:pt>
    <dgm:pt modelId="{9AFB9260-8CF2-4A28-9847-CACCC4A3B797}" type="sibTrans" cxnId="{10E24853-514A-434C-B478-49739D106990}">
      <dgm:prSet/>
      <dgm:spPr/>
      <dgm:t>
        <a:bodyPr/>
        <a:lstStyle/>
        <a:p>
          <a:endParaRPr lang="nb-NO"/>
        </a:p>
      </dgm:t>
    </dgm:pt>
    <dgm:pt modelId="{0D3264AC-4FBF-44AE-A2B8-6513FB77571A}">
      <dgm:prSet custT="1"/>
      <dgm:spPr/>
      <dgm:t>
        <a:bodyPr/>
        <a:lstStyle/>
        <a:p>
          <a:r>
            <a:rPr lang="nb-NO" sz="900"/>
            <a:t>evaluering</a:t>
          </a:r>
        </a:p>
      </dgm:t>
    </dgm:pt>
    <dgm:pt modelId="{9B7900AF-A033-42CC-AA20-E1A9A43AC1DD}" type="sibTrans" cxnId="{2A70DB57-10CB-4E6D-A193-0A09B679EABD}">
      <dgm:prSet/>
      <dgm:spPr/>
      <dgm:t>
        <a:bodyPr/>
        <a:lstStyle/>
        <a:p>
          <a:endParaRPr lang="nb-NO"/>
        </a:p>
      </dgm:t>
    </dgm:pt>
    <dgm:pt modelId="{A62BDA3E-9028-4CB4-AA1C-69C2E18569A6}" type="parTrans" cxnId="{2A70DB57-10CB-4E6D-A193-0A09B679EABD}">
      <dgm:prSet/>
      <dgm:spPr/>
      <dgm:t>
        <a:bodyPr/>
        <a:lstStyle/>
        <a:p>
          <a:endParaRPr lang="nb-NO"/>
        </a:p>
      </dgm:t>
    </dgm:pt>
    <dgm:pt modelId="{CAB30019-BE8A-4765-947A-BA0C18B1EAF2}">
      <dgm:prSet custT="1"/>
      <dgm:spPr/>
      <dgm:t>
        <a:bodyPr/>
        <a:lstStyle/>
        <a:p>
          <a:r>
            <a:rPr lang="nb-NO" sz="900"/>
            <a:t>erfaringssamling</a:t>
          </a:r>
        </a:p>
      </dgm:t>
    </dgm:pt>
    <dgm:pt modelId="{EA567ADF-CA9C-4754-8898-CC144CB2B187}" type="sibTrans" cxnId="{444DE03E-7AAF-442E-9D59-18A05287C0C9}">
      <dgm:prSet/>
      <dgm:spPr/>
      <dgm:t>
        <a:bodyPr/>
        <a:lstStyle/>
        <a:p>
          <a:endParaRPr lang="nb-NO"/>
        </a:p>
      </dgm:t>
    </dgm:pt>
    <dgm:pt modelId="{52B61367-4DF8-49B3-95C4-B6BCDAC83009}" type="parTrans" cxnId="{444DE03E-7AAF-442E-9D59-18A05287C0C9}">
      <dgm:prSet/>
      <dgm:spPr/>
      <dgm:t>
        <a:bodyPr/>
        <a:lstStyle/>
        <a:p>
          <a:endParaRPr lang="nb-NO"/>
        </a:p>
      </dgm:t>
    </dgm:pt>
    <dgm:pt modelId="{4205AB8B-970F-4362-9449-3D95886AD5C0}" type="pres">
      <dgm:prSet presAssocID="{0D1CC7F1-C3D8-4ED0-BFF5-D7A9A3378CE9}" presName="theList" presStyleCnt="0">
        <dgm:presLayoutVars>
          <dgm:dir/>
          <dgm:animLvl val="lvl"/>
          <dgm:resizeHandles val="exact"/>
        </dgm:presLayoutVars>
      </dgm:prSet>
      <dgm:spPr/>
    </dgm:pt>
    <dgm:pt modelId="{46DBDA26-FFC6-427C-9896-FD43B88C892D}" type="pres">
      <dgm:prSet presAssocID="{91F52225-246B-47A0-A4E9-1ADD29BCE32F}" presName="compNode" presStyleCnt="0"/>
      <dgm:spPr/>
    </dgm:pt>
    <dgm:pt modelId="{6CFCBE92-908C-473E-AC40-25DC5029D352}" type="pres">
      <dgm:prSet presAssocID="{91F52225-246B-47A0-A4E9-1ADD29BCE32F}" presName="noGeometry" presStyleCnt="0"/>
      <dgm:spPr/>
    </dgm:pt>
    <dgm:pt modelId="{A190EF03-A726-4BBF-A25C-09CE3E46E018}" type="pres">
      <dgm:prSet presAssocID="{91F52225-246B-47A0-A4E9-1ADD29BCE32F}" presName="childTextVisible" presStyleLbl="bgAccFollowNode1" presStyleIdx="0" presStyleCnt="4" custScaleX="127624" custLinFactNeighborX="4643" custLinFactNeighborY="-1328">
        <dgm:presLayoutVars>
          <dgm:bulletEnabled val="1"/>
        </dgm:presLayoutVars>
      </dgm:prSet>
      <dgm:spPr/>
    </dgm:pt>
    <dgm:pt modelId="{0A1FFD47-93A0-4B1E-8AC6-2BB741286C57}" type="pres">
      <dgm:prSet presAssocID="{91F52225-246B-47A0-A4E9-1ADD29BCE32F}" presName="childTextHidden" presStyleLbl="bgAccFollowNode1" presStyleIdx="0" presStyleCnt="4"/>
      <dgm:spPr/>
    </dgm:pt>
    <dgm:pt modelId="{92102977-BFCE-4E2C-BFA0-3A1B4BB88861}" type="pres">
      <dgm:prSet presAssocID="{91F52225-246B-47A0-A4E9-1ADD29BCE32F}" presName="parentText" presStyleLbl="node1" presStyleIdx="0" presStyleCnt="4">
        <dgm:presLayoutVars>
          <dgm:chMax val="1"/>
          <dgm:bulletEnabled val="1"/>
        </dgm:presLayoutVars>
      </dgm:prSet>
      <dgm:spPr/>
    </dgm:pt>
    <dgm:pt modelId="{1A99D65C-43AC-4EBE-AF3D-21C5E3F911FC}" type="pres">
      <dgm:prSet presAssocID="{91F52225-246B-47A0-A4E9-1ADD29BCE32F}" presName="aSpace" presStyleCnt="0"/>
      <dgm:spPr/>
    </dgm:pt>
    <dgm:pt modelId="{2B182D95-3F76-42E1-A427-D5050487AB71}" type="pres">
      <dgm:prSet presAssocID="{1DA6AAFE-E347-428B-BF85-888FB4B4FB78}" presName="compNode" presStyleCnt="0"/>
      <dgm:spPr/>
    </dgm:pt>
    <dgm:pt modelId="{665B7540-A41F-4D30-9529-6895F95169E9}" type="pres">
      <dgm:prSet presAssocID="{1DA6AAFE-E347-428B-BF85-888FB4B4FB78}" presName="noGeometry" presStyleCnt="0"/>
      <dgm:spPr/>
    </dgm:pt>
    <dgm:pt modelId="{570D0F58-5A4C-457F-A5A4-9D1975211384}" type="pres">
      <dgm:prSet presAssocID="{1DA6AAFE-E347-428B-BF85-888FB4B4FB78}" presName="childTextVisible" presStyleLbl="bgAccFollowNode1" presStyleIdx="1" presStyleCnt="4" custScaleX="114885" custLinFactNeighborX="3138" custLinFactNeighborY="-636">
        <dgm:presLayoutVars>
          <dgm:bulletEnabled val="1"/>
        </dgm:presLayoutVars>
      </dgm:prSet>
      <dgm:spPr/>
    </dgm:pt>
    <dgm:pt modelId="{CF4500D1-1969-4653-999A-29C78FCAA5C9}" type="pres">
      <dgm:prSet presAssocID="{1DA6AAFE-E347-428B-BF85-888FB4B4FB78}" presName="childTextHidden" presStyleLbl="bgAccFollowNode1" presStyleIdx="1" presStyleCnt="4"/>
      <dgm:spPr/>
    </dgm:pt>
    <dgm:pt modelId="{BACD3ADB-C5B4-4D04-87BA-B48FD45B9817}" type="pres">
      <dgm:prSet presAssocID="{1DA6AAFE-E347-428B-BF85-888FB4B4FB78}" presName="parentText" presStyleLbl="node1" presStyleIdx="1" presStyleCnt="4">
        <dgm:presLayoutVars>
          <dgm:chMax val="1"/>
          <dgm:bulletEnabled val="1"/>
        </dgm:presLayoutVars>
      </dgm:prSet>
      <dgm:spPr/>
    </dgm:pt>
    <dgm:pt modelId="{D3EB1CB5-2CF8-41DE-8D96-909D771DB61A}" type="pres">
      <dgm:prSet presAssocID="{1DA6AAFE-E347-428B-BF85-888FB4B4FB78}" presName="aSpace" presStyleCnt="0"/>
      <dgm:spPr/>
    </dgm:pt>
    <dgm:pt modelId="{ACDF2CCF-A588-48D6-B1F1-89C627BE9F96}" type="pres">
      <dgm:prSet presAssocID="{5482D477-8BDA-4BA7-8246-0B0BAE6D4F22}" presName="compNode" presStyleCnt="0"/>
      <dgm:spPr/>
    </dgm:pt>
    <dgm:pt modelId="{BFAFAE18-F64F-4E9D-B9F7-5E19E8AECA24}" type="pres">
      <dgm:prSet presAssocID="{5482D477-8BDA-4BA7-8246-0B0BAE6D4F22}" presName="noGeometry" presStyleCnt="0"/>
      <dgm:spPr/>
    </dgm:pt>
    <dgm:pt modelId="{C4397883-B5BF-443A-8DA5-999F230885AB}" type="pres">
      <dgm:prSet presAssocID="{5482D477-8BDA-4BA7-8246-0B0BAE6D4F22}" presName="childTextVisible" presStyleLbl="bgAccFollowNode1" presStyleIdx="2" presStyleCnt="4" custScaleX="108345" custLinFactNeighborX="123" custLinFactNeighborY="-12">
        <dgm:presLayoutVars>
          <dgm:bulletEnabled val="1"/>
        </dgm:presLayoutVars>
      </dgm:prSet>
      <dgm:spPr/>
    </dgm:pt>
    <dgm:pt modelId="{A9D50C70-7BD2-447A-800A-E67A62F7199D}" type="pres">
      <dgm:prSet presAssocID="{5482D477-8BDA-4BA7-8246-0B0BAE6D4F22}" presName="childTextHidden" presStyleLbl="bgAccFollowNode1" presStyleIdx="2" presStyleCnt="4"/>
      <dgm:spPr/>
    </dgm:pt>
    <dgm:pt modelId="{816EAE52-CE7A-45DC-9AE9-4A8F3738441B}" type="pres">
      <dgm:prSet presAssocID="{5482D477-8BDA-4BA7-8246-0B0BAE6D4F22}" presName="parentText" presStyleLbl="node1" presStyleIdx="2" presStyleCnt="4" custLinFactNeighborX="-6668" custLinFactNeighborY="1111">
        <dgm:presLayoutVars>
          <dgm:chMax val="1"/>
          <dgm:bulletEnabled val="1"/>
        </dgm:presLayoutVars>
      </dgm:prSet>
      <dgm:spPr/>
    </dgm:pt>
    <dgm:pt modelId="{0001177F-C513-4A13-94A9-D08765F24E75}" type="pres">
      <dgm:prSet presAssocID="{5482D477-8BDA-4BA7-8246-0B0BAE6D4F22}" presName="aSpace" presStyleCnt="0"/>
      <dgm:spPr/>
    </dgm:pt>
    <dgm:pt modelId="{69411A8E-F018-40CE-858C-8DEB4BC6B05F}" type="pres">
      <dgm:prSet presAssocID="{1098DF46-C7D2-4AFD-8A9B-1139E2B84CD8}" presName="compNode" presStyleCnt="0"/>
      <dgm:spPr/>
    </dgm:pt>
    <dgm:pt modelId="{99CFD7F6-B974-44F0-B8BD-D56517176549}" type="pres">
      <dgm:prSet presAssocID="{1098DF46-C7D2-4AFD-8A9B-1139E2B84CD8}" presName="noGeometry" presStyleCnt="0"/>
      <dgm:spPr/>
    </dgm:pt>
    <dgm:pt modelId="{925F741E-4F9B-44AA-B047-E6540CC5E4FC}" type="pres">
      <dgm:prSet presAssocID="{1098DF46-C7D2-4AFD-8A9B-1139E2B84CD8}" presName="childTextVisible" presStyleLbl="bgAccFollowNode1" presStyleIdx="3" presStyleCnt="4" custScaleX="115336" custLinFactNeighborX="6905" custLinFactNeighborY="636">
        <dgm:presLayoutVars>
          <dgm:bulletEnabled val="1"/>
        </dgm:presLayoutVars>
      </dgm:prSet>
      <dgm:spPr/>
    </dgm:pt>
    <dgm:pt modelId="{A1AA05FB-2C9C-411B-9F28-7954EE1D6956}" type="pres">
      <dgm:prSet presAssocID="{1098DF46-C7D2-4AFD-8A9B-1139E2B84CD8}" presName="childTextHidden" presStyleLbl="bgAccFollowNode1" presStyleIdx="3" presStyleCnt="4"/>
      <dgm:spPr/>
    </dgm:pt>
    <dgm:pt modelId="{B0B96B0F-1ED2-4918-9DA2-C947BE212461}" type="pres">
      <dgm:prSet presAssocID="{1098DF46-C7D2-4AFD-8A9B-1139E2B84CD8}" presName="parentText" presStyleLbl="node1" presStyleIdx="3" presStyleCnt="4" custLinFactNeighborX="-12224" custLinFactNeighborY="-1111">
        <dgm:presLayoutVars>
          <dgm:chMax val="1"/>
          <dgm:bulletEnabled val="1"/>
        </dgm:presLayoutVars>
      </dgm:prSet>
      <dgm:spPr/>
    </dgm:pt>
  </dgm:ptLst>
  <dgm:cxnLst>
    <dgm:cxn modelId="{6FB24402-5A6E-4CED-BF70-90B7F0450294}" type="presOf" srcId="{FF3726DB-54BB-4F24-B45B-4D1AAE13E75D}" destId="{CF4500D1-1969-4653-999A-29C78FCAA5C9}" srcOrd="1" destOrd="3" presId="urn:microsoft.com/office/officeart/2005/8/layout/hProcess6"/>
    <dgm:cxn modelId="{38CEE804-5B78-4B84-BC45-521C19C53D89}" type="presOf" srcId="{CAB30019-BE8A-4765-947A-BA0C18B1EAF2}" destId="{A1AA05FB-2C9C-411B-9F28-7954EE1D6956}" srcOrd="1" destOrd="2" presId="urn:microsoft.com/office/officeart/2005/8/layout/hProcess6"/>
    <dgm:cxn modelId="{4C16EC09-D5AC-4C49-8AD2-BD38546C7559}" type="presOf" srcId="{7115E384-8A99-49EF-8AE1-548CC85322F9}" destId="{925F741E-4F9B-44AA-B047-E6540CC5E4FC}" srcOrd="0" destOrd="1" presId="urn:microsoft.com/office/officeart/2005/8/layout/hProcess6"/>
    <dgm:cxn modelId="{D7B1EA18-E561-499E-B79A-DC0A7D196C3F}" type="presOf" srcId="{7115E384-8A99-49EF-8AE1-548CC85322F9}" destId="{A1AA05FB-2C9C-411B-9F28-7954EE1D6956}" srcOrd="1" destOrd="1" presId="urn:microsoft.com/office/officeart/2005/8/layout/hProcess6"/>
    <dgm:cxn modelId="{8BE60619-A704-4AA1-A231-90196C2F87A9}" type="presOf" srcId="{A565CDB8-1792-4B2D-BE2E-E8F480AFEE10}" destId="{CF4500D1-1969-4653-999A-29C78FCAA5C9}" srcOrd="1" destOrd="1" presId="urn:microsoft.com/office/officeart/2005/8/layout/hProcess6"/>
    <dgm:cxn modelId="{FA94FC1A-31C0-4609-B485-0708EAB6117A}" type="presOf" srcId="{5410321D-56FB-4D4E-A0AD-7208BFE5B386}" destId="{C4397883-B5BF-443A-8DA5-999F230885AB}" srcOrd="0" destOrd="1" presId="urn:microsoft.com/office/officeart/2005/8/layout/hProcess6"/>
    <dgm:cxn modelId="{35DD241B-C2C1-4E82-B92A-156C0F7585DC}" type="presOf" srcId="{9DE27307-37EB-42A5-96B4-F77DD9333BC4}" destId="{0A1FFD47-93A0-4B1E-8AC6-2BB741286C57}" srcOrd="1" destOrd="3" presId="urn:microsoft.com/office/officeart/2005/8/layout/hProcess6"/>
    <dgm:cxn modelId="{FEC8D21C-DD60-407A-A0B8-00F7C61CADD8}" type="presOf" srcId="{8E7C8340-CAF1-431D-B8B6-493E8CE9770A}" destId="{0A1FFD47-93A0-4B1E-8AC6-2BB741286C57}" srcOrd="1" destOrd="1" presId="urn:microsoft.com/office/officeart/2005/8/layout/hProcess6"/>
    <dgm:cxn modelId="{83FEAB23-8145-4FA2-90D6-6873B5FB0B0B}" type="presOf" srcId="{CAB30019-BE8A-4765-947A-BA0C18B1EAF2}" destId="{925F741E-4F9B-44AA-B047-E6540CC5E4FC}" srcOrd="0" destOrd="2" presId="urn:microsoft.com/office/officeart/2005/8/layout/hProcess6"/>
    <dgm:cxn modelId="{E65ED72B-A0EE-45E9-884C-ECBBE5F5456B}" srcId="{1DA6AAFE-E347-428B-BF85-888FB4B4FB78}" destId="{CEAD3ACE-FEE9-4820-A494-B3A0731A10AD}" srcOrd="2" destOrd="0" parTransId="{66A772A4-106E-49F5-B4D2-74AB0041EDDC}" sibTransId="{9C5AE13A-B029-4F89-8EF7-2F46052ECF4A}"/>
    <dgm:cxn modelId="{2764992C-5FA5-4859-AA80-D52249B1A1FD}" type="presOf" srcId="{5410321D-56FB-4D4E-A0AD-7208BFE5B386}" destId="{A9D50C70-7BD2-447A-800A-E67A62F7199D}" srcOrd="1" destOrd="1" presId="urn:microsoft.com/office/officeart/2005/8/layout/hProcess6"/>
    <dgm:cxn modelId="{04E3E52F-717F-48E3-AA03-F3AED2843977}" type="presOf" srcId="{7B2F943B-35B8-4E85-85EE-DC9CE827D720}" destId="{A9D50C70-7BD2-447A-800A-E67A62F7199D}" srcOrd="1" destOrd="2" presId="urn:microsoft.com/office/officeart/2005/8/layout/hProcess6"/>
    <dgm:cxn modelId="{444DE03E-7AAF-442E-9D59-18A05287C0C9}" srcId="{1098DF46-C7D2-4AFD-8A9B-1139E2B84CD8}" destId="{CAB30019-BE8A-4765-947A-BA0C18B1EAF2}" srcOrd="2" destOrd="0" parTransId="{52B61367-4DF8-49B3-95C4-B6BCDAC83009}" sibTransId="{EA567ADF-CA9C-4754-8898-CC144CB2B187}"/>
    <dgm:cxn modelId="{5AFE0540-5796-4440-A5A3-11C82F4C1D84}" type="presOf" srcId="{CEAD3ACE-FEE9-4820-A494-B3A0731A10AD}" destId="{CF4500D1-1969-4653-999A-29C78FCAA5C9}" srcOrd="1" destOrd="2" presId="urn:microsoft.com/office/officeart/2005/8/layout/hProcess6"/>
    <dgm:cxn modelId="{946B4F5D-423B-4DCA-A3B8-D11A7ABFB67F}" srcId="{91F52225-246B-47A0-A4E9-1ADD29BCE32F}" destId="{46BDA7AB-CCF0-49A9-AF8C-4C988A71B026}" srcOrd="0" destOrd="0" parTransId="{A22CF8BD-78B8-4761-9DA8-39568C91898F}" sibTransId="{325F5C0F-456D-4D4D-8E0E-5B47D3F356B3}"/>
    <dgm:cxn modelId="{5277EA5E-9B70-4808-878F-D5B763CAB51E}" srcId="{91F52225-246B-47A0-A4E9-1ADD29BCE32F}" destId="{8E7C8340-CAF1-431D-B8B6-493E8CE9770A}" srcOrd="1" destOrd="0" parTransId="{68F73EF2-7FE5-40AF-8BFF-485371990E62}" sibTransId="{FC1DA8B7-64A8-4739-A2A7-8AF0FBC3BFA3}"/>
    <dgm:cxn modelId="{6DEA1A62-BD56-4270-9DF9-4290D8E8EA73}" type="presOf" srcId="{9604AEDA-3AD5-4D00-9E7B-806C3FA02001}" destId="{0A1FFD47-93A0-4B1E-8AC6-2BB741286C57}" srcOrd="1" destOrd="2" presId="urn:microsoft.com/office/officeart/2005/8/layout/hProcess6"/>
    <dgm:cxn modelId="{2718DF45-0944-41D2-B3E2-A0904BAF2066}" srcId="{91F52225-246B-47A0-A4E9-1ADD29BCE32F}" destId="{9DE27307-37EB-42A5-96B4-F77DD9333BC4}" srcOrd="3" destOrd="0" parTransId="{8CC20A0B-576D-4B3C-A2FE-B3A52BE3AC07}" sibTransId="{D6902E6B-A444-400A-8D34-F17AD4EC906D}"/>
    <dgm:cxn modelId="{D2D5B871-3E33-4147-AB17-3CEDC2B1D136}" type="presOf" srcId="{7B2F943B-35B8-4E85-85EE-DC9CE827D720}" destId="{C4397883-B5BF-443A-8DA5-999F230885AB}" srcOrd="0" destOrd="2" presId="urn:microsoft.com/office/officeart/2005/8/layout/hProcess6"/>
    <dgm:cxn modelId="{323E0B52-278E-47A3-BC1A-221FCA02A6B7}" type="presOf" srcId="{0D1CC7F1-C3D8-4ED0-BFF5-D7A9A3378CE9}" destId="{4205AB8B-970F-4362-9449-3D95886AD5C0}" srcOrd="0" destOrd="0" presId="urn:microsoft.com/office/officeart/2005/8/layout/hProcess6"/>
    <dgm:cxn modelId="{68D44E72-3AC7-447E-A4B0-93D445116870}" srcId="{1DA6AAFE-E347-428B-BF85-888FB4B4FB78}" destId="{602BC317-574E-4A6F-A559-D0383590B6FD}" srcOrd="0" destOrd="0" parTransId="{4AE02EDB-48A0-48BC-AFE2-465E82DA0449}" sibTransId="{577B10F9-E4CF-4BF1-AAC1-88185435D4CF}"/>
    <dgm:cxn modelId="{10E24853-514A-434C-B478-49739D106990}" srcId="{1098DF46-C7D2-4AFD-8A9B-1139E2B84CD8}" destId="{7115E384-8A99-49EF-8AE1-548CC85322F9}" srcOrd="1" destOrd="0" parTransId="{99E86CEC-A9B9-4B3C-9530-1616D68878A5}" sibTransId="{9AFB9260-8CF2-4A28-9847-CACCC4A3B797}"/>
    <dgm:cxn modelId="{F105E976-3B51-4A18-B1FA-457269D3203A}" type="presOf" srcId="{FF3726DB-54BB-4F24-B45B-4D1AAE13E75D}" destId="{570D0F58-5A4C-457F-A5A4-9D1975211384}" srcOrd="0" destOrd="3" presId="urn:microsoft.com/office/officeart/2005/8/layout/hProcess6"/>
    <dgm:cxn modelId="{2A70DB57-10CB-4E6D-A193-0A09B679EABD}" srcId="{1098DF46-C7D2-4AFD-8A9B-1139E2B84CD8}" destId="{0D3264AC-4FBF-44AE-A2B8-6513FB77571A}" srcOrd="3" destOrd="0" parTransId="{A62BDA3E-9028-4CB4-AA1C-69C2E18569A6}" sibTransId="{9B7900AF-A033-42CC-AA20-E1A9A43AC1DD}"/>
    <dgm:cxn modelId="{BA0DA97F-104C-40D7-95C6-42C9AB31566E}" srcId="{0D1CC7F1-C3D8-4ED0-BFF5-D7A9A3378CE9}" destId="{91F52225-246B-47A0-A4E9-1ADD29BCE32F}" srcOrd="0" destOrd="0" parTransId="{67026A44-E96B-43C6-8C08-8ED9B97D4307}" sibTransId="{E3305E68-DB5C-404F-B591-1B263A234B30}"/>
    <dgm:cxn modelId="{B0EE0D84-5145-43D9-B76A-7B73F7138DC9}" type="presOf" srcId="{9604AEDA-3AD5-4D00-9E7B-806C3FA02001}" destId="{A190EF03-A726-4BBF-A25C-09CE3E46E018}" srcOrd="0" destOrd="2" presId="urn:microsoft.com/office/officeart/2005/8/layout/hProcess6"/>
    <dgm:cxn modelId="{CDCF5985-A99C-41AC-8EF0-8117B5F222BF}" srcId="{5482D477-8BDA-4BA7-8246-0B0BAE6D4F22}" destId="{ACB965CF-861B-4E01-A61D-131681243ADD}" srcOrd="0" destOrd="0" parTransId="{86E9308A-93FC-4E64-AA2F-6550CD069D33}" sibTransId="{F1122389-1CE0-4B77-99D3-67283D0329BA}"/>
    <dgm:cxn modelId="{03D91589-DD63-4702-96AC-26DE5DE8CEB4}" type="presOf" srcId="{CEAD3ACE-FEE9-4820-A494-B3A0731A10AD}" destId="{570D0F58-5A4C-457F-A5A4-9D1975211384}" srcOrd="0" destOrd="2" presId="urn:microsoft.com/office/officeart/2005/8/layout/hProcess6"/>
    <dgm:cxn modelId="{35DFE58B-3D3A-4E40-9916-DCCDA7AF3152}" type="presOf" srcId="{602BC317-574E-4A6F-A559-D0383590B6FD}" destId="{CF4500D1-1969-4653-999A-29C78FCAA5C9}" srcOrd="1" destOrd="0" presId="urn:microsoft.com/office/officeart/2005/8/layout/hProcess6"/>
    <dgm:cxn modelId="{69EF2D8C-7FF7-44F4-A50F-45620396E041}" type="presOf" srcId="{A565CDB8-1792-4B2D-BE2E-E8F480AFEE10}" destId="{570D0F58-5A4C-457F-A5A4-9D1975211384}" srcOrd="0" destOrd="1" presId="urn:microsoft.com/office/officeart/2005/8/layout/hProcess6"/>
    <dgm:cxn modelId="{087D3F8C-8813-40FC-A961-5F93A4EA45CD}" type="presOf" srcId="{0D3264AC-4FBF-44AE-A2B8-6513FB77571A}" destId="{A1AA05FB-2C9C-411B-9F28-7954EE1D6956}" srcOrd="1" destOrd="3" presId="urn:microsoft.com/office/officeart/2005/8/layout/hProcess6"/>
    <dgm:cxn modelId="{AE23C3A6-6FD5-4BC2-A3EF-F32D33DC5357}" type="presOf" srcId="{9DE27307-37EB-42A5-96B4-F77DD9333BC4}" destId="{A190EF03-A726-4BBF-A25C-09CE3E46E018}" srcOrd="0" destOrd="3" presId="urn:microsoft.com/office/officeart/2005/8/layout/hProcess6"/>
    <dgm:cxn modelId="{D3842DAC-0CF3-44D2-A6C7-FD7DC14C74A7}" type="presOf" srcId="{ACB965CF-861B-4E01-A61D-131681243ADD}" destId="{C4397883-B5BF-443A-8DA5-999F230885AB}" srcOrd="0" destOrd="0" presId="urn:microsoft.com/office/officeart/2005/8/layout/hProcess6"/>
    <dgm:cxn modelId="{FA380CAD-D8DF-4FC0-9AC1-91732CFE92CA}" srcId="{1098DF46-C7D2-4AFD-8A9B-1139E2B84CD8}" destId="{86732166-9FC1-4CB2-B209-E23F5D04F3C0}" srcOrd="0" destOrd="0" parTransId="{8BB543B9-668A-475A-A297-727630E21C18}" sibTransId="{D0723906-CDF0-42C9-9954-FCF72AE91AEE}"/>
    <dgm:cxn modelId="{E14B76AD-8A5B-4A89-9A7A-66BBA727D64C}" type="presOf" srcId="{ACB965CF-861B-4E01-A61D-131681243ADD}" destId="{A9D50C70-7BD2-447A-800A-E67A62F7199D}" srcOrd="1" destOrd="0" presId="urn:microsoft.com/office/officeart/2005/8/layout/hProcess6"/>
    <dgm:cxn modelId="{72B28AB1-C496-467A-A967-CC868A949933}" srcId="{0D1CC7F1-C3D8-4ED0-BFF5-D7A9A3378CE9}" destId="{1098DF46-C7D2-4AFD-8A9B-1139E2B84CD8}" srcOrd="3" destOrd="0" parTransId="{9A6B7A77-12B1-43E9-B73A-F22804BD66C6}" sibTransId="{3CD8DDBD-28E4-4103-AA17-91964D1FAB36}"/>
    <dgm:cxn modelId="{8672C6B2-2D25-4C55-BFB2-1C6C24E5B176}" type="presOf" srcId="{91F52225-246B-47A0-A4E9-1ADD29BCE32F}" destId="{92102977-BFCE-4E2C-BFA0-3A1B4BB88861}" srcOrd="0" destOrd="0" presId="urn:microsoft.com/office/officeart/2005/8/layout/hProcess6"/>
    <dgm:cxn modelId="{1A7FEDB7-7613-4CE8-8EF7-E2693076750E}" type="presOf" srcId="{1DA6AAFE-E347-428B-BF85-888FB4B4FB78}" destId="{BACD3ADB-C5B4-4D04-87BA-B48FD45B9817}" srcOrd="0" destOrd="0" presId="urn:microsoft.com/office/officeart/2005/8/layout/hProcess6"/>
    <dgm:cxn modelId="{98174FBE-EA77-4206-830A-80E759AE5E5B}" type="presOf" srcId="{5482D477-8BDA-4BA7-8246-0B0BAE6D4F22}" destId="{816EAE52-CE7A-45DC-9AE9-4A8F3738441B}" srcOrd="0" destOrd="0" presId="urn:microsoft.com/office/officeart/2005/8/layout/hProcess6"/>
    <dgm:cxn modelId="{EE766BC9-35DF-4839-95DA-361A0204C635}" type="presOf" srcId="{0D3264AC-4FBF-44AE-A2B8-6513FB77571A}" destId="{925F741E-4F9B-44AA-B047-E6540CC5E4FC}" srcOrd="0" destOrd="3" presId="urn:microsoft.com/office/officeart/2005/8/layout/hProcess6"/>
    <dgm:cxn modelId="{3B158ACA-C590-4D61-94D6-592B7376AFD1}" type="presOf" srcId="{1098DF46-C7D2-4AFD-8A9B-1139E2B84CD8}" destId="{B0B96B0F-1ED2-4918-9DA2-C947BE212461}" srcOrd="0" destOrd="0" presId="urn:microsoft.com/office/officeart/2005/8/layout/hProcess6"/>
    <dgm:cxn modelId="{6B0BB7CB-03F5-4F39-B9D7-8AC490312152}" srcId="{91F52225-246B-47A0-A4E9-1ADD29BCE32F}" destId="{9604AEDA-3AD5-4D00-9E7B-806C3FA02001}" srcOrd="2" destOrd="0" parTransId="{4B774329-C113-4754-843E-F819065848FF}" sibTransId="{5FEEC3DA-EB41-4D8D-812C-88FBE70D4B92}"/>
    <dgm:cxn modelId="{DC122DD7-F6FE-4B43-B3E5-EE9CF0A8BC79}" type="presOf" srcId="{8E7C8340-CAF1-431D-B8B6-493E8CE9770A}" destId="{A190EF03-A726-4BBF-A25C-09CE3E46E018}" srcOrd="0" destOrd="1" presId="urn:microsoft.com/office/officeart/2005/8/layout/hProcess6"/>
    <dgm:cxn modelId="{89829BDD-38E7-4964-9406-9282F7E95D66}" type="presOf" srcId="{46BDA7AB-CCF0-49A9-AF8C-4C988A71B026}" destId="{0A1FFD47-93A0-4B1E-8AC6-2BB741286C57}" srcOrd="1" destOrd="0" presId="urn:microsoft.com/office/officeart/2005/8/layout/hProcess6"/>
    <dgm:cxn modelId="{EBD438E0-D38E-4381-B23D-94C628BCB530}" srcId="{0D1CC7F1-C3D8-4ED0-BFF5-D7A9A3378CE9}" destId="{1DA6AAFE-E347-428B-BF85-888FB4B4FB78}" srcOrd="1" destOrd="0" parTransId="{18293EAF-770F-4A59-BC21-BEFC8E186AC8}" sibTransId="{056B8BFF-D20B-4B83-9AB4-D3B2A2243708}"/>
    <dgm:cxn modelId="{85A593E4-2346-4F8E-A4D1-DB7118E29613}" srcId="{5482D477-8BDA-4BA7-8246-0B0BAE6D4F22}" destId="{7B2F943B-35B8-4E85-85EE-DC9CE827D720}" srcOrd="2" destOrd="0" parTransId="{665E3F65-6AB9-46AE-BDF5-3B078E61622D}" sibTransId="{542AB6E1-748B-48F3-ABF1-A33C6E0B5936}"/>
    <dgm:cxn modelId="{AD2D3CE7-430A-41AC-B3A8-06B00E19653D}" srcId="{5482D477-8BDA-4BA7-8246-0B0BAE6D4F22}" destId="{5410321D-56FB-4D4E-A0AD-7208BFE5B386}" srcOrd="1" destOrd="0" parTransId="{09FAE065-773E-4ADE-8B48-8434E0839574}" sibTransId="{AE2BB059-58D3-4379-93F2-71D5E59CF1E6}"/>
    <dgm:cxn modelId="{A6569AE7-63E2-4468-9B5B-DD942CBA7638}" srcId="{0D1CC7F1-C3D8-4ED0-BFF5-D7A9A3378CE9}" destId="{5482D477-8BDA-4BA7-8246-0B0BAE6D4F22}" srcOrd="2" destOrd="0" parTransId="{438E77B7-23BE-408C-93A8-351D958905DD}" sibTransId="{543D1253-FC8B-45F5-A6D5-F727E33DE305}"/>
    <dgm:cxn modelId="{57BD78EA-CE9E-4213-B1AF-73E15C109A84}" type="presOf" srcId="{602BC317-574E-4A6F-A559-D0383590B6FD}" destId="{570D0F58-5A4C-457F-A5A4-9D1975211384}" srcOrd="0" destOrd="0" presId="urn:microsoft.com/office/officeart/2005/8/layout/hProcess6"/>
    <dgm:cxn modelId="{6CB55EEB-CD06-4148-9DB0-7A9E34133872}" srcId="{1DA6AAFE-E347-428B-BF85-888FB4B4FB78}" destId="{FF3726DB-54BB-4F24-B45B-4D1AAE13E75D}" srcOrd="3" destOrd="0" parTransId="{FAE147A1-A4D1-4A0B-86E1-9E7AAEC919E5}" sibTransId="{047D78A7-1CBB-4310-9939-E5C4F5658608}"/>
    <dgm:cxn modelId="{256261EB-6A60-4A95-A312-201F663992DF}" srcId="{1DA6AAFE-E347-428B-BF85-888FB4B4FB78}" destId="{A565CDB8-1792-4B2D-BE2E-E8F480AFEE10}" srcOrd="1" destOrd="0" parTransId="{950EE58C-0B1D-4FB4-B8C2-CA88A7A37DFD}" sibTransId="{9897C098-987E-4987-AC82-B4B1EB640FAB}"/>
    <dgm:cxn modelId="{3971E8F1-FA89-498E-B4DB-16877C8929CB}" type="presOf" srcId="{46BDA7AB-CCF0-49A9-AF8C-4C988A71B026}" destId="{A190EF03-A726-4BBF-A25C-09CE3E46E018}" srcOrd="0" destOrd="0" presId="urn:microsoft.com/office/officeart/2005/8/layout/hProcess6"/>
    <dgm:cxn modelId="{6371CFF3-F9A9-494F-B0BA-1379CA53B496}" type="presOf" srcId="{86732166-9FC1-4CB2-B209-E23F5D04F3C0}" destId="{A1AA05FB-2C9C-411B-9F28-7954EE1D6956}" srcOrd="1" destOrd="0" presId="urn:microsoft.com/office/officeart/2005/8/layout/hProcess6"/>
    <dgm:cxn modelId="{2CE743F7-9D59-46B1-8548-B0014766915B}" type="presOf" srcId="{86732166-9FC1-4CB2-B209-E23F5D04F3C0}" destId="{925F741E-4F9B-44AA-B047-E6540CC5E4FC}" srcOrd="0" destOrd="0" presId="urn:microsoft.com/office/officeart/2005/8/layout/hProcess6"/>
    <dgm:cxn modelId="{AFC23EBC-292E-493D-B1F2-42487453E4EB}" type="presParOf" srcId="{4205AB8B-970F-4362-9449-3D95886AD5C0}" destId="{46DBDA26-FFC6-427C-9896-FD43B88C892D}" srcOrd="0" destOrd="0" presId="urn:microsoft.com/office/officeart/2005/8/layout/hProcess6"/>
    <dgm:cxn modelId="{D9498A3F-FDAB-48E5-95B9-4D543FC070C7}" type="presParOf" srcId="{46DBDA26-FFC6-427C-9896-FD43B88C892D}" destId="{6CFCBE92-908C-473E-AC40-25DC5029D352}" srcOrd="0" destOrd="0" presId="urn:microsoft.com/office/officeart/2005/8/layout/hProcess6"/>
    <dgm:cxn modelId="{F1A48A5A-D59E-49E1-A758-7F0E069D90CB}" type="presParOf" srcId="{46DBDA26-FFC6-427C-9896-FD43B88C892D}" destId="{A190EF03-A726-4BBF-A25C-09CE3E46E018}" srcOrd="1" destOrd="0" presId="urn:microsoft.com/office/officeart/2005/8/layout/hProcess6"/>
    <dgm:cxn modelId="{82333337-578A-4928-863B-231E71A378B5}" type="presParOf" srcId="{46DBDA26-FFC6-427C-9896-FD43B88C892D}" destId="{0A1FFD47-93A0-4B1E-8AC6-2BB741286C57}" srcOrd="2" destOrd="0" presId="urn:microsoft.com/office/officeart/2005/8/layout/hProcess6"/>
    <dgm:cxn modelId="{35D567C6-A8FD-4B28-AAE1-FB5C127E5A38}" type="presParOf" srcId="{46DBDA26-FFC6-427C-9896-FD43B88C892D}" destId="{92102977-BFCE-4E2C-BFA0-3A1B4BB88861}" srcOrd="3" destOrd="0" presId="urn:microsoft.com/office/officeart/2005/8/layout/hProcess6"/>
    <dgm:cxn modelId="{9E929B15-10FE-441A-A6F6-355D783E4E30}" type="presParOf" srcId="{4205AB8B-970F-4362-9449-3D95886AD5C0}" destId="{1A99D65C-43AC-4EBE-AF3D-21C5E3F911FC}" srcOrd="1" destOrd="0" presId="urn:microsoft.com/office/officeart/2005/8/layout/hProcess6"/>
    <dgm:cxn modelId="{51AF28B8-16DA-40F0-AA43-7BD09C8C86D9}" type="presParOf" srcId="{4205AB8B-970F-4362-9449-3D95886AD5C0}" destId="{2B182D95-3F76-42E1-A427-D5050487AB71}" srcOrd="2" destOrd="0" presId="urn:microsoft.com/office/officeart/2005/8/layout/hProcess6"/>
    <dgm:cxn modelId="{9F94A42E-286C-41D9-80B3-E043CDDC39D5}" type="presParOf" srcId="{2B182D95-3F76-42E1-A427-D5050487AB71}" destId="{665B7540-A41F-4D30-9529-6895F95169E9}" srcOrd="0" destOrd="0" presId="urn:microsoft.com/office/officeart/2005/8/layout/hProcess6"/>
    <dgm:cxn modelId="{5F342948-F601-44D0-8B0C-97C1BAFAB726}" type="presParOf" srcId="{2B182D95-3F76-42E1-A427-D5050487AB71}" destId="{570D0F58-5A4C-457F-A5A4-9D1975211384}" srcOrd="1" destOrd="0" presId="urn:microsoft.com/office/officeart/2005/8/layout/hProcess6"/>
    <dgm:cxn modelId="{AF3C98DD-8CF7-45B8-9719-818A490A7997}" type="presParOf" srcId="{2B182D95-3F76-42E1-A427-D5050487AB71}" destId="{CF4500D1-1969-4653-999A-29C78FCAA5C9}" srcOrd="2" destOrd="0" presId="urn:microsoft.com/office/officeart/2005/8/layout/hProcess6"/>
    <dgm:cxn modelId="{793A859A-0E7A-4E81-821B-E6A2181E2890}" type="presParOf" srcId="{2B182D95-3F76-42E1-A427-D5050487AB71}" destId="{BACD3ADB-C5B4-4D04-87BA-B48FD45B9817}" srcOrd="3" destOrd="0" presId="urn:microsoft.com/office/officeart/2005/8/layout/hProcess6"/>
    <dgm:cxn modelId="{CF55383E-5484-4F8F-A332-5EE88FAF6912}" type="presParOf" srcId="{4205AB8B-970F-4362-9449-3D95886AD5C0}" destId="{D3EB1CB5-2CF8-41DE-8D96-909D771DB61A}" srcOrd="3" destOrd="0" presId="urn:microsoft.com/office/officeart/2005/8/layout/hProcess6"/>
    <dgm:cxn modelId="{4653CC9E-AA3E-4F4C-9CEB-555BB4F7505B}" type="presParOf" srcId="{4205AB8B-970F-4362-9449-3D95886AD5C0}" destId="{ACDF2CCF-A588-48D6-B1F1-89C627BE9F96}" srcOrd="4" destOrd="0" presId="urn:microsoft.com/office/officeart/2005/8/layout/hProcess6"/>
    <dgm:cxn modelId="{FD26B97F-322E-45C2-86C1-A84FD6616F64}" type="presParOf" srcId="{ACDF2CCF-A588-48D6-B1F1-89C627BE9F96}" destId="{BFAFAE18-F64F-4E9D-B9F7-5E19E8AECA24}" srcOrd="0" destOrd="0" presId="urn:microsoft.com/office/officeart/2005/8/layout/hProcess6"/>
    <dgm:cxn modelId="{8D6FFABF-2A41-4D0F-9CD2-0BBEC8090C29}" type="presParOf" srcId="{ACDF2CCF-A588-48D6-B1F1-89C627BE9F96}" destId="{C4397883-B5BF-443A-8DA5-999F230885AB}" srcOrd="1" destOrd="0" presId="urn:microsoft.com/office/officeart/2005/8/layout/hProcess6"/>
    <dgm:cxn modelId="{D5178FCF-F2BB-4891-B4BC-7FE2FDA0296A}" type="presParOf" srcId="{ACDF2CCF-A588-48D6-B1F1-89C627BE9F96}" destId="{A9D50C70-7BD2-447A-800A-E67A62F7199D}" srcOrd="2" destOrd="0" presId="urn:microsoft.com/office/officeart/2005/8/layout/hProcess6"/>
    <dgm:cxn modelId="{3486F8E3-DE6D-40F1-8B76-05AEFF24B388}" type="presParOf" srcId="{ACDF2CCF-A588-48D6-B1F1-89C627BE9F96}" destId="{816EAE52-CE7A-45DC-9AE9-4A8F3738441B}" srcOrd="3" destOrd="0" presId="urn:microsoft.com/office/officeart/2005/8/layout/hProcess6"/>
    <dgm:cxn modelId="{92E21229-674C-483A-8914-A543F3A12FE2}" type="presParOf" srcId="{4205AB8B-970F-4362-9449-3D95886AD5C0}" destId="{0001177F-C513-4A13-94A9-D08765F24E75}" srcOrd="5" destOrd="0" presId="urn:microsoft.com/office/officeart/2005/8/layout/hProcess6"/>
    <dgm:cxn modelId="{4190AF77-10AE-4C70-ADA8-83B708E8D53B}" type="presParOf" srcId="{4205AB8B-970F-4362-9449-3D95886AD5C0}" destId="{69411A8E-F018-40CE-858C-8DEB4BC6B05F}" srcOrd="6" destOrd="0" presId="urn:microsoft.com/office/officeart/2005/8/layout/hProcess6"/>
    <dgm:cxn modelId="{2E6B1486-7483-43DF-B0B5-3EED1536F3A8}" type="presParOf" srcId="{69411A8E-F018-40CE-858C-8DEB4BC6B05F}" destId="{99CFD7F6-B974-44F0-B8BD-D56517176549}" srcOrd="0" destOrd="0" presId="urn:microsoft.com/office/officeart/2005/8/layout/hProcess6"/>
    <dgm:cxn modelId="{D8F8D362-B33F-4783-82D9-D462AB840D9A}" type="presParOf" srcId="{69411A8E-F018-40CE-858C-8DEB4BC6B05F}" destId="{925F741E-4F9B-44AA-B047-E6540CC5E4FC}" srcOrd="1" destOrd="0" presId="urn:microsoft.com/office/officeart/2005/8/layout/hProcess6"/>
    <dgm:cxn modelId="{CD3A1769-F262-4860-96FA-AC1EC050152C}" type="presParOf" srcId="{69411A8E-F018-40CE-858C-8DEB4BC6B05F}" destId="{A1AA05FB-2C9C-411B-9F28-7954EE1D6956}" srcOrd="2" destOrd="0" presId="urn:microsoft.com/office/officeart/2005/8/layout/hProcess6"/>
    <dgm:cxn modelId="{F9B706EC-8299-44E3-A01C-C03795CED019}" type="presParOf" srcId="{69411A8E-F018-40CE-858C-8DEB4BC6B05F}" destId="{B0B96B0F-1ED2-4918-9DA2-C947BE212461}"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0EF03-A726-4BBF-A25C-09CE3E46E018}">
      <dsp:nvSpPr>
        <dsp:cNvPr id="0" name=""/>
        <dsp:cNvSpPr/>
      </dsp:nvSpPr>
      <dsp:spPr>
        <a:xfrm>
          <a:off x="249946" y="630811"/>
          <a:ext cx="1985242" cy="1359738"/>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nb-NO" sz="900" kern="1200"/>
            <a:t>arbeidsgruppe</a:t>
          </a:r>
        </a:p>
        <a:p>
          <a:pPr marL="57150" lvl="1" indent="-57150" algn="l" defTabSz="400050">
            <a:lnSpc>
              <a:spcPct val="90000"/>
            </a:lnSpc>
            <a:spcBef>
              <a:spcPct val="0"/>
            </a:spcBef>
            <a:spcAft>
              <a:spcPct val="15000"/>
            </a:spcAft>
            <a:buChar char="•"/>
          </a:pPr>
          <a:r>
            <a:rPr lang="nb-NO" sz="900" kern="1200"/>
            <a:t>samarbeidsavtale</a:t>
          </a:r>
        </a:p>
        <a:p>
          <a:pPr marL="57150" lvl="1" indent="-57150" algn="l" defTabSz="400050">
            <a:lnSpc>
              <a:spcPct val="90000"/>
            </a:lnSpc>
            <a:spcBef>
              <a:spcPct val="0"/>
            </a:spcBef>
            <a:spcAft>
              <a:spcPct val="15000"/>
            </a:spcAft>
            <a:buChar char="•"/>
          </a:pPr>
          <a:r>
            <a:rPr lang="nb-NO" sz="900" kern="1200"/>
            <a:t>arbeidsfordeling</a:t>
          </a:r>
        </a:p>
        <a:p>
          <a:pPr marL="57150" lvl="1" indent="-57150" algn="l" defTabSz="400050">
            <a:lnSpc>
              <a:spcPct val="90000"/>
            </a:lnSpc>
            <a:spcBef>
              <a:spcPct val="0"/>
            </a:spcBef>
            <a:spcAft>
              <a:spcPct val="15000"/>
            </a:spcAft>
            <a:buChar char="•"/>
          </a:pPr>
          <a:r>
            <a:rPr lang="nb-NO" sz="900" kern="1200"/>
            <a:t>årshjul</a:t>
          </a:r>
        </a:p>
      </dsp:txBody>
      <dsp:txXfrm>
        <a:off x="746257" y="834772"/>
        <a:ext cx="1013024" cy="951816"/>
      </dsp:txXfrm>
    </dsp:sp>
    <dsp:sp modelId="{92102977-BFCE-4E2C-BFA0-3A1B4BB88861}">
      <dsp:nvSpPr>
        <dsp:cNvPr id="0" name=""/>
        <dsp:cNvSpPr/>
      </dsp:nvSpPr>
      <dsp:spPr>
        <a:xfrm>
          <a:off x="3689" y="939852"/>
          <a:ext cx="777770" cy="77777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oppstart og etablering</a:t>
          </a:r>
        </a:p>
      </dsp:txBody>
      <dsp:txXfrm>
        <a:off x="117591" y="1053754"/>
        <a:ext cx="549966" cy="549966"/>
      </dsp:txXfrm>
    </dsp:sp>
    <dsp:sp modelId="{570D0F58-5A4C-457F-A5A4-9D1975211384}">
      <dsp:nvSpPr>
        <dsp:cNvPr id="0" name=""/>
        <dsp:cNvSpPr/>
      </dsp:nvSpPr>
      <dsp:spPr>
        <a:xfrm>
          <a:off x="2582113" y="640220"/>
          <a:ext cx="1787082" cy="1359738"/>
        </a:xfrm>
        <a:prstGeom prst="rightArrow">
          <a:avLst>
            <a:gd name="adj1" fmla="val 70000"/>
            <a:gd name="adj2" fmla="val 50000"/>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nb-NO" sz="900" kern="1200"/>
            <a:t>Planlegging</a:t>
          </a:r>
        </a:p>
        <a:p>
          <a:pPr marL="57150" lvl="1" indent="-57150" algn="l" defTabSz="400050">
            <a:lnSpc>
              <a:spcPct val="90000"/>
            </a:lnSpc>
            <a:spcBef>
              <a:spcPct val="0"/>
            </a:spcBef>
            <a:spcAft>
              <a:spcPct val="15000"/>
            </a:spcAft>
            <a:buChar char="•"/>
          </a:pPr>
          <a:r>
            <a:rPr lang="nb-NO" sz="900" kern="1200"/>
            <a:t>markedsførng</a:t>
          </a:r>
        </a:p>
        <a:p>
          <a:pPr marL="57150" lvl="1" indent="-57150" algn="l" defTabSz="400050">
            <a:lnSpc>
              <a:spcPct val="90000"/>
            </a:lnSpc>
            <a:spcBef>
              <a:spcPct val="0"/>
            </a:spcBef>
            <a:spcAft>
              <a:spcPct val="15000"/>
            </a:spcAft>
            <a:buChar char="•"/>
          </a:pPr>
          <a:r>
            <a:rPr lang="nb-NO" sz="900" kern="1200"/>
            <a:t>rekruttering</a:t>
          </a:r>
        </a:p>
        <a:p>
          <a:pPr marL="57150" lvl="1" indent="-57150" algn="l" defTabSz="400050">
            <a:lnSpc>
              <a:spcPct val="90000"/>
            </a:lnSpc>
            <a:spcBef>
              <a:spcPct val="0"/>
            </a:spcBef>
            <a:spcAft>
              <a:spcPct val="15000"/>
            </a:spcAft>
            <a:buChar char="•"/>
          </a:pPr>
          <a:r>
            <a:rPr lang="nb-NO" sz="900" kern="1200"/>
            <a:t>arrangere kurs</a:t>
          </a:r>
        </a:p>
      </dsp:txBody>
      <dsp:txXfrm>
        <a:off x="3028884" y="844181"/>
        <a:ext cx="871202" cy="951816"/>
      </dsp:txXfrm>
    </dsp:sp>
    <dsp:sp modelId="{BACD3ADB-C5B4-4D04-87BA-B48FD45B9817}">
      <dsp:nvSpPr>
        <dsp:cNvPr id="0" name=""/>
        <dsp:cNvSpPr/>
      </dsp:nvSpPr>
      <dsp:spPr>
        <a:xfrm>
          <a:off x="2260187" y="939852"/>
          <a:ext cx="777770" cy="777770"/>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rekruttering og kurs</a:t>
          </a:r>
        </a:p>
      </dsp:txBody>
      <dsp:txXfrm>
        <a:off x="2374089" y="1053754"/>
        <a:ext cx="549966" cy="549966"/>
      </dsp:txXfrm>
    </dsp:sp>
    <dsp:sp modelId="{C4397883-B5BF-443A-8DA5-999F230885AB}">
      <dsp:nvSpPr>
        <dsp:cNvPr id="0" name=""/>
        <dsp:cNvSpPr/>
      </dsp:nvSpPr>
      <dsp:spPr>
        <a:xfrm>
          <a:off x="4743498" y="648705"/>
          <a:ext cx="1685350" cy="1359738"/>
        </a:xfrm>
        <a:prstGeom prst="rightArrow">
          <a:avLst>
            <a:gd name="adj1" fmla="val 70000"/>
            <a:gd name="adj2" fmla="val 50000"/>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nb-NO" sz="900" kern="1200"/>
            <a:t>kartlegge interesser</a:t>
          </a:r>
        </a:p>
        <a:p>
          <a:pPr marL="57150" lvl="1" indent="-57150" algn="l" defTabSz="400050">
            <a:lnSpc>
              <a:spcPct val="90000"/>
            </a:lnSpc>
            <a:spcBef>
              <a:spcPct val="0"/>
            </a:spcBef>
            <a:spcAft>
              <a:spcPct val="15000"/>
            </a:spcAft>
            <a:buChar char="•"/>
          </a:pPr>
          <a:r>
            <a:rPr lang="nb-NO" sz="900" kern="1200"/>
            <a:t>koblingsmøter</a:t>
          </a:r>
        </a:p>
        <a:p>
          <a:pPr marL="57150" lvl="1" indent="-57150" algn="l" defTabSz="400050">
            <a:lnSpc>
              <a:spcPct val="90000"/>
            </a:lnSpc>
            <a:spcBef>
              <a:spcPct val="0"/>
            </a:spcBef>
            <a:spcAft>
              <a:spcPct val="15000"/>
            </a:spcAft>
            <a:buChar char="•"/>
          </a:pPr>
          <a:r>
            <a:rPr lang="nb-NO" sz="900" kern="1200"/>
            <a:t>veiledning</a:t>
          </a:r>
        </a:p>
      </dsp:txBody>
      <dsp:txXfrm>
        <a:off x="5164835" y="852666"/>
        <a:ext cx="821608" cy="951816"/>
      </dsp:txXfrm>
    </dsp:sp>
    <dsp:sp modelId="{816EAE52-CE7A-45DC-9AE9-4A8F3738441B}">
      <dsp:nvSpPr>
        <dsp:cNvPr id="0" name=""/>
        <dsp:cNvSpPr/>
      </dsp:nvSpPr>
      <dsp:spPr>
        <a:xfrm>
          <a:off x="4365743" y="948493"/>
          <a:ext cx="777770" cy="777770"/>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kobling og veiledning</a:t>
          </a:r>
        </a:p>
      </dsp:txBody>
      <dsp:txXfrm>
        <a:off x="4479645" y="1062395"/>
        <a:ext cx="549966" cy="549966"/>
      </dsp:txXfrm>
    </dsp:sp>
    <dsp:sp modelId="{925F741E-4F9B-44AA-B047-E6540CC5E4FC}">
      <dsp:nvSpPr>
        <dsp:cNvPr id="0" name=""/>
        <dsp:cNvSpPr/>
      </dsp:nvSpPr>
      <dsp:spPr>
        <a:xfrm>
          <a:off x="6797451" y="657516"/>
          <a:ext cx="1794098" cy="1359738"/>
        </a:xfrm>
        <a:prstGeom prst="rightArrow">
          <a:avLst>
            <a:gd name="adj1" fmla="val 70000"/>
            <a:gd name="adj2" fmla="val 5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355600">
            <a:lnSpc>
              <a:spcPct val="90000"/>
            </a:lnSpc>
            <a:spcBef>
              <a:spcPct val="0"/>
            </a:spcBef>
            <a:spcAft>
              <a:spcPct val="15000"/>
            </a:spcAft>
            <a:buChar char="•"/>
          </a:pPr>
          <a:endParaRPr lang="nb-NO" sz="800" kern="1200"/>
        </a:p>
        <a:p>
          <a:pPr marL="57150" lvl="1" indent="-57150" algn="l" defTabSz="400050">
            <a:lnSpc>
              <a:spcPct val="90000"/>
            </a:lnSpc>
            <a:spcBef>
              <a:spcPct val="0"/>
            </a:spcBef>
            <a:spcAft>
              <a:spcPct val="15000"/>
            </a:spcAft>
            <a:buChar char="•"/>
          </a:pPr>
          <a:r>
            <a:rPr lang="nb-NO" sz="900" kern="1200"/>
            <a:t>individuell samtale</a:t>
          </a:r>
        </a:p>
        <a:p>
          <a:pPr marL="57150" lvl="1" indent="-57150" algn="l" defTabSz="400050">
            <a:lnSpc>
              <a:spcPct val="90000"/>
            </a:lnSpc>
            <a:spcBef>
              <a:spcPct val="0"/>
            </a:spcBef>
            <a:spcAft>
              <a:spcPct val="15000"/>
            </a:spcAft>
            <a:buChar char="•"/>
          </a:pPr>
          <a:r>
            <a:rPr lang="nb-NO" sz="900" kern="1200"/>
            <a:t>erfaringssamling</a:t>
          </a:r>
        </a:p>
        <a:p>
          <a:pPr marL="57150" lvl="1" indent="-57150" algn="l" defTabSz="400050">
            <a:lnSpc>
              <a:spcPct val="90000"/>
            </a:lnSpc>
            <a:spcBef>
              <a:spcPct val="0"/>
            </a:spcBef>
            <a:spcAft>
              <a:spcPct val="15000"/>
            </a:spcAft>
            <a:buChar char="•"/>
          </a:pPr>
          <a:r>
            <a:rPr lang="nb-NO" sz="900" kern="1200"/>
            <a:t>evaluering</a:t>
          </a:r>
        </a:p>
      </dsp:txBody>
      <dsp:txXfrm>
        <a:off x="7245976" y="861477"/>
        <a:ext cx="874622" cy="951816"/>
      </dsp:txXfrm>
    </dsp:sp>
    <dsp:sp modelId="{B0B96B0F-1ED2-4918-9DA2-C947BE212461}">
      <dsp:nvSpPr>
        <dsp:cNvPr id="0" name=""/>
        <dsp:cNvSpPr/>
      </dsp:nvSpPr>
      <dsp:spPr>
        <a:xfrm>
          <a:off x="6429081" y="931211"/>
          <a:ext cx="777770" cy="777770"/>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a:t>oppfølging og vedlikehold</a:t>
          </a:r>
        </a:p>
      </dsp:txBody>
      <dsp:txXfrm>
        <a:off x="6542983" y="1045113"/>
        <a:ext cx="549966" cy="5499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2509B-7BC1-45C7-A29B-6BC048DF5670}" type="datetimeFigureOut">
              <a:rPr lang="nb-NO" smtClean="0"/>
              <a:t>28.11.2019</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7ACD2-2ABA-4EEC-94B4-7C4FF7718F53}" type="slidenum">
              <a:rPr lang="nb-NO" smtClean="0"/>
              <a:t>‹#›</a:t>
            </a:fld>
            <a:endParaRPr lang="nb-NO"/>
          </a:p>
        </p:txBody>
      </p:sp>
    </p:spTree>
    <p:extLst>
      <p:ext uri="{BB962C8B-B14F-4D97-AF65-F5344CB8AC3E}">
        <p14:creationId xmlns:p14="http://schemas.microsoft.com/office/powerpoint/2010/main" val="358243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ii1aptgmA5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olitiet.no/tjenester/politiattest/politiattest-sok-pa-nett/"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politiet.no/globalassets/02-tjenester-admin/politiattest/soknad-per-post/soknadsskjema-elever-i-videregaende-skole.pdf" TargetMode="External"/><Relationship Id="rId4" Type="http://schemas.openxmlformats.org/officeDocument/2006/relationships/hyperlink" Target="https://www.politiet.no/globalassets/02-tjenester-admin/politiattest/kreve-politiattest-fornyet-vandelskontr/bekreftelse-pa-formal-med-politattestb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zGRh_uuB0_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Ønsk velkommen</a:t>
            </a:r>
            <a:r>
              <a:rPr lang="nb-NO" baseline="0" dirty="0"/>
              <a:t>! Ta en presentasjonsrunde. Informer om at kurset består av en toveis dialog og inviter til innspill. Det blir vist PP, film og case med tilrettelegging for </a:t>
            </a:r>
            <a:r>
              <a:rPr lang="nb-NO" baseline="0" dirty="0" err="1"/>
              <a:t>erfaringsutvekling</a:t>
            </a:r>
            <a:r>
              <a:rPr lang="nb-NO" baseline="0" dirty="0"/>
              <a:t>. </a:t>
            </a:r>
          </a:p>
        </p:txBody>
      </p:sp>
      <p:sp>
        <p:nvSpPr>
          <p:cNvPr id="4" name="Plassholder for lysbildenummer 3"/>
          <p:cNvSpPr>
            <a:spLocks noGrp="1"/>
          </p:cNvSpPr>
          <p:nvPr>
            <p:ph type="sldNum" sz="quarter" idx="10"/>
          </p:nvPr>
        </p:nvSpPr>
        <p:spPr/>
        <p:txBody>
          <a:bodyPr/>
          <a:lstStyle/>
          <a:p>
            <a:fld id="{6A97ACD2-2ABA-4EEC-94B4-7C4FF7718F53}" type="slidenum">
              <a:rPr lang="nb-NO" smtClean="0"/>
              <a:t>1</a:t>
            </a:fld>
            <a:endParaRPr lang="nb-NO"/>
          </a:p>
        </p:txBody>
      </p:sp>
    </p:spTree>
    <p:extLst>
      <p:ext uri="{BB962C8B-B14F-4D97-AF65-F5344CB8AC3E}">
        <p14:creationId xmlns:p14="http://schemas.microsoft.com/office/powerpoint/2010/main" val="1846872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Film fra Allemed.no. </a:t>
            </a:r>
            <a:r>
              <a:rPr lang="nb-NO" dirty="0">
                <a:hlinkClick r:id="rId3"/>
              </a:rPr>
              <a:t>https://www.youtube.com/watch?v=ii1aptgmA50</a:t>
            </a:r>
            <a:r>
              <a:rPr lang="nb-NO" dirty="0"/>
              <a:t> Dette</a:t>
            </a:r>
            <a:r>
              <a:rPr lang="nb-NO" baseline="0" dirty="0"/>
              <a:t> ser ensomt ut, før de får hjelp. En uverdig situasjon. </a:t>
            </a:r>
            <a:endParaRPr lang="nb-NO" dirty="0"/>
          </a:p>
          <a:p>
            <a:r>
              <a:rPr lang="nb-NO" sz="1200" b="0" i="0" kern="1200" dirty="0">
                <a:solidFill>
                  <a:schemeClr val="tx1"/>
                </a:solidFill>
                <a:effectLst/>
                <a:latin typeface="+mn-lt"/>
                <a:ea typeface="+mn-ea"/>
                <a:cs typeface="+mn-cs"/>
              </a:rPr>
              <a:t>Alle lengter etter å bli sett og respektert, som det unike menneske de alle er.</a:t>
            </a:r>
            <a:endParaRPr lang="nb-NO" dirty="0"/>
          </a:p>
          <a:p>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11</a:t>
            </a:fld>
            <a:endParaRPr lang="nb-NO"/>
          </a:p>
        </p:txBody>
      </p:sp>
    </p:spTree>
    <p:extLst>
      <p:ext uri="{BB962C8B-B14F-4D97-AF65-F5344CB8AC3E}">
        <p14:creationId xmlns:p14="http://schemas.microsoft.com/office/powerpoint/2010/main" val="27257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Tema</a:t>
            </a:r>
            <a:r>
              <a:rPr lang="nb-NO" baseline="0" dirty="0"/>
              <a:t> om verdighet kan gjøres i en individuell oppgave. Del ut en gul lapp til hver, still spørsmålet: «Hva er verdighet for deg?» og «Hva er verdighet for deg hvis du trenger en fritidsvenn? Tilslutt samles alle lappene inn, limes på veggen og leses opp i plenum. </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12</a:t>
            </a:fld>
            <a:endParaRPr lang="nb-NO"/>
          </a:p>
        </p:txBody>
      </p:sp>
    </p:spTree>
    <p:extLst>
      <p:ext uri="{BB962C8B-B14F-4D97-AF65-F5344CB8AC3E}">
        <p14:creationId xmlns:p14="http://schemas.microsoft.com/office/powerpoint/2010/main" val="2514468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Frivillige må rekrutteres, motiveres, opplæres, integreres, følges opp og ivaretas.</a:t>
            </a:r>
          </a:p>
          <a:p>
            <a:r>
              <a:rPr lang="nb-NO" altLang="nb-NO" dirty="0">
                <a:latin typeface="Georgia" panose="02040502050405020303" pitchFamily="18" charset="0"/>
              </a:rPr>
              <a:t>Den som ønsker en</a:t>
            </a:r>
            <a:r>
              <a:rPr lang="nb-NO" altLang="nb-NO" baseline="0" dirty="0">
                <a:latin typeface="Georgia" panose="02040502050405020303" pitchFamily="18" charset="0"/>
              </a:rPr>
              <a:t> fritids</a:t>
            </a:r>
            <a:r>
              <a:rPr lang="nb-NO" altLang="nb-NO" dirty="0">
                <a:latin typeface="Georgia" panose="02040502050405020303" pitchFamily="18" charset="0"/>
              </a:rPr>
              <a:t>venn har fått informasjon om tilbudet og om din rolle som frivillig. Selv om informasjonen er gitt, kan det være situasjoner der en som frivillig blir spurt</a:t>
            </a:r>
            <a:r>
              <a:rPr lang="nb-NO" altLang="nb-NO" baseline="0" dirty="0">
                <a:latin typeface="Georgia" panose="02040502050405020303" pitchFamily="18" charset="0"/>
              </a:rPr>
              <a:t> om å gjøre andre oppgaver enn det som er avtalt</a:t>
            </a:r>
            <a:r>
              <a:rPr lang="nb-NO" altLang="nb-NO" dirty="0">
                <a:latin typeface="Georgia" panose="02040502050405020303" pitchFamily="18" charset="0"/>
              </a:rPr>
              <a:t>. Det er derfor viktig at du som frivillig er tydelig på din rolle og setter grenser for deg selv. </a:t>
            </a:r>
          </a:p>
          <a:p>
            <a:r>
              <a:rPr lang="nb-NO" altLang="nb-NO" dirty="0">
                <a:latin typeface="Georgia" panose="02040502050405020303" pitchFamily="18" charset="0"/>
              </a:rPr>
              <a:t> </a:t>
            </a:r>
          </a:p>
          <a:p>
            <a:r>
              <a:rPr lang="nb-NO" altLang="nb-NO" dirty="0">
                <a:latin typeface="Georgia" panose="02040502050405020303" pitchFamily="18" charset="0"/>
              </a:rPr>
              <a:t>Som frivillig skal du ikke ha noe</a:t>
            </a:r>
            <a:r>
              <a:rPr lang="nb-NO" altLang="nb-NO" baseline="0" dirty="0">
                <a:latin typeface="Georgia" panose="02040502050405020303" pitchFamily="18" charset="0"/>
              </a:rPr>
              <a:t> med personens </a:t>
            </a:r>
            <a:r>
              <a:rPr lang="nb-NO" altLang="nb-NO" dirty="0">
                <a:latin typeface="Georgia" panose="02040502050405020303" pitchFamily="18" charset="0"/>
              </a:rPr>
              <a:t>penger å gjøre.  Som frivillig skal du heller ikke ha noe med medisiner å gjøre. Ikke overta helse</a:t>
            </a:r>
            <a:r>
              <a:rPr lang="nb-NO" altLang="nb-NO" baseline="0" dirty="0">
                <a:latin typeface="Georgia" panose="02040502050405020303" pitchFamily="18" charset="0"/>
              </a:rPr>
              <a:t> og omsorg sine oppgaver</a:t>
            </a:r>
            <a:r>
              <a:rPr lang="nb-NO" altLang="nb-NO" dirty="0">
                <a:latin typeface="Georgia" panose="02040502050405020303" pitchFamily="18" charset="0"/>
              </a:rPr>
              <a:t>. Vi anbefaler at du unngår å bli venn med den som ønsker aktivitetsvenn i sosiale medier. Det samme gjelder for han/hun sine pårørende. Ta hensyn til personen du er fritidsvenn for, og vedkommende sine ønsker om aktivitet og mål for samværet. </a:t>
            </a:r>
          </a:p>
          <a:p>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13</a:t>
            </a:fld>
            <a:endParaRPr lang="nb-NO"/>
          </a:p>
        </p:txBody>
      </p:sp>
    </p:spTree>
    <p:extLst>
      <p:ext uri="{BB962C8B-B14F-4D97-AF65-F5344CB8AC3E}">
        <p14:creationId xmlns:p14="http://schemas.microsoft.com/office/powerpoint/2010/main" val="239058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ønsker</a:t>
            </a:r>
            <a:r>
              <a:rPr lang="nb-NO" baseline="0" dirty="0"/>
              <a:t> at fritidsvennordningen skal gi trivsel, glede og mestring for begge parter. Vi kobler på bakgrunn av felles interesser og felles mål og en god match er avhengig av en kartlegging av begge parter, kurs, informasjon og ett koblingsmøte. Det må være </a:t>
            </a:r>
            <a:r>
              <a:rPr lang="nb-NO" baseline="0" dirty="0" err="1"/>
              <a:t>tydlig</a:t>
            </a:r>
            <a:r>
              <a:rPr lang="nb-NO" baseline="0" dirty="0"/>
              <a:t> hva partene skal gjøre sammen, når og hvor. Det er fritidsaktiviteten som er i fokus. Vi vil skape flere og bedre opplevelser for alle på fritiden, forebygge ensomhet og bidra til god folkehelse. Gode opplevelser og aktivitet i idrett, friluftsliv, sosiale møteplasser. Mm.</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14</a:t>
            </a:fld>
            <a:endParaRPr lang="nb-NO"/>
          </a:p>
        </p:txBody>
      </p:sp>
    </p:spTree>
    <p:extLst>
      <p:ext uri="{BB962C8B-B14F-4D97-AF65-F5344CB8AC3E}">
        <p14:creationId xmlns:p14="http://schemas.microsoft.com/office/powerpoint/2010/main" val="104160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Er</a:t>
            </a:r>
            <a:r>
              <a:rPr lang="nb-NO" baseline="0" dirty="0"/>
              <a:t> det noen av dere som har erfaringer med frivillig arbeid?</a:t>
            </a:r>
          </a:p>
          <a:p>
            <a:r>
              <a:rPr lang="nb-NO" baseline="0" dirty="0"/>
              <a:t>Den frivillige fritidsvennen har en annen relasjon til den som trenger en venn enn profesjonelle. </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16</a:t>
            </a:fld>
            <a:endParaRPr lang="nb-NO"/>
          </a:p>
        </p:txBody>
      </p:sp>
    </p:spTree>
    <p:extLst>
      <p:ext uri="{BB962C8B-B14F-4D97-AF65-F5344CB8AC3E}">
        <p14:creationId xmlns:p14="http://schemas.microsoft.com/office/powerpoint/2010/main" val="231228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Taushetsløfte</a:t>
            </a:r>
            <a:r>
              <a:rPr lang="nb-NO" baseline="0" dirty="0"/>
              <a:t> og politiattest.</a:t>
            </a:r>
          </a:p>
          <a:p>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17</a:t>
            </a:fld>
            <a:endParaRPr lang="nb-NO"/>
          </a:p>
        </p:txBody>
      </p:sp>
    </p:spTree>
    <p:extLst>
      <p:ext uri="{BB962C8B-B14F-4D97-AF65-F5344CB8AC3E}">
        <p14:creationId xmlns:p14="http://schemas.microsoft.com/office/powerpoint/2010/main" val="56564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https://www.politiet.no/tjenester/politiattest/politiattest-sok-pa-nett/</a:t>
            </a:r>
            <a:r>
              <a:rPr lang="nb-NO" dirty="0"/>
              <a:t> </a:t>
            </a:r>
          </a:p>
          <a:p>
            <a:r>
              <a:rPr lang="nb-NO" sz="1200" b="0" i="0" kern="1200" dirty="0">
                <a:solidFill>
                  <a:schemeClr val="tx1"/>
                </a:solidFill>
                <a:effectLst/>
                <a:latin typeface="+mn-lt"/>
                <a:ea typeface="+mn-ea"/>
                <a:cs typeface="+mn-cs"/>
              </a:rPr>
              <a:t>Du kan ikke søke om politiattest for andre enn deg selv.</a:t>
            </a:r>
          </a:p>
          <a:p>
            <a:r>
              <a:rPr lang="nb-NO" sz="1200" b="0" i="0" kern="1200" dirty="0">
                <a:solidFill>
                  <a:schemeClr val="tx1"/>
                </a:solidFill>
                <a:effectLst/>
                <a:latin typeface="+mn-lt"/>
                <a:ea typeface="+mn-ea"/>
                <a:cs typeface="+mn-cs"/>
              </a:rPr>
              <a:t>En politiattest er kun gyldig i tre måneder.</a:t>
            </a:r>
          </a:p>
          <a:p>
            <a:r>
              <a:rPr lang="nb-NO" sz="1200" b="0" i="0" kern="1200" dirty="0">
                <a:solidFill>
                  <a:schemeClr val="tx1"/>
                </a:solidFill>
                <a:effectLst/>
                <a:latin typeface="+mn-lt"/>
                <a:ea typeface="+mn-ea"/>
                <a:cs typeface="+mn-cs"/>
              </a:rPr>
              <a:t>Ha klar en bekreftelse på formål</a:t>
            </a:r>
          </a:p>
          <a:p>
            <a:r>
              <a:rPr lang="nb-NO" sz="1200" b="0" i="0" kern="1200" dirty="0">
                <a:solidFill>
                  <a:schemeClr val="tx1"/>
                </a:solidFill>
                <a:effectLst/>
                <a:latin typeface="+mn-lt"/>
                <a:ea typeface="+mn-ea"/>
                <a:cs typeface="+mn-cs"/>
              </a:rPr>
              <a:t>Du kan trenge en </a:t>
            </a:r>
            <a:r>
              <a:rPr lang="nb-NO" sz="1200" b="0" i="0" u="none" strike="noStrike" kern="1200" dirty="0">
                <a:solidFill>
                  <a:schemeClr val="tx1"/>
                </a:solidFill>
                <a:effectLst/>
                <a:latin typeface="+mn-lt"/>
                <a:ea typeface="+mn-ea"/>
                <a:cs typeface="+mn-cs"/>
                <a:hlinkClick r:id="rId4"/>
              </a:rPr>
              <a:t>bekreftelse på formålet (70 kB)</a:t>
            </a:r>
            <a:r>
              <a:rPr lang="nb-NO" sz="1200" b="0" i="0" kern="1200" dirty="0">
                <a:solidFill>
                  <a:schemeClr val="tx1"/>
                </a:solidFill>
                <a:effectLst/>
                <a:latin typeface="+mn-lt"/>
                <a:ea typeface="+mn-ea"/>
                <a:cs typeface="+mn-cs"/>
              </a:rPr>
              <a:t> med politiattesten. Da vil arbeidsgiveren eller oppdragsgiveren din gi deg dette. Bekreftelsen legger du ved når du søker.</a:t>
            </a:r>
          </a:p>
          <a:p>
            <a:r>
              <a:rPr lang="nb-NO" sz="1200" b="1" i="0" kern="1200" dirty="0">
                <a:solidFill>
                  <a:schemeClr val="tx1"/>
                </a:solidFill>
                <a:effectLst/>
                <a:latin typeface="+mn-lt"/>
                <a:ea typeface="+mn-ea"/>
                <a:cs typeface="+mn-cs"/>
              </a:rPr>
              <a:t>Til deg som er student</a:t>
            </a:r>
          </a:p>
          <a:p>
            <a:r>
              <a:rPr lang="nb-NO" sz="1200" b="0" i="0" kern="1200" dirty="0">
                <a:solidFill>
                  <a:schemeClr val="tx1"/>
                </a:solidFill>
                <a:effectLst/>
                <a:latin typeface="+mn-lt"/>
                <a:ea typeface="+mn-ea"/>
                <a:cs typeface="+mn-cs"/>
              </a:rPr>
              <a:t>Svarbrevet fra Samordna opptak eller studiestedet er din bekreftelse på formålet. Kvitteringen fra studiested eller </a:t>
            </a:r>
            <a:r>
              <a:rPr lang="nb-NO" sz="1200" b="0" i="0" kern="1200" dirty="0" err="1">
                <a:solidFill>
                  <a:schemeClr val="tx1"/>
                </a:solidFill>
                <a:effectLst/>
                <a:latin typeface="+mn-lt"/>
                <a:ea typeface="+mn-ea"/>
                <a:cs typeface="+mn-cs"/>
              </a:rPr>
              <a:t>Studentweb</a:t>
            </a:r>
            <a:r>
              <a:rPr lang="nb-NO" sz="1200" b="0" i="0" kern="1200" dirty="0">
                <a:solidFill>
                  <a:schemeClr val="tx1"/>
                </a:solidFill>
                <a:effectLst/>
                <a:latin typeface="+mn-lt"/>
                <a:ea typeface="+mn-ea"/>
                <a:cs typeface="+mn-cs"/>
              </a:rPr>
              <a:t> er ikke gyldig som bekreftelse.</a:t>
            </a:r>
          </a:p>
          <a:p>
            <a:r>
              <a:rPr lang="nb-NO" sz="1200" b="1" i="0" kern="1200" dirty="0">
                <a:solidFill>
                  <a:schemeClr val="tx1"/>
                </a:solidFill>
                <a:effectLst/>
                <a:latin typeface="+mn-lt"/>
                <a:ea typeface="+mn-ea"/>
                <a:cs typeface="+mn-cs"/>
              </a:rPr>
              <a:t>Til elever i videregående skole</a:t>
            </a:r>
          </a:p>
          <a:p>
            <a:r>
              <a:rPr lang="nb-NO" sz="1200" b="0" i="0" kern="1200" dirty="0">
                <a:solidFill>
                  <a:schemeClr val="tx1"/>
                </a:solidFill>
                <a:effectLst/>
                <a:latin typeface="+mn-lt"/>
                <a:ea typeface="+mn-ea"/>
                <a:cs typeface="+mn-cs"/>
              </a:rPr>
              <a:t>Fyll ut </a:t>
            </a:r>
            <a:r>
              <a:rPr lang="nb-NO" sz="1200" b="0" i="0" u="none" strike="noStrike" kern="1200" dirty="0">
                <a:solidFill>
                  <a:schemeClr val="tx1"/>
                </a:solidFill>
                <a:effectLst/>
                <a:latin typeface="+mn-lt"/>
                <a:ea typeface="+mn-ea"/>
                <a:cs typeface="+mn-cs"/>
                <a:hlinkClick r:id="rId5"/>
              </a:rPr>
              <a:t>søknadsskjema for elever i videregående skole. </a:t>
            </a:r>
            <a:r>
              <a:rPr lang="nb-NO" sz="1200" b="0" i="0" u="none" strike="noStrike" kern="1200" cap="all" dirty="0">
                <a:solidFill>
                  <a:schemeClr val="tx1"/>
                </a:solidFill>
                <a:effectLst/>
                <a:latin typeface="+mn-lt"/>
                <a:ea typeface="+mn-ea"/>
                <a:cs typeface="+mn-cs"/>
                <a:hlinkClick r:id="rId5"/>
              </a:rPr>
              <a:t>(75 KB)</a:t>
            </a:r>
            <a:r>
              <a:rPr lang="nb-NO" sz="1200" b="0" i="0" kern="1200" dirty="0">
                <a:solidFill>
                  <a:schemeClr val="tx1"/>
                </a:solidFill>
                <a:effectLst/>
                <a:latin typeface="+mn-lt"/>
                <a:ea typeface="+mn-ea"/>
                <a:cs typeface="+mn-cs"/>
              </a:rPr>
              <a:t> Dette er også en bekreftelse på formålet med politiattesten. Både du og skolen må skrive under på søknaden.</a:t>
            </a:r>
          </a:p>
          <a:p>
            <a:r>
              <a:rPr lang="nb-NO" sz="1200" b="1" i="0" kern="1200" dirty="0">
                <a:solidFill>
                  <a:schemeClr val="tx1"/>
                </a:solidFill>
                <a:effectLst/>
                <a:latin typeface="+mn-lt"/>
                <a:ea typeface="+mn-ea"/>
                <a:cs typeface="+mn-cs"/>
              </a:rPr>
              <a:t>Er du under 18 år?</a:t>
            </a:r>
          </a:p>
          <a:p>
            <a:r>
              <a:rPr lang="nb-NO" sz="1200" b="0" i="0" kern="1200" dirty="0">
                <a:solidFill>
                  <a:schemeClr val="tx1"/>
                </a:solidFill>
                <a:effectLst/>
                <a:latin typeface="+mn-lt"/>
                <a:ea typeface="+mn-ea"/>
                <a:cs typeface="+mn-cs"/>
              </a:rPr>
              <a:t>Da må også en foresatt skrive under. Vent med å søke om politiattest til du vet hvor du skal ha praksis.</a:t>
            </a:r>
          </a:p>
          <a:p>
            <a:endParaRPr lang="nb-NO" sz="1200" b="0" i="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Du får politiattesten innen 2 uker fra politiet fikk søknaden hvis du har opprettet digital postkasse. Hvis du mottar politiattesten i posten, tar det litt lengre tid.</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19</a:t>
            </a:fld>
            <a:endParaRPr lang="nb-NO"/>
          </a:p>
        </p:txBody>
      </p:sp>
    </p:spTree>
    <p:extLst>
      <p:ext uri="{BB962C8B-B14F-4D97-AF65-F5344CB8AC3E}">
        <p14:creationId xmlns:p14="http://schemas.microsoft.com/office/powerpoint/2010/main" val="171170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Tips til kommunikasjon før, under og etter aktivitet. </a:t>
            </a:r>
          </a:p>
          <a:p>
            <a:r>
              <a:rPr lang="nb-NO" dirty="0"/>
              <a:t>Her anbefales å engasjere en fagperson/en</a:t>
            </a:r>
            <a:r>
              <a:rPr lang="nb-NO" baseline="0" dirty="0"/>
              <a:t> med relevant kompetanse</a:t>
            </a:r>
            <a:r>
              <a:rPr lang="nb-NO" dirty="0"/>
              <a:t> </a:t>
            </a:r>
            <a:r>
              <a:rPr lang="nb-NO" baseline="0" dirty="0"/>
              <a:t>på kommunikasjon til målgruppen. </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20</a:t>
            </a:fld>
            <a:endParaRPr lang="nb-NO"/>
          </a:p>
        </p:txBody>
      </p:sp>
    </p:spTree>
    <p:extLst>
      <p:ext uri="{BB962C8B-B14F-4D97-AF65-F5344CB8AC3E}">
        <p14:creationId xmlns:p14="http://schemas.microsoft.com/office/powerpoint/2010/main" val="272534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a:t>
            </a:r>
            <a:r>
              <a:rPr lang="nb-NO" baseline="0" dirty="0"/>
              <a:t> er en fritidsvenn? En fritidsvenn er en frivillig som blir kurset og koblet til en person som har behov for en fritidsvenn til å komme i en fritidsaktivitet, gjøre en fritidsaktivitet sammen eller komme seg til en aktivitet. </a:t>
            </a:r>
            <a:r>
              <a:rPr lang="nb-NO" dirty="0"/>
              <a:t>Hva kan dere gjøre</a:t>
            </a:r>
            <a:r>
              <a:rPr lang="nb-NO" baseline="0" dirty="0"/>
              <a:t> sammen? </a:t>
            </a:r>
          </a:p>
          <a:p>
            <a:r>
              <a:rPr lang="nb-NO" baseline="0" dirty="0"/>
              <a:t>Det er mange muligheter, se bare på bildene. </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21</a:t>
            </a:fld>
            <a:endParaRPr lang="nb-NO"/>
          </a:p>
        </p:txBody>
      </p:sp>
    </p:spTree>
    <p:extLst>
      <p:ext uri="{BB962C8B-B14F-4D97-AF65-F5344CB8AC3E}">
        <p14:creationId xmlns:p14="http://schemas.microsoft.com/office/powerpoint/2010/main" val="221033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Still spørsmålet: Hva</a:t>
            </a:r>
            <a:r>
              <a:rPr lang="nb-NO" baseline="0" dirty="0"/>
              <a:t> kan dere bidra med? Ta dette opp i plenum eller i gruppeoppgave. </a:t>
            </a:r>
          </a:p>
          <a:p>
            <a:r>
              <a:rPr lang="nb-NO" baseline="0" dirty="0"/>
              <a:t>Vis filmen om Aktivitetsvenn fra Frivillig.no. </a:t>
            </a:r>
            <a:r>
              <a:rPr lang="nb-NO" dirty="0">
                <a:hlinkClick r:id="rId3"/>
              </a:rPr>
              <a:t>https://www.youtube.com/watch?v=zGRh_uuB0_s</a:t>
            </a:r>
            <a:r>
              <a:rPr lang="nb-NO" dirty="0"/>
              <a:t> </a:t>
            </a:r>
          </a:p>
          <a:p>
            <a:r>
              <a:rPr lang="nb-NO" dirty="0"/>
              <a:t>Vi ønsker</a:t>
            </a:r>
            <a:r>
              <a:rPr lang="nb-NO" baseline="0" dirty="0"/>
              <a:t> å tilby en aktivitetsvenn for andre også, ikke bare for de som har demens. EN FRITIDSVENN. </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22</a:t>
            </a:fld>
            <a:endParaRPr lang="nb-NO"/>
          </a:p>
        </p:txBody>
      </p:sp>
    </p:spTree>
    <p:extLst>
      <p:ext uri="{BB962C8B-B14F-4D97-AF65-F5344CB8AC3E}">
        <p14:creationId xmlns:p14="http://schemas.microsoft.com/office/powerpoint/2010/main" val="291556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NB! Kurset er utviklet av «Aktiv fritid for alle», prosjekt som består av de fem organisasjonene på fylkesnivå, Møre og Romsdal idrettskrets, Friluftsrådet Nordmøre og Romsdal, Møre og Romsdal skikrets, Nasjonalforeningen for folkehelsen Møre og Romsdal og DNT Romsdal (Den norske turistforening). Organisasjonene står ikke til ansvar for ordningen i den enkelte kommune.  Det er arbeidsgruppen som i en samarbeidsavtale som står til ansvar for ordningen. </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2</a:t>
            </a:fld>
            <a:endParaRPr lang="nb-NO"/>
          </a:p>
        </p:txBody>
      </p:sp>
    </p:spTree>
    <p:extLst>
      <p:ext uri="{BB962C8B-B14F-4D97-AF65-F5344CB8AC3E}">
        <p14:creationId xmlns:p14="http://schemas.microsoft.com/office/powerpoint/2010/main" val="356128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latin typeface="Georgia" panose="02040502050405020303" pitchFamily="18" charset="0"/>
              </a:rPr>
              <a:t>Livet består av et mangfold aktiviteter; å stå opp, spise, lage mat, kjøre bil, arbeide, dyrke hobbyer, være sammen med andre, lese, spille musikk, og reise. Alt mennesket gjør, er aktivitet. Aktiviteter varierer gjennom livet, og fra person til person. Det påvirkes av kulturtilhørighet, sosiale roller, kjønn, alder, interesser og livssituasjon. Gjennom aktivitet utvikler vi oss selv, og vi påvirker og påvirkes av våre egne omgivelser. Det er en nær sammenheng mellom aktivitet og helse, og alle mennesker har behov for å være i aktivitet, og oppleve deltakelse. (Nasjonalforeningen</a:t>
            </a:r>
            <a:r>
              <a:rPr lang="nb-NO" altLang="nb-NO" baseline="0" dirty="0">
                <a:latin typeface="Georgia" panose="02040502050405020303" pitchFamily="18" charset="0"/>
              </a:rPr>
              <a:t> for folkehelsen, Aktivitetsvenn)</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3</a:t>
            </a:fld>
            <a:endParaRPr lang="nb-NO"/>
          </a:p>
        </p:txBody>
      </p:sp>
    </p:spTree>
    <p:extLst>
      <p:ext uri="{BB962C8B-B14F-4D97-AF65-F5344CB8AC3E}">
        <p14:creationId xmlns:p14="http://schemas.microsoft.com/office/powerpoint/2010/main" val="46609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a:t>
            </a:r>
            <a:r>
              <a:rPr lang="nb-NO" baseline="0" dirty="0"/>
              <a:t> å sette i gang anbefales å sette ned en arbeidsgruppe og forankre samarbeidet i en samarbeidsavtale.  Fortell her hvem som samarbeider, hvem som står bak ordningen, hvorfor. Fortell hvem fritidsordningen er for. OG fortell hvem som er kontaktperson(er), de som sitter i arbeidsgruppen. </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4</a:t>
            </a:fld>
            <a:endParaRPr lang="nb-NO"/>
          </a:p>
        </p:txBody>
      </p:sp>
    </p:spTree>
    <p:extLst>
      <p:ext uri="{BB962C8B-B14F-4D97-AF65-F5344CB8AC3E}">
        <p14:creationId xmlns:p14="http://schemas.microsoft.com/office/powerpoint/2010/main" val="372568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a:t>
            </a:r>
            <a:r>
              <a:rPr lang="nb-NO" baseline="0" dirty="0"/>
              <a:t> er en fritidsvenn? En fritidsvenn er en frivillig som blir kurset og koblet til en person som har behov for en fritidsvenn til å komme i en fritidsaktivitet, gjøre en fritidsaktivitet sammen eller komme seg til en </a:t>
            </a:r>
            <a:r>
              <a:rPr lang="nb-NO" baseline="0" dirty="0" err="1"/>
              <a:t>atkivitet</a:t>
            </a:r>
            <a:r>
              <a:rPr lang="nb-NO" baseline="0" dirty="0"/>
              <a:t>. </a:t>
            </a:r>
            <a:r>
              <a:rPr lang="nb-NO" dirty="0"/>
              <a:t>Hva kan dere gjøre</a:t>
            </a:r>
            <a:r>
              <a:rPr lang="nb-NO" baseline="0" dirty="0"/>
              <a:t> sammen? </a:t>
            </a:r>
          </a:p>
          <a:p>
            <a:r>
              <a:rPr lang="nb-NO" baseline="0" dirty="0"/>
              <a:t>Det er mange muligheter, se bare på bildene. Det kan være en til en aktivitet eller i en gruppe. </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5</a:t>
            </a:fld>
            <a:endParaRPr lang="nb-NO"/>
          </a:p>
        </p:txBody>
      </p:sp>
    </p:spTree>
    <p:extLst>
      <p:ext uri="{BB962C8B-B14F-4D97-AF65-F5344CB8AC3E}">
        <p14:creationId xmlns:p14="http://schemas.microsoft.com/office/powerpoint/2010/main" val="217743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A97ACD2-2ABA-4EEC-94B4-7C4FF7718F53}" type="slidenum">
              <a:rPr lang="nb-NO" smtClean="0"/>
              <a:t>7</a:t>
            </a:fld>
            <a:endParaRPr lang="nb-NO"/>
          </a:p>
        </p:txBody>
      </p:sp>
    </p:spTree>
    <p:extLst>
      <p:ext uri="{BB962C8B-B14F-4D97-AF65-F5344CB8AC3E}">
        <p14:creationId xmlns:p14="http://schemas.microsoft.com/office/powerpoint/2010/main" val="201718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Det er fritidsaktiviteten som er i fokus. Vi vil skape flere og bedre opplevelser for alle i fritidsaktiviteter. Gode opplevelser og aktivitet i idrett, friluftsliv, sosiale møteplasser……….</a:t>
            </a:r>
          </a:p>
          <a:p>
            <a:r>
              <a:rPr lang="nb-NO" altLang="nb-NO" dirty="0">
                <a:latin typeface="Georgia" panose="02040502050405020303" pitchFamily="18" charset="0"/>
              </a:rPr>
              <a:t>Relasjonen</a:t>
            </a:r>
            <a:r>
              <a:rPr lang="nb-NO" altLang="nb-NO" baseline="0" dirty="0">
                <a:latin typeface="Georgia" panose="02040502050405020303" pitchFamily="18" charset="0"/>
              </a:rPr>
              <a:t> </a:t>
            </a:r>
            <a:r>
              <a:rPr lang="nb-NO" altLang="nb-NO" dirty="0">
                <a:latin typeface="Georgia" panose="02040502050405020303" pitchFamily="18" charset="0"/>
              </a:rPr>
              <a:t>skal være gjensidig glede, og den gode matchen er viktig. Dette er noe vi legger stor vekt på. Vi kobler frivillig fritidsvenn og den som ønsker fritidsvenn sammen på bakgrunn av interesser og hobbyer, tid og andre ønsker. Vi vil derfor spørre deg hva du er opptatt av, og hvilke fritidsaktiviteter du trives med. Det samme gjør vi med personene som ønsker seg en fritidsvenn. Vi kartlegger deres ønsker</a:t>
            </a:r>
            <a:r>
              <a:rPr lang="nb-NO" altLang="nb-NO" baseline="0" dirty="0">
                <a:latin typeface="Georgia" panose="02040502050405020303" pitchFamily="18" charset="0"/>
              </a:rPr>
              <a:t> og </a:t>
            </a:r>
            <a:r>
              <a:rPr lang="nb-NO" altLang="nb-NO" dirty="0">
                <a:latin typeface="Georgia" panose="02040502050405020303" pitchFamily="18" charset="0"/>
              </a:rPr>
              <a:t>fritidsinteresser.</a:t>
            </a:r>
          </a:p>
          <a:p>
            <a:r>
              <a:rPr lang="nb-NO" altLang="nb-NO" dirty="0">
                <a:latin typeface="Georgia" panose="02040502050405020303" pitchFamily="18" charset="0"/>
              </a:rPr>
              <a:t>Koblingen</a:t>
            </a:r>
            <a:r>
              <a:rPr lang="nb-NO" altLang="nb-NO" baseline="0" dirty="0">
                <a:latin typeface="Georgia" panose="02040502050405020303" pitchFamily="18" charset="0"/>
              </a:rPr>
              <a:t> kan ha som mål å bli fulgt til en aktivitet (transport), innføring i en aktivitet, gjennomføring av en aktivitet. Det er viktig å komme frem til ett felles mål for aktiviteten. </a:t>
            </a:r>
          </a:p>
          <a:p>
            <a:r>
              <a:rPr lang="nb-NO" altLang="nb-NO" baseline="0" dirty="0">
                <a:latin typeface="Georgia" panose="02040502050405020303" pitchFamily="18" charset="0"/>
              </a:rPr>
              <a:t>Begge parter får det hyggelig og har glede av aktiviteten sammen. </a:t>
            </a:r>
            <a:endParaRPr lang="nb-NO" altLang="nb-NO" dirty="0">
              <a:latin typeface="Georgia" panose="02040502050405020303" pitchFamily="18" charset="0"/>
            </a:endParaRPr>
          </a:p>
          <a:p>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8</a:t>
            </a:fld>
            <a:endParaRPr lang="nb-NO"/>
          </a:p>
        </p:txBody>
      </p:sp>
    </p:spTree>
    <p:extLst>
      <p:ext uri="{BB962C8B-B14F-4D97-AF65-F5344CB8AC3E}">
        <p14:creationId xmlns:p14="http://schemas.microsoft.com/office/powerpoint/2010/main" val="386316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Det er fritidsaktiviteten som er i fokus. Vi vil skape flere og bedre opplevelser for alle i fritidsaktiviteter. Gode opplevelser og aktivitet i idrett, friluftsliv, sosiale møteplasser……….</a:t>
            </a:r>
            <a:endParaRPr lang="nb-NO" dirty="0"/>
          </a:p>
        </p:txBody>
      </p:sp>
      <p:sp>
        <p:nvSpPr>
          <p:cNvPr id="4" name="Plassholder for lysbildenummer 3"/>
          <p:cNvSpPr>
            <a:spLocks noGrp="1"/>
          </p:cNvSpPr>
          <p:nvPr>
            <p:ph type="sldNum" sz="quarter" idx="10"/>
          </p:nvPr>
        </p:nvSpPr>
        <p:spPr/>
        <p:txBody>
          <a:bodyPr/>
          <a:lstStyle/>
          <a:p>
            <a:fld id="{6A97ACD2-2ABA-4EEC-94B4-7C4FF7718F53}" type="slidenum">
              <a:rPr lang="nb-NO" smtClean="0"/>
              <a:t>9</a:t>
            </a:fld>
            <a:endParaRPr lang="nb-NO"/>
          </a:p>
        </p:txBody>
      </p:sp>
    </p:spTree>
    <p:extLst>
      <p:ext uri="{BB962C8B-B14F-4D97-AF65-F5344CB8AC3E}">
        <p14:creationId xmlns:p14="http://schemas.microsoft.com/office/powerpoint/2010/main" val="35590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ssholder for lysbilde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i="0" u="sng" dirty="0">
                <a:latin typeface="Georgia" pitchFamily="18" charset="0"/>
              </a:rPr>
              <a:t>Hva er behovet blant de frivillige:</a:t>
            </a:r>
            <a:r>
              <a:rPr lang="nb-NO" altLang="nb-NO" i="0" u="sng" baseline="0" dirty="0">
                <a:latin typeface="Georgia" pitchFamily="18" charset="0"/>
              </a:rPr>
              <a:t> </a:t>
            </a:r>
          </a:p>
          <a:p>
            <a:endParaRPr lang="nb-NO" altLang="nb-NO" i="0" u="sng" dirty="0">
              <a:latin typeface="Georgia" pitchFamily="18" charset="0"/>
            </a:endParaRPr>
          </a:p>
          <a:p>
            <a:r>
              <a:rPr lang="nb-NO" altLang="nb-NO" i="0" dirty="0">
                <a:latin typeface="Georgia" pitchFamily="18" charset="0"/>
              </a:rPr>
              <a:t>Det er gode forutsetninger for frivillig aktivitet</a:t>
            </a:r>
            <a:r>
              <a:rPr lang="nb-NO" altLang="nb-NO" i="0" baseline="0" dirty="0">
                <a:latin typeface="Georgia" pitchFamily="18" charset="0"/>
              </a:rPr>
              <a:t> i Norge. </a:t>
            </a:r>
            <a:r>
              <a:rPr lang="nb-NO" altLang="nb-NO" i="0" dirty="0">
                <a:latin typeface="Georgia" pitchFamily="18" charset="0"/>
              </a:rPr>
              <a:t>Norge er på verdenstoppen når det kommer til frivillighet. 66 % av Norges befolkning engasjerer seg i frivillig aktivitet. </a:t>
            </a:r>
            <a:r>
              <a:rPr lang="nb-NO" altLang="nb-NO" sz="1200" i="0" kern="1200" dirty="0">
                <a:solidFill>
                  <a:schemeClr val="tx1"/>
                </a:solidFill>
                <a:effectLst/>
                <a:latin typeface="+mn-lt"/>
                <a:ea typeface="+mn-ea"/>
                <a:cs typeface="+mn-cs"/>
              </a:rPr>
              <a:t>Utover</a:t>
            </a:r>
            <a:r>
              <a:rPr lang="nb-NO" altLang="nb-NO" sz="1200" i="0" kern="1200" baseline="0" dirty="0">
                <a:solidFill>
                  <a:schemeClr val="tx1"/>
                </a:solidFill>
                <a:effectLst/>
                <a:latin typeface="+mn-lt"/>
                <a:ea typeface="+mn-ea"/>
                <a:cs typeface="+mn-cs"/>
              </a:rPr>
              <a:t> dette, er p</a:t>
            </a:r>
            <a:r>
              <a:rPr lang="nb-NO" sz="1200" i="0" kern="1200" dirty="0">
                <a:solidFill>
                  <a:schemeClr val="tx1"/>
                </a:solidFill>
                <a:effectLst/>
                <a:latin typeface="+mn-lt"/>
                <a:ea typeface="+mn-ea"/>
                <a:cs typeface="+mn-cs"/>
              </a:rPr>
              <a:t>otensialet for å rekruttere frivillige blant de som ikke allerede gjør frivillig arbeid stort.</a:t>
            </a:r>
            <a:r>
              <a:rPr lang="nb-NO" sz="1200" i="0" kern="1200" baseline="0" dirty="0">
                <a:solidFill>
                  <a:schemeClr val="tx1"/>
                </a:solidFill>
                <a:effectLst/>
                <a:latin typeface="+mn-lt"/>
                <a:ea typeface="+mn-ea"/>
                <a:cs typeface="+mn-cs"/>
              </a:rPr>
              <a:t> H</a:t>
            </a:r>
            <a:r>
              <a:rPr lang="nb-NO" sz="1200" i="0" kern="1200" dirty="0">
                <a:solidFill>
                  <a:schemeClr val="tx1"/>
                </a:solidFill>
                <a:effectLst/>
                <a:latin typeface="+mn-lt"/>
                <a:ea typeface="+mn-ea"/>
                <a:cs typeface="+mn-cs"/>
              </a:rPr>
              <a:t>ele 54 % av de som i dag ikke</a:t>
            </a:r>
            <a:r>
              <a:rPr lang="nb-NO" sz="1200" i="0" kern="1200" baseline="0" dirty="0">
                <a:solidFill>
                  <a:schemeClr val="tx1"/>
                </a:solidFill>
                <a:effectLst/>
                <a:latin typeface="+mn-lt"/>
                <a:ea typeface="+mn-ea"/>
                <a:cs typeface="+mn-cs"/>
              </a:rPr>
              <a:t> er frivillige, </a:t>
            </a:r>
            <a:r>
              <a:rPr lang="nb-NO" sz="1200" i="0" kern="1200" dirty="0">
                <a:solidFill>
                  <a:schemeClr val="tx1"/>
                </a:solidFill>
                <a:effectLst/>
                <a:latin typeface="+mn-lt"/>
                <a:ea typeface="+mn-ea"/>
                <a:cs typeface="+mn-cs"/>
              </a:rPr>
              <a:t>sier de kunne tenke seg å jobbe frivillig hvis det er en aktivitet eller sak de er opptatt av – det</a:t>
            </a:r>
            <a:r>
              <a:rPr lang="nb-NO" sz="1200" i="0" kern="1200" baseline="0" dirty="0">
                <a:solidFill>
                  <a:schemeClr val="tx1"/>
                </a:solidFill>
                <a:effectLst/>
                <a:latin typeface="+mn-lt"/>
                <a:ea typeface="+mn-ea"/>
                <a:cs typeface="+mn-cs"/>
              </a:rPr>
              <a:t> er bare ingen som har spurt dem</a:t>
            </a:r>
            <a:r>
              <a:rPr lang="nb-NO" sz="1200" i="0" kern="1200" dirty="0">
                <a:solidFill>
                  <a:schemeClr val="tx1"/>
                </a:solidFill>
                <a:effectLst/>
                <a:latin typeface="+mn-lt"/>
                <a:ea typeface="+mn-ea"/>
                <a:cs typeface="+mn-cs"/>
              </a:rPr>
              <a:t>. </a:t>
            </a:r>
            <a:r>
              <a:rPr lang="nb-NO" altLang="nb-NO" dirty="0">
                <a:latin typeface="Georgia" pitchFamily="18" charset="0"/>
              </a:rPr>
              <a:t>Frivillig aktivitet har stor betydning for folkehelsearbeidet, og er en viktig ressurs i helse- og omsorgssektoren. </a:t>
            </a:r>
          </a:p>
          <a:p>
            <a:endParaRPr lang="nb-NO" altLang="nb-NO" i="0" dirty="0">
              <a:latin typeface="Georgia" pitchFamily="18" charset="0"/>
            </a:endParaRPr>
          </a:p>
          <a:p>
            <a:r>
              <a:rPr lang="nb-NO" sz="1200" kern="1200" dirty="0">
                <a:solidFill>
                  <a:schemeClr val="tx1"/>
                </a:solidFill>
                <a:effectLst/>
                <a:latin typeface="+mn-lt"/>
                <a:ea typeface="+mn-ea"/>
                <a:cs typeface="+mn-cs"/>
              </a:rPr>
              <a:t>Frivillige ønsker å bli spurt, få tydelige oppgaver</a:t>
            </a:r>
            <a:r>
              <a:rPr lang="nb-NO" sz="1200" kern="1200" baseline="0" dirty="0">
                <a:solidFill>
                  <a:schemeClr val="tx1"/>
                </a:solidFill>
                <a:effectLst/>
                <a:latin typeface="+mn-lt"/>
                <a:ea typeface="+mn-ea"/>
                <a:cs typeface="+mn-cs"/>
              </a:rPr>
              <a:t> som er godt organisert og at de får takk! </a:t>
            </a:r>
            <a:endParaRPr lang="nb-NO" sz="1200" kern="1200" dirty="0">
              <a:solidFill>
                <a:schemeClr val="tx1"/>
              </a:solidFill>
              <a:effectLst/>
              <a:latin typeface="+mn-lt"/>
              <a:ea typeface="+mn-ea"/>
              <a:cs typeface="+mn-cs"/>
            </a:endParaRPr>
          </a:p>
        </p:txBody>
      </p:sp>
      <p:sp>
        <p:nvSpPr>
          <p:cNvPr id="8090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1FFC79A-1955-4DD2-BA83-C7DB1C9DE447}" type="slidenum">
              <a:rPr lang="nb-NO" altLang="nb-NO" smtClean="0">
                <a:latin typeface="Verdana" pitchFamily="34" charset="0"/>
              </a:rPr>
              <a:pPr>
                <a:spcBef>
                  <a:spcPct val="0"/>
                </a:spcBef>
              </a:pPr>
              <a:t>10</a:t>
            </a:fld>
            <a:endParaRPr lang="nb-NO" altLang="nb-NO">
              <a:latin typeface="Verdana" pitchFamily="34" charset="0"/>
            </a:endParaRPr>
          </a:p>
        </p:txBody>
      </p:sp>
    </p:spTree>
    <p:extLst>
      <p:ext uri="{BB962C8B-B14F-4D97-AF65-F5344CB8AC3E}">
        <p14:creationId xmlns:p14="http://schemas.microsoft.com/office/powerpoint/2010/main" val="93191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F48AE3F1-FB6F-466F-ADB3-BCD30E28639C}" type="datetimeFigureOut">
              <a:rPr lang="nb-NO" smtClean="0"/>
              <a:t>28.11.2019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161368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48AE3F1-FB6F-466F-ADB3-BCD30E28639C}" type="datetimeFigureOut">
              <a:rPr lang="nb-NO" smtClean="0"/>
              <a:t>28.11.2019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209825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48AE3F1-FB6F-466F-ADB3-BCD30E28639C}" type="datetimeFigureOut">
              <a:rPr lang="nb-NO" smtClean="0"/>
              <a:t>28.11.2019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85166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48AE3F1-FB6F-466F-ADB3-BCD30E28639C}" type="datetimeFigureOut">
              <a:rPr lang="nb-NO" smtClean="0"/>
              <a:t>28.11.2019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188725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F48AE3F1-FB6F-466F-ADB3-BCD30E28639C}" type="datetimeFigureOut">
              <a:rPr lang="nb-NO" smtClean="0"/>
              <a:t>28.11.2019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130629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F48AE3F1-FB6F-466F-ADB3-BCD30E28639C}" type="datetimeFigureOut">
              <a:rPr lang="nb-NO" smtClean="0"/>
              <a:t>28.11.2019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211252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48AE3F1-FB6F-466F-ADB3-BCD30E28639C}" type="datetimeFigureOut">
              <a:rPr lang="nb-NO" smtClean="0"/>
              <a:t>28.11.2019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293872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F48AE3F1-FB6F-466F-ADB3-BCD30E28639C}" type="datetimeFigureOut">
              <a:rPr lang="nb-NO" smtClean="0"/>
              <a:t>28.11.2019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106469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AE3F1-FB6F-466F-ADB3-BCD30E28639C}" type="datetimeFigureOut">
              <a:rPr lang="nb-NO" smtClean="0"/>
              <a:t>28.11.2019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225513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F48AE3F1-FB6F-466F-ADB3-BCD30E28639C}" type="datetimeFigureOut">
              <a:rPr lang="nb-NO" smtClean="0"/>
              <a:t>28.11.2019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285349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F48AE3F1-FB6F-466F-ADB3-BCD30E28639C}" type="datetimeFigureOut">
              <a:rPr lang="nb-NO" smtClean="0"/>
              <a:t>28.11.2019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E62D049-ACCA-4B4E-8B0E-0F2DED28EFB7}" type="slidenum">
              <a:rPr lang="nb-NO" smtClean="0"/>
              <a:t>‹#›</a:t>
            </a:fld>
            <a:endParaRPr lang="nb-NO"/>
          </a:p>
        </p:txBody>
      </p:sp>
    </p:spTree>
    <p:extLst>
      <p:ext uri="{BB962C8B-B14F-4D97-AF65-F5344CB8AC3E}">
        <p14:creationId xmlns:p14="http://schemas.microsoft.com/office/powerpoint/2010/main" val="270753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AE3F1-FB6F-466F-ADB3-BCD30E28639C}" type="datetimeFigureOut">
              <a:rPr lang="nb-NO" smtClean="0"/>
              <a:t>28.11.2019</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2D049-ACCA-4B4E-8B0E-0F2DED28EFB7}" type="slidenum">
              <a:rPr lang="nb-NO" smtClean="0"/>
              <a:t>‹#›</a:t>
            </a:fld>
            <a:endParaRPr lang="nb-NO"/>
          </a:p>
        </p:txBody>
      </p:sp>
    </p:spTree>
    <p:extLst>
      <p:ext uri="{BB962C8B-B14F-4D97-AF65-F5344CB8AC3E}">
        <p14:creationId xmlns:p14="http://schemas.microsoft.com/office/powerpoint/2010/main" val="3880301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i1aptgmA5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emf"/><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zGRh_uuB0_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2.emf"/><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Hovedbilde Juni"/>
          <p:cNvPicPr/>
          <p:nvPr/>
        </p:nvPicPr>
        <p:blipFill>
          <a:blip r:embed="rId3">
            <a:extLst>
              <a:ext uri="{28A0092B-C50C-407E-A947-70E740481C1C}">
                <a14:useLocalDpi xmlns:a14="http://schemas.microsoft.com/office/drawing/2010/main" val="0"/>
              </a:ext>
            </a:extLst>
          </a:blip>
          <a:srcRect/>
          <a:stretch>
            <a:fillRect/>
          </a:stretch>
        </p:blipFill>
        <p:spPr bwMode="auto">
          <a:xfrm>
            <a:off x="1050101" y="963038"/>
            <a:ext cx="7043798" cy="3612111"/>
          </a:xfrm>
          <a:prstGeom prst="rect">
            <a:avLst/>
          </a:prstGeom>
          <a:noFill/>
          <a:ln>
            <a:noFill/>
          </a:ln>
        </p:spPr>
      </p:pic>
      <p:sp>
        <p:nvSpPr>
          <p:cNvPr id="3" name="Undertittel 2"/>
          <p:cNvSpPr>
            <a:spLocks noGrp="1"/>
          </p:cNvSpPr>
          <p:nvPr/>
        </p:nvSpPr>
        <p:spPr bwMode="auto">
          <a:xfrm>
            <a:off x="0" y="5029200"/>
            <a:ext cx="9144000" cy="1828800"/>
          </a:xfrm>
          <a:prstGeom prst="rect">
            <a:avLst/>
          </a:prstGeom>
          <a:solidFill>
            <a:srgbClr val="3784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nb-NO" sz="6000" dirty="0">
                <a:solidFill>
                  <a:schemeClr val="bg1"/>
                </a:solidFill>
                <a:latin typeface="Georgia" panose="02040502050405020303" pitchFamily="18" charset="0"/>
              </a:rPr>
              <a:t>Fritidsvennkurs</a:t>
            </a:r>
            <a:endParaRPr kumimoji="0" lang="nb-NO" altLang="nb-NO" sz="6000" b="0" i="0" u="none" strike="noStrike" cap="none" normalizeH="0" baseline="0" dirty="0">
              <a:ln>
                <a:noFill/>
              </a:ln>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2883079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p:cNvSpPr>
            <a:spLocks noGrp="1"/>
          </p:cNvSpPr>
          <p:nvPr>
            <p:ph type="title"/>
          </p:nvPr>
        </p:nvSpPr>
        <p:spPr/>
        <p:txBody>
          <a:bodyPr/>
          <a:lstStyle/>
          <a:p>
            <a:r>
              <a:rPr lang="nb-NO" altLang="nb-NO" sz="4400" b="1" dirty="0">
                <a:solidFill>
                  <a:srgbClr val="37849F"/>
                </a:solidFill>
                <a:latin typeface="Georgia" pitchFamily="18" charset="0"/>
                <a:ea typeface="Batang" pitchFamily="18" charset="-127"/>
              </a:rPr>
              <a:t>Frivillig aktivitet</a:t>
            </a:r>
            <a:endParaRPr lang="nb-NO" altLang="nb-NO" sz="4400" b="1" dirty="0">
              <a:solidFill>
                <a:srgbClr val="37849F"/>
              </a:solidFill>
              <a:latin typeface="Georgia" pitchFamily="18" charset="0"/>
            </a:endParaRPr>
          </a:p>
        </p:txBody>
      </p:sp>
      <p:grpSp>
        <p:nvGrpSpPr>
          <p:cNvPr id="25603" name="Gruppe 5"/>
          <p:cNvGrpSpPr>
            <a:grpSpLocks/>
          </p:cNvGrpSpPr>
          <p:nvPr/>
        </p:nvGrpSpPr>
        <p:grpSpPr bwMode="auto">
          <a:xfrm>
            <a:off x="554038" y="2600326"/>
            <a:ext cx="2665412" cy="3263929"/>
            <a:chOff x="827584" y="2600234"/>
            <a:chExt cx="2664296" cy="3264396"/>
          </a:xfrm>
        </p:grpSpPr>
        <p:pic>
          <p:nvPicPr>
            <p:cNvPr id="25610" name="Picture 4" descr="http://iconmonstr.com/g/gd/makefg.php?i=s2/default/iconmonstr-bar-chart-icon.png&amp;r=0&amp;g=0&amp;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00234"/>
              <a:ext cx="2119300" cy="21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kstSylinder 2"/>
            <p:cNvSpPr txBox="1">
              <a:spLocks noChangeArrowheads="1"/>
            </p:cNvSpPr>
            <p:nvPr/>
          </p:nvSpPr>
          <p:spPr bwMode="auto">
            <a:xfrm>
              <a:off x="827584" y="4941168"/>
              <a:ext cx="2664296" cy="92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cs typeface="Arial" charset="0"/>
                </a:defRPr>
              </a:lvl1pPr>
              <a:lvl2pPr marL="742950" indent="-285750">
                <a:spcBef>
                  <a:spcPct val="20000"/>
                </a:spcBef>
                <a:buChar char="–"/>
                <a:defRPr sz="2800">
                  <a:solidFill>
                    <a:schemeClr val="tx1"/>
                  </a:solidFill>
                  <a:latin typeface="Verdana" pitchFamily="34" charset="0"/>
                  <a:cs typeface="Arial" charset="0"/>
                </a:defRPr>
              </a:lvl2pPr>
              <a:lvl3pPr marL="1143000" indent="-228600">
                <a:spcBef>
                  <a:spcPct val="20000"/>
                </a:spcBef>
                <a:buChar char="•"/>
                <a:defRPr sz="2400">
                  <a:solidFill>
                    <a:schemeClr val="tx1"/>
                  </a:solidFill>
                  <a:latin typeface="Verdana" pitchFamily="34" charset="0"/>
                  <a:cs typeface="Arial" charset="0"/>
                </a:defRPr>
              </a:lvl3pPr>
              <a:lvl4pPr marL="1600200" indent="-228600">
                <a:spcBef>
                  <a:spcPct val="20000"/>
                </a:spcBef>
                <a:buChar char="–"/>
                <a:defRPr sz="2000">
                  <a:solidFill>
                    <a:schemeClr val="tx1"/>
                  </a:solidFill>
                  <a:latin typeface="Verdana" pitchFamily="34" charset="0"/>
                  <a:cs typeface="Arial" charset="0"/>
                </a:defRPr>
              </a:lvl4pPr>
              <a:lvl5pPr marL="2057400" indent="-22860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r>
                <a:rPr lang="nb-NO" altLang="nb-NO" sz="1800" dirty="0">
                  <a:latin typeface="Georgia" pitchFamily="18" charset="0"/>
                </a:rPr>
                <a:t>66 % av Norges befolkning engasjerer seg i frivillig aktivitet  </a:t>
              </a:r>
            </a:p>
          </p:txBody>
        </p:sp>
      </p:grpSp>
      <p:grpSp>
        <p:nvGrpSpPr>
          <p:cNvPr id="25604" name="Gruppe 6"/>
          <p:cNvGrpSpPr>
            <a:grpSpLocks/>
          </p:cNvGrpSpPr>
          <p:nvPr/>
        </p:nvGrpSpPr>
        <p:grpSpPr bwMode="auto">
          <a:xfrm>
            <a:off x="3276602" y="2925767"/>
            <a:ext cx="2232025" cy="2662237"/>
            <a:chOff x="3491880" y="2925831"/>
            <a:chExt cx="2232248" cy="2661668"/>
          </a:xfrm>
        </p:grpSpPr>
        <p:pic>
          <p:nvPicPr>
            <p:cNvPr id="25608" name="Picture 2" descr="http://iconmonstr.com/g/gd/makefg.php?i=s2/default/iconmonstr-favorite-2-icon.png&amp;r=0&amp;g=0&amp;b=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925831"/>
              <a:ext cx="18002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kstSylinder 3"/>
            <p:cNvSpPr txBox="1">
              <a:spLocks noChangeArrowheads="1"/>
            </p:cNvSpPr>
            <p:nvPr/>
          </p:nvSpPr>
          <p:spPr bwMode="auto">
            <a:xfrm>
              <a:off x="3563888" y="4941168"/>
              <a:ext cx="2160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cs typeface="Arial" charset="0"/>
                </a:defRPr>
              </a:lvl1pPr>
              <a:lvl2pPr marL="742950" indent="-285750">
                <a:spcBef>
                  <a:spcPct val="20000"/>
                </a:spcBef>
                <a:buChar char="–"/>
                <a:defRPr sz="2800">
                  <a:solidFill>
                    <a:schemeClr val="tx1"/>
                  </a:solidFill>
                  <a:latin typeface="Verdana" pitchFamily="34" charset="0"/>
                  <a:cs typeface="Arial" charset="0"/>
                </a:defRPr>
              </a:lvl2pPr>
              <a:lvl3pPr marL="1143000" indent="-228600">
                <a:spcBef>
                  <a:spcPct val="20000"/>
                </a:spcBef>
                <a:buChar char="•"/>
                <a:defRPr sz="2400">
                  <a:solidFill>
                    <a:schemeClr val="tx1"/>
                  </a:solidFill>
                  <a:latin typeface="Verdana" pitchFamily="34" charset="0"/>
                  <a:cs typeface="Arial" charset="0"/>
                </a:defRPr>
              </a:lvl3pPr>
              <a:lvl4pPr marL="1600200" indent="-228600">
                <a:spcBef>
                  <a:spcPct val="20000"/>
                </a:spcBef>
                <a:buChar char="–"/>
                <a:defRPr sz="2000">
                  <a:solidFill>
                    <a:schemeClr val="tx1"/>
                  </a:solidFill>
                  <a:latin typeface="Verdana" pitchFamily="34" charset="0"/>
                  <a:cs typeface="Arial" charset="0"/>
                </a:defRPr>
              </a:lvl4pPr>
              <a:lvl5pPr marL="2057400" indent="-22860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r>
                <a:rPr lang="nb-NO" altLang="nb-NO" sz="1800">
                  <a:latin typeface="Georgia" pitchFamily="18" charset="0"/>
                </a:rPr>
                <a:t>Helsefremmende og meningsfullt</a:t>
              </a:r>
            </a:p>
          </p:txBody>
        </p:sp>
      </p:grpSp>
      <p:grpSp>
        <p:nvGrpSpPr>
          <p:cNvPr id="25605" name="Gruppe 7"/>
          <p:cNvGrpSpPr>
            <a:grpSpLocks/>
          </p:cNvGrpSpPr>
          <p:nvPr/>
        </p:nvGrpSpPr>
        <p:grpSpPr bwMode="auto">
          <a:xfrm>
            <a:off x="5508626" y="2720975"/>
            <a:ext cx="3019425" cy="2835275"/>
            <a:chOff x="5724128" y="2721684"/>
            <a:chExt cx="3020248" cy="2834186"/>
          </a:xfrm>
        </p:grpSpPr>
        <p:pic>
          <p:nvPicPr>
            <p:cNvPr id="25606" name="Picture 6" descr="Puzzle Pieces Logo De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721684"/>
              <a:ext cx="3020248" cy="200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kstSylinder 4"/>
            <p:cNvSpPr txBox="1">
              <a:spLocks noChangeArrowheads="1"/>
            </p:cNvSpPr>
            <p:nvPr/>
          </p:nvSpPr>
          <p:spPr bwMode="auto">
            <a:xfrm>
              <a:off x="6156176" y="4909539"/>
              <a:ext cx="258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cs typeface="Arial" charset="0"/>
                </a:defRPr>
              </a:lvl1pPr>
              <a:lvl2pPr marL="742950" indent="-285750">
                <a:spcBef>
                  <a:spcPct val="20000"/>
                </a:spcBef>
                <a:buChar char="–"/>
                <a:defRPr sz="2800">
                  <a:solidFill>
                    <a:schemeClr val="tx1"/>
                  </a:solidFill>
                  <a:latin typeface="Verdana" pitchFamily="34" charset="0"/>
                  <a:cs typeface="Arial" charset="0"/>
                </a:defRPr>
              </a:lvl2pPr>
              <a:lvl3pPr marL="1143000" indent="-228600">
                <a:spcBef>
                  <a:spcPct val="20000"/>
                </a:spcBef>
                <a:buChar char="•"/>
                <a:defRPr sz="2400">
                  <a:solidFill>
                    <a:schemeClr val="tx1"/>
                  </a:solidFill>
                  <a:latin typeface="Verdana" pitchFamily="34" charset="0"/>
                  <a:cs typeface="Arial" charset="0"/>
                </a:defRPr>
              </a:lvl3pPr>
              <a:lvl4pPr marL="1600200" indent="-228600">
                <a:spcBef>
                  <a:spcPct val="20000"/>
                </a:spcBef>
                <a:buChar char="–"/>
                <a:defRPr sz="2000">
                  <a:solidFill>
                    <a:schemeClr val="tx1"/>
                  </a:solidFill>
                  <a:latin typeface="Verdana" pitchFamily="34" charset="0"/>
                  <a:cs typeface="Arial" charset="0"/>
                </a:defRPr>
              </a:lvl4pPr>
              <a:lvl5pPr marL="2057400" indent="-228600">
                <a:spcBef>
                  <a:spcPct val="20000"/>
                </a:spcBef>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Verdana" pitchFamily="34" charset="0"/>
                  <a:cs typeface="Arial" charset="0"/>
                </a:defRPr>
              </a:lvl9pPr>
            </a:lstStyle>
            <a:p>
              <a:pPr eaLnBrk="1" hangingPunct="1">
                <a:spcBef>
                  <a:spcPct val="0"/>
                </a:spcBef>
                <a:buFontTx/>
                <a:buNone/>
              </a:pPr>
              <a:r>
                <a:rPr lang="nb-NO" altLang="nb-NO" sz="1800">
                  <a:latin typeface="Georgia" pitchFamily="18" charset="0"/>
                </a:rPr>
                <a:t>Viktig ressurs i helse- og omsorgssektoren</a:t>
              </a:r>
            </a:p>
          </p:txBody>
        </p:sp>
      </p:grpSp>
    </p:spTree>
    <p:extLst>
      <p:ext uri="{BB962C8B-B14F-4D97-AF65-F5344CB8AC3E}">
        <p14:creationId xmlns:p14="http://schemas.microsoft.com/office/powerpoint/2010/main" val="421476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0" y="4338536"/>
            <a:ext cx="9144000" cy="2519464"/>
          </a:xfrm>
          <a:solidFill>
            <a:srgbClr val="37849F"/>
          </a:solidFill>
        </p:spPr>
        <p:txBody>
          <a:bodyPr>
            <a:normAutofit/>
          </a:bodyPr>
          <a:lstStyle/>
          <a:p>
            <a:endParaRPr lang="nb-NO" sz="5400" dirty="0">
              <a:solidFill>
                <a:schemeClr val="bg1"/>
              </a:solidFill>
            </a:endParaRPr>
          </a:p>
          <a:p>
            <a:r>
              <a:rPr lang="nb-NO" sz="3600" dirty="0">
                <a:solidFill>
                  <a:schemeClr val="bg1"/>
                </a:solidFill>
              </a:rPr>
              <a:t>Ensomhet</a:t>
            </a:r>
          </a:p>
          <a:p>
            <a:r>
              <a:rPr lang="nb-NO" sz="1200" dirty="0">
                <a:hlinkClick r:id="rId3"/>
              </a:rPr>
              <a:t>https://www.youtube.com/watch?v=ii1aptgmA50</a:t>
            </a:r>
            <a:endParaRPr lang="nb-NO" sz="1200" dirty="0">
              <a:solidFill>
                <a:schemeClr val="bg1"/>
              </a:solidFill>
            </a:endParaRPr>
          </a:p>
        </p:txBody>
      </p:sp>
      <p:sp>
        <p:nvSpPr>
          <p:cNvPr id="4" name="TekstSylinder 3"/>
          <p:cNvSpPr txBox="1"/>
          <p:nvPr/>
        </p:nvSpPr>
        <p:spPr>
          <a:xfrm>
            <a:off x="3251718" y="457200"/>
            <a:ext cx="2567540" cy="3631763"/>
          </a:xfrm>
          <a:prstGeom prst="rect">
            <a:avLst/>
          </a:prstGeom>
          <a:noFill/>
        </p:spPr>
        <p:txBody>
          <a:bodyPr wrap="square" rtlCol="0">
            <a:spAutoFit/>
          </a:bodyPr>
          <a:lstStyle/>
          <a:p>
            <a:pPr algn="ctr"/>
            <a:r>
              <a:rPr lang="nb-NO" sz="3200" dirty="0">
                <a:latin typeface="+mj-lt"/>
              </a:rPr>
              <a:t>Å høyre til</a:t>
            </a:r>
          </a:p>
          <a:p>
            <a:pPr algn="ctr"/>
            <a:r>
              <a:rPr lang="nb-NO" dirty="0">
                <a:latin typeface="+mj-lt"/>
              </a:rPr>
              <a:t>Vondt er av alle andre</a:t>
            </a:r>
          </a:p>
          <a:p>
            <a:pPr algn="ctr"/>
            <a:r>
              <a:rPr lang="nb-NO" dirty="0">
                <a:latin typeface="+mj-lt"/>
              </a:rPr>
              <a:t>Bli trakka på og </a:t>
            </a:r>
            <a:r>
              <a:rPr lang="nb-NO" dirty="0" err="1">
                <a:latin typeface="+mj-lt"/>
              </a:rPr>
              <a:t>trengd</a:t>
            </a:r>
            <a:r>
              <a:rPr lang="nb-NO" dirty="0">
                <a:latin typeface="+mj-lt"/>
              </a:rPr>
              <a:t>.</a:t>
            </a:r>
          </a:p>
          <a:p>
            <a:pPr algn="ctr"/>
            <a:r>
              <a:rPr lang="nb-NO" dirty="0">
                <a:latin typeface="+mj-lt"/>
              </a:rPr>
              <a:t>Men </a:t>
            </a:r>
            <a:r>
              <a:rPr lang="nb-NO" dirty="0" err="1">
                <a:latin typeface="+mj-lt"/>
              </a:rPr>
              <a:t>vondare</a:t>
            </a:r>
            <a:r>
              <a:rPr lang="nb-NO" dirty="0">
                <a:latin typeface="+mj-lt"/>
              </a:rPr>
              <a:t> er å </a:t>
            </a:r>
            <a:r>
              <a:rPr lang="nb-NO" dirty="0" err="1">
                <a:latin typeface="+mj-lt"/>
              </a:rPr>
              <a:t>veta</a:t>
            </a:r>
            <a:endParaRPr lang="nb-NO" dirty="0">
              <a:latin typeface="+mj-lt"/>
            </a:endParaRPr>
          </a:p>
          <a:p>
            <a:pPr algn="ctr"/>
            <a:r>
              <a:rPr lang="nb-NO" dirty="0">
                <a:latin typeface="+mj-lt"/>
              </a:rPr>
              <a:t>At du er utestengd.</a:t>
            </a:r>
          </a:p>
          <a:p>
            <a:pPr algn="ctr"/>
            <a:endParaRPr lang="nb-NO" dirty="0">
              <a:latin typeface="+mj-lt"/>
            </a:endParaRPr>
          </a:p>
          <a:p>
            <a:pPr algn="ctr"/>
            <a:r>
              <a:rPr lang="nb-NO" dirty="0">
                <a:latin typeface="+mj-lt"/>
              </a:rPr>
              <a:t>Det er så mangt i livet</a:t>
            </a:r>
          </a:p>
          <a:p>
            <a:pPr algn="ctr"/>
            <a:r>
              <a:rPr lang="nb-NO" dirty="0">
                <a:latin typeface="+mj-lt"/>
              </a:rPr>
              <a:t>Du venter deg og vil.</a:t>
            </a:r>
          </a:p>
          <a:p>
            <a:pPr algn="ctr"/>
            <a:r>
              <a:rPr lang="nb-NO" dirty="0">
                <a:latin typeface="+mj-lt"/>
              </a:rPr>
              <a:t>Men </a:t>
            </a:r>
            <a:r>
              <a:rPr lang="nb-NO" dirty="0" err="1">
                <a:latin typeface="+mj-lt"/>
              </a:rPr>
              <a:t>meir</a:t>
            </a:r>
            <a:r>
              <a:rPr lang="nb-NO" dirty="0">
                <a:latin typeface="+mj-lt"/>
              </a:rPr>
              <a:t> enn det å </a:t>
            </a:r>
            <a:r>
              <a:rPr lang="nb-NO" dirty="0" err="1">
                <a:latin typeface="+mj-lt"/>
              </a:rPr>
              <a:t>vera</a:t>
            </a:r>
            <a:r>
              <a:rPr lang="nb-NO" dirty="0">
                <a:latin typeface="+mj-lt"/>
              </a:rPr>
              <a:t>,</a:t>
            </a:r>
          </a:p>
          <a:p>
            <a:pPr algn="ctr"/>
            <a:r>
              <a:rPr lang="nb-NO" dirty="0">
                <a:latin typeface="+mj-lt"/>
              </a:rPr>
              <a:t>Er det å høyre til. </a:t>
            </a:r>
          </a:p>
          <a:p>
            <a:pPr algn="ctr"/>
            <a:endParaRPr lang="nb-NO" dirty="0">
              <a:latin typeface="+mj-lt"/>
            </a:endParaRPr>
          </a:p>
          <a:p>
            <a:pPr algn="ctr"/>
            <a:r>
              <a:rPr lang="nb-NO" sz="1400" dirty="0">
                <a:latin typeface="+mj-lt"/>
              </a:rPr>
              <a:t>Jan-Magnus Bruheim</a:t>
            </a:r>
          </a:p>
        </p:txBody>
      </p:sp>
    </p:spTree>
    <p:extLst>
      <p:ext uri="{BB962C8B-B14F-4D97-AF65-F5344CB8AC3E}">
        <p14:creationId xmlns:p14="http://schemas.microsoft.com/office/powerpoint/2010/main" val="112830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0" y="4338536"/>
            <a:ext cx="9144000" cy="2519464"/>
          </a:xfrm>
          <a:solidFill>
            <a:srgbClr val="37849F"/>
          </a:solidFill>
        </p:spPr>
        <p:txBody>
          <a:bodyPr>
            <a:normAutofit/>
          </a:bodyPr>
          <a:lstStyle/>
          <a:p>
            <a:endParaRPr lang="nb-NO" sz="5400" dirty="0">
              <a:solidFill>
                <a:schemeClr val="bg1"/>
              </a:solidFill>
            </a:endParaRPr>
          </a:p>
          <a:p>
            <a:r>
              <a:rPr lang="nb-NO" sz="3600" dirty="0">
                <a:solidFill>
                  <a:schemeClr val="bg1"/>
                </a:solidFill>
              </a:rPr>
              <a:t>Verdighet</a:t>
            </a: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824" y="354184"/>
            <a:ext cx="3984352" cy="3984352"/>
          </a:xfrm>
          <a:prstGeom prst="rect">
            <a:avLst/>
          </a:prstGeom>
        </p:spPr>
      </p:pic>
    </p:spTree>
    <p:extLst>
      <p:ext uri="{BB962C8B-B14F-4D97-AF65-F5344CB8AC3E}">
        <p14:creationId xmlns:p14="http://schemas.microsoft.com/office/powerpoint/2010/main" val="325809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0" y="4338536"/>
            <a:ext cx="9144000" cy="2519464"/>
          </a:xfrm>
          <a:solidFill>
            <a:srgbClr val="37849F"/>
          </a:solidFill>
        </p:spPr>
        <p:txBody>
          <a:bodyPr>
            <a:normAutofit/>
          </a:bodyPr>
          <a:lstStyle/>
          <a:p>
            <a:endParaRPr lang="nb-NO" sz="5400" dirty="0">
              <a:solidFill>
                <a:schemeClr val="bg1"/>
              </a:solidFill>
            </a:endParaRPr>
          </a:p>
          <a:p>
            <a:r>
              <a:rPr lang="nb-NO" sz="3600" dirty="0">
                <a:solidFill>
                  <a:schemeClr val="bg1"/>
                </a:solidFill>
              </a:rPr>
              <a:t>Rollen som frivillig</a:t>
            </a: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2660" y="19520"/>
            <a:ext cx="4678680" cy="4319016"/>
          </a:xfrm>
          <a:prstGeom prst="rect">
            <a:avLst/>
          </a:prstGeom>
        </p:spPr>
      </p:pic>
    </p:spTree>
    <p:extLst>
      <p:ext uri="{BB962C8B-B14F-4D97-AF65-F5344CB8AC3E}">
        <p14:creationId xmlns:p14="http://schemas.microsoft.com/office/powerpoint/2010/main" val="80714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0" y="4338536"/>
            <a:ext cx="9144000" cy="2519464"/>
          </a:xfrm>
          <a:solidFill>
            <a:srgbClr val="37849F"/>
          </a:solidFill>
        </p:spPr>
        <p:txBody>
          <a:bodyPr>
            <a:normAutofit/>
          </a:bodyPr>
          <a:lstStyle/>
          <a:p>
            <a:endParaRPr lang="nb-NO" sz="5400" dirty="0">
              <a:solidFill>
                <a:schemeClr val="bg1"/>
              </a:solidFill>
            </a:endParaRPr>
          </a:p>
          <a:p>
            <a:r>
              <a:rPr lang="nb-NO" sz="3600" dirty="0">
                <a:solidFill>
                  <a:schemeClr val="bg1"/>
                </a:solidFill>
              </a:rPr>
              <a:t>Trivsel og glede </a:t>
            </a:r>
          </a:p>
          <a:p>
            <a:r>
              <a:rPr lang="nb-NO" sz="3600" dirty="0">
                <a:solidFill>
                  <a:schemeClr val="bg1"/>
                </a:solidFill>
              </a:rPr>
              <a:t>for begge parter</a:t>
            </a:r>
          </a:p>
        </p:txBody>
      </p:sp>
      <p:pic>
        <p:nvPicPr>
          <p:cNvPr id="4" name="Bilde 3" descr="Integrer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804" y="0"/>
            <a:ext cx="4863830" cy="4338536"/>
          </a:xfrm>
          <a:prstGeom prst="rect">
            <a:avLst/>
          </a:prstGeom>
          <a:noFill/>
          <a:ln>
            <a:noFill/>
          </a:ln>
        </p:spPr>
      </p:pic>
    </p:spTree>
    <p:extLst>
      <p:ext uri="{BB962C8B-B14F-4D97-AF65-F5344CB8AC3E}">
        <p14:creationId xmlns:p14="http://schemas.microsoft.com/office/powerpoint/2010/main" val="380408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blir du fritidsvenn</a:t>
            </a:r>
          </a:p>
        </p:txBody>
      </p:sp>
      <p:sp>
        <p:nvSpPr>
          <p:cNvPr id="3" name="Plassholder for innhold 2"/>
          <p:cNvSpPr>
            <a:spLocks noGrp="1"/>
          </p:cNvSpPr>
          <p:nvPr>
            <p:ph idx="1"/>
          </p:nvPr>
        </p:nvSpPr>
        <p:spPr/>
        <p:txBody>
          <a:bodyPr/>
          <a:lstStyle/>
          <a:p>
            <a:r>
              <a:rPr lang="nb-NO" dirty="0"/>
              <a:t>Du melder deg som frivillig</a:t>
            </a:r>
          </a:p>
          <a:p>
            <a:r>
              <a:rPr lang="nb-NO" dirty="0"/>
              <a:t>Du deltar på kurs</a:t>
            </a:r>
          </a:p>
          <a:p>
            <a:r>
              <a:rPr lang="nb-NO" dirty="0"/>
              <a:t>Du fyller ut skjema for «registrering av fritidsvenn»</a:t>
            </a:r>
          </a:p>
          <a:p>
            <a:r>
              <a:rPr lang="nb-NO" dirty="0"/>
              <a:t>Du blir koblet med en person/gruppe som trenger en fritidsvenn</a:t>
            </a:r>
          </a:p>
          <a:p>
            <a:r>
              <a:rPr lang="nb-NO" dirty="0"/>
              <a:t>Du skriver under taushetsløfte og leverer politiattest hvis det kreves</a:t>
            </a:r>
          </a:p>
          <a:p>
            <a:r>
              <a:rPr lang="nb-NO" dirty="0"/>
              <a:t>Du blir invitert til erfaringssamling for fritidsvenner</a:t>
            </a:r>
          </a:p>
        </p:txBody>
      </p:sp>
    </p:spTree>
    <p:extLst>
      <p:ext uri="{BB962C8B-B14F-4D97-AF65-F5344CB8AC3E}">
        <p14:creationId xmlns:p14="http://schemas.microsoft.com/office/powerpoint/2010/main" val="92193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0" y="4338536"/>
            <a:ext cx="9144000" cy="2519464"/>
          </a:xfrm>
          <a:solidFill>
            <a:srgbClr val="37849F"/>
          </a:solidFill>
        </p:spPr>
        <p:txBody>
          <a:bodyPr>
            <a:normAutofit/>
          </a:bodyPr>
          <a:lstStyle/>
          <a:p>
            <a:endParaRPr lang="nb-NO" sz="5400" dirty="0">
              <a:solidFill>
                <a:schemeClr val="bg1"/>
              </a:solidFill>
            </a:endParaRPr>
          </a:p>
          <a:p>
            <a:r>
              <a:rPr lang="nb-NO" sz="3600" dirty="0">
                <a:solidFill>
                  <a:schemeClr val="bg1"/>
                </a:solidFill>
              </a:rPr>
              <a:t>Erfaringer fra frivillig arbeid?</a:t>
            </a:r>
          </a:p>
        </p:txBody>
      </p:sp>
      <p:pic>
        <p:nvPicPr>
          <p:cNvPr id="4" name="Bilde 3" descr="Anlegg Klopp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9190" y="194553"/>
            <a:ext cx="3871609" cy="4143983"/>
          </a:xfrm>
          <a:prstGeom prst="rect">
            <a:avLst/>
          </a:prstGeom>
          <a:noFill/>
          <a:ln>
            <a:noFill/>
          </a:ln>
        </p:spPr>
      </p:pic>
    </p:spTree>
    <p:extLst>
      <p:ext uri="{BB962C8B-B14F-4D97-AF65-F5344CB8AC3E}">
        <p14:creationId xmlns:p14="http://schemas.microsoft.com/office/powerpoint/2010/main" val="382863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0" y="4338536"/>
            <a:ext cx="9144000" cy="2519464"/>
          </a:xfrm>
          <a:solidFill>
            <a:srgbClr val="37849F"/>
          </a:solidFill>
        </p:spPr>
        <p:txBody>
          <a:bodyPr>
            <a:normAutofit/>
          </a:bodyPr>
          <a:lstStyle/>
          <a:p>
            <a:endParaRPr lang="nb-NO" sz="5400" dirty="0">
              <a:solidFill>
                <a:schemeClr val="bg1"/>
              </a:solidFill>
            </a:endParaRPr>
          </a:p>
          <a:p>
            <a:r>
              <a:rPr lang="nb-NO" sz="3600" dirty="0">
                <a:solidFill>
                  <a:schemeClr val="bg1"/>
                </a:solidFill>
              </a:rPr>
              <a:t>Trivsel og trygghet</a:t>
            </a: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304" y="738848"/>
            <a:ext cx="5041392" cy="3599688"/>
          </a:xfrm>
          <a:prstGeom prst="rect">
            <a:avLst/>
          </a:prstGeom>
        </p:spPr>
      </p:pic>
    </p:spTree>
    <p:extLst>
      <p:ext uri="{BB962C8B-B14F-4D97-AF65-F5344CB8AC3E}">
        <p14:creationId xmlns:p14="http://schemas.microsoft.com/office/powerpoint/2010/main" val="215297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73149" y="287305"/>
            <a:ext cx="4469285" cy="1325563"/>
          </a:xfrm>
        </p:spPr>
        <p:txBody>
          <a:bodyPr/>
          <a:lstStyle/>
          <a:p>
            <a:r>
              <a:rPr lang="nb-NO" dirty="0"/>
              <a:t>Taushetsløfte</a:t>
            </a:r>
          </a:p>
        </p:txBody>
      </p:sp>
      <p:pic>
        <p:nvPicPr>
          <p:cNvPr id="5" name="Plassholder for innhold 4"/>
          <p:cNvPicPr>
            <a:picLocks noGrp="1" noChangeAspect="1"/>
          </p:cNvPicPr>
          <p:nvPr>
            <p:ph sz="half" idx="1"/>
          </p:nvPr>
        </p:nvPicPr>
        <p:blipFill>
          <a:blip r:embed="rId2"/>
          <a:stretch>
            <a:fillRect/>
          </a:stretch>
        </p:blipFill>
        <p:spPr>
          <a:xfrm>
            <a:off x="1873149" y="1322962"/>
            <a:ext cx="5324678" cy="5052704"/>
          </a:xfrm>
          <a:prstGeom prst="rect">
            <a:avLst/>
          </a:prstGeom>
        </p:spPr>
      </p:pic>
    </p:spTree>
    <p:extLst>
      <p:ext uri="{BB962C8B-B14F-4D97-AF65-F5344CB8AC3E}">
        <p14:creationId xmlns:p14="http://schemas.microsoft.com/office/powerpoint/2010/main" val="398454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Politiattest</a:t>
            </a:r>
          </a:p>
        </p:txBody>
      </p:sp>
      <p:sp>
        <p:nvSpPr>
          <p:cNvPr id="3" name="Plassholder for innhold 2"/>
          <p:cNvSpPr>
            <a:spLocks noGrp="1"/>
          </p:cNvSpPr>
          <p:nvPr>
            <p:ph sz="half" idx="1"/>
          </p:nvPr>
        </p:nvSpPr>
        <p:spPr/>
        <p:txBody>
          <a:bodyPr/>
          <a:lstStyle/>
          <a:p>
            <a:r>
              <a:rPr lang="nb-NO" dirty="0"/>
              <a:t>Skriv inn kontaktperson som håndterer politiattest</a:t>
            </a:r>
          </a:p>
        </p:txBody>
      </p:sp>
    </p:spTree>
    <p:extLst>
      <p:ext uri="{BB962C8B-B14F-4D97-AF65-F5344CB8AC3E}">
        <p14:creationId xmlns:p14="http://schemas.microsoft.com/office/powerpoint/2010/main" val="418389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42656" y="1145468"/>
            <a:ext cx="7772400" cy="3883732"/>
          </a:xfrm>
        </p:spPr>
        <p:txBody>
          <a:bodyPr>
            <a:normAutofit fontScale="90000"/>
          </a:bodyPr>
          <a:lstStyle/>
          <a:p>
            <a:r>
              <a:rPr lang="nb-NO" sz="3100" dirty="0">
                <a:latin typeface="+mn-lt"/>
              </a:rPr>
              <a:t>Utarbeidet av </a:t>
            </a:r>
            <a:br>
              <a:rPr lang="nb-NO" dirty="0">
                <a:latin typeface="+mn-lt"/>
              </a:rPr>
            </a:br>
            <a:r>
              <a:rPr lang="nb-NO" dirty="0">
                <a:latin typeface="+mn-lt"/>
              </a:rPr>
              <a:t>«Aktiv fritid for alle» </a:t>
            </a:r>
            <a:br>
              <a:rPr lang="nb-NO" dirty="0">
                <a:latin typeface="+mn-lt"/>
              </a:rPr>
            </a:br>
            <a:r>
              <a:rPr lang="nb-NO" sz="2000" dirty="0">
                <a:latin typeface="+mn-lt"/>
              </a:rPr>
              <a:t>Vi ønsker at alle skal få mulighet til å ha en meningsfull og aktiv fritid</a:t>
            </a:r>
            <a:br>
              <a:rPr lang="nb-NO" sz="2000" dirty="0">
                <a:latin typeface="+mn-lt"/>
              </a:rPr>
            </a:br>
            <a:br>
              <a:rPr lang="nb-NO" dirty="0">
                <a:latin typeface="+mn-lt"/>
              </a:rPr>
            </a:br>
            <a:br>
              <a:rPr lang="nb-NO" dirty="0">
                <a:latin typeface="+mn-lt"/>
              </a:rPr>
            </a:br>
            <a:br>
              <a:rPr lang="nb-NO" dirty="0">
                <a:latin typeface="+mn-lt"/>
              </a:rPr>
            </a:br>
            <a:r>
              <a:rPr lang="nb-NO" sz="2000" dirty="0">
                <a:latin typeface="+mn-lt"/>
              </a:rPr>
              <a:t>Støttet av:</a:t>
            </a:r>
            <a:br>
              <a:rPr lang="nb-NO" sz="2000" dirty="0">
                <a:latin typeface="+mn-lt"/>
              </a:rPr>
            </a:br>
            <a:endParaRPr lang="nb-NO" sz="2000" dirty="0"/>
          </a:p>
        </p:txBody>
      </p:sp>
      <p:pic>
        <p:nvPicPr>
          <p:cNvPr id="2050" name="Bilde 1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80" y="3567165"/>
            <a:ext cx="1416193" cy="9457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Bilde 13" descr="Nordmøre og Romsdal Friluftsråd s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715" y="3685037"/>
            <a:ext cx="1836420" cy="701528"/>
          </a:xfrm>
          <a:prstGeom prst="rect">
            <a:avLst/>
          </a:prstGeom>
          <a:noFill/>
          <a:extLst>
            <a:ext uri="{909E8E84-426E-40DD-AFC4-6F175D3DCCD1}">
              <a14:hiddenFill xmlns:a14="http://schemas.microsoft.com/office/drawing/2010/main">
                <a:solidFill>
                  <a:srgbClr val="FFFFFF"/>
                </a:solidFill>
              </a14:hiddenFill>
            </a:ext>
          </a:extLst>
        </p:spPr>
      </p:pic>
      <p:pic>
        <p:nvPicPr>
          <p:cNvPr id="2053" name="Bilde 12" descr="Skikretslogo MRSK m-undertek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8490" y="3623471"/>
            <a:ext cx="776556" cy="82466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e 16" descr="https://s3-eu-west-1.amazonaws.com/turistforeningen/images/W3/VX/Jh-500.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4135" y="3865073"/>
            <a:ext cx="1366260" cy="4134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457574" y="5800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9" name="Bilde 8"/>
          <p:cNvPicPr>
            <a:picLocks noChangeAspect="1"/>
          </p:cNvPicPr>
          <p:nvPr/>
        </p:nvPicPr>
        <p:blipFill>
          <a:blip r:embed="rId7"/>
          <a:stretch>
            <a:fillRect/>
          </a:stretch>
        </p:blipFill>
        <p:spPr>
          <a:xfrm>
            <a:off x="3051448" y="5426286"/>
            <a:ext cx="1203317" cy="457200"/>
          </a:xfrm>
          <a:prstGeom prst="rect">
            <a:avLst/>
          </a:prstGeom>
        </p:spPr>
      </p:pic>
      <p:pic>
        <p:nvPicPr>
          <p:cNvPr id="10" name="Bilde 9" descr="logo">
            <a:extLst>
              <a:ext uri="{FF2B5EF4-FFF2-40B4-BE49-F238E27FC236}">
                <a16:creationId xmlns:a16="http://schemas.microsoft.com/office/drawing/2014/main" id="{8ACCDCE2-E34B-4C1E-8934-417ABD7F94F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004741" y="4781805"/>
            <a:ext cx="1224967" cy="739313"/>
          </a:xfrm>
          <a:prstGeom prst="rect">
            <a:avLst/>
          </a:prstGeom>
          <a:noFill/>
          <a:ln>
            <a:noFill/>
          </a:ln>
        </p:spPr>
      </p:pic>
      <p:pic>
        <p:nvPicPr>
          <p:cNvPr id="11" name="Picture 2" descr="MRF_logo_pos">
            <a:extLst>
              <a:ext uri="{FF2B5EF4-FFF2-40B4-BE49-F238E27FC236}">
                <a16:creationId xmlns:a16="http://schemas.microsoft.com/office/drawing/2014/main" id="{A16E6D84-3E3F-429C-A66A-53E2BFC006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7821" y="4800600"/>
            <a:ext cx="2121281" cy="610671"/>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descr="Et bilde som inneholder tegning&#10;&#10;Automatisk generert beskrivelse">
            <a:extLst>
              <a:ext uri="{FF2B5EF4-FFF2-40B4-BE49-F238E27FC236}">
                <a16:creationId xmlns:a16="http://schemas.microsoft.com/office/drawing/2014/main" id="{2081E433-BB73-45D4-B9DD-948CF8564E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0449" y="3774544"/>
            <a:ext cx="1720895" cy="503945"/>
          </a:xfrm>
          <a:prstGeom prst="rect">
            <a:avLst/>
          </a:prstGeom>
        </p:spPr>
      </p:pic>
    </p:spTree>
    <p:extLst>
      <p:ext uri="{BB962C8B-B14F-4D97-AF65-F5344CB8AC3E}">
        <p14:creationId xmlns:p14="http://schemas.microsoft.com/office/powerpoint/2010/main" val="327774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0" y="4338536"/>
            <a:ext cx="9144000" cy="2519464"/>
          </a:xfrm>
          <a:solidFill>
            <a:srgbClr val="37849F"/>
          </a:solidFill>
        </p:spPr>
        <p:txBody>
          <a:bodyPr>
            <a:normAutofit/>
          </a:bodyPr>
          <a:lstStyle/>
          <a:p>
            <a:endParaRPr lang="nb-NO" sz="5400" dirty="0">
              <a:solidFill>
                <a:schemeClr val="bg1"/>
              </a:solidFill>
            </a:endParaRPr>
          </a:p>
          <a:p>
            <a:r>
              <a:rPr lang="nb-NO" sz="3600" dirty="0">
                <a:solidFill>
                  <a:schemeClr val="bg1"/>
                </a:solidFill>
              </a:rPr>
              <a:t>Kommunikasjon</a:t>
            </a: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304" y="738848"/>
            <a:ext cx="5041392" cy="3599688"/>
          </a:xfrm>
          <a:prstGeom prst="rect">
            <a:avLst/>
          </a:prstGeom>
        </p:spPr>
      </p:pic>
    </p:spTree>
    <p:extLst>
      <p:ext uri="{BB962C8B-B14F-4D97-AF65-F5344CB8AC3E}">
        <p14:creationId xmlns:p14="http://schemas.microsoft.com/office/powerpoint/2010/main" val="344917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p:cNvPicPr>
            <a:picLocks noChangeAspect="1"/>
          </p:cNvPicPr>
          <p:nvPr/>
        </p:nvPicPr>
        <p:blipFill>
          <a:blip r:embed="rId3"/>
          <a:stretch>
            <a:fillRect/>
          </a:stretch>
        </p:blipFill>
        <p:spPr>
          <a:xfrm>
            <a:off x="1690521" y="1672343"/>
            <a:ext cx="5762958" cy="3513313"/>
          </a:xfrm>
          <a:prstGeom prst="rect">
            <a:avLst/>
          </a:prstGeom>
        </p:spPr>
      </p:pic>
      <p:sp>
        <p:nvSpPr>
          <p:cNvPr id="2" name="Tittel 1"/>
          <p:cNvSpPr>
            <a:spLocks noGrp="1"/>
          </p:cNvSpPr>
          <p:nvPr>
            <p:ph type="ctrTitle"/>
          </p:nvPr>
        </p:nvSpPr>
        <p:spPr>
          <a:xfrm>
            <a:off x="685800" y="406399"/>
            <a:ext cx="7772400" cy="1088938"/>
          </a:xfrm>
        </p:spPr>
        <p:txBody>
          <a:bodyPr>
            <a:normAutofit/>
          </a:bodyPr>
          <a:lstStyle/>
          <a:p>
            <a:r>
              <a:rPr lang="nb-NO" sz="4800" dirty="0"/>
              <a:t>Fritidsvenn- mange muligheter</a:t>
            </a:r>
          </a:p>
        </p:txBody>
      </p:sp>
      <p:pic>
        <p:nvPicPr>
          <p:cNvPr id="2050" name="Bilde 15"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560" y="6296818"/>
            <a:ext cx="8985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Bilde 13" descr="Nordmøre og Romsdal Friluftsråd si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7129" y="6318250"/>
            <a:ext cx="1217612" cy="4651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Bilde 12" descr="Skikretslogo MRSK m-undertek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0057" y="6257925"/>
            <a:ext cx="538163"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e 16" descr="https://s3-eu-west-1.amazonaws.com/turistforeningen/images/W3/VX/Jh-500.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713" y="6434931"/>
            <a:ext cx="981075" cy="2968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Bilde 14" descr="Relatert bild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8354" y="6383338"/>
            <a:ext cx="581025" cy="400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457574" y="5800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Tree>
    <p:extLst>
      <p:ext uri="{BB962C8B-B14F-4D97-AF65-F5344CB8AC3E}">
        <p14:creationId xmlns:p14="http://schemas.microsoft.com/office/powerpoint/2010/main" val="374040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0" y="4338536"/>
            <a:ext cx="9144000" cy="2519464"/>
          </a:xfrm>
          <a:solidFill>
            <a:srgbClr val="37849F"/>
          </a:solidFill>
        </p:spPr>
        <p:txBody>
          <a:bodyPr>
            <a:normAutofit/>
          </a:bodyPr>
          <a:lstStyle/>
          <a:p>
            <a:endParaRPr lang="nb-NO" sz="5400" dirty="0">
              <a:solidFill>
                <a:schemeClr val="bg1"/>
              </a:solidFill>
            </a:endParaRPr>
          </a:p>
          <a:p>
            <a:r>
              <a:rPr lang="nb-NO" sz="3600" dirty="0">
                <a:solidFill>
                  <a:schemeClr val="bg1"/>
                </a:solidFill>
              </a:rPr>
              <a:t>Aktivitet</a:t>
            </a:r>
          </a:p>
          <a:p>
            <a:r>
              <a:rPr lang="nb-NO" sz="1050" dirty="0">
                <a:hlinkClick r:id="rId3"/>
              </a:rPr>
              <a:t>https://www.youtube.com/watch?v=zGRh_uuB0_s</a:t>
            </a:r>
            <a:endParaRPr lang="nb-NO" sz="1050" dirty="0">
              <a:solidFill>
                <a:schemeClr val="bg1"/>
              </a:solidFill>
            </a:endParaRPr>
          </a:p>
        </p:txBody>
      </p:sp>
      <p:pic>
        <p:nvPicPr>
          <p:cNvPr id="2" name="Bil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304" y="738848"/>
            <a:ext cx="5041392" cy="3599688"/>
          </a:xfrm>
          <a:prstGeom prst="rect">
            <a:avLst/>
          </a:prstGeom>
        </p:spPr>
      </p:pic>
    </p:spTree>
    <p:extLst>
      <p:ext uri="{BB962C8B-B14F-4D97-AF65-F5344CB8AC3E}">
        <p14:creationId xmlns:p14="http://schemas.microsoft.com/office/powerpoint/2010/main" val="937261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7849F"/>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48447" y="2639877"/>
            <a:ext cx="7772400" cy="2387600"/>
          </a:xfrm>
        </p:spPr>
        <p:txBody>
          <a:bodyPr>
            <a:normAutofit fontScale="90000"/>
          </a:bodyPr>
          <a:lstStyle/>
          <a:p>
            <a:pPr algn="l"/>
            <a:r>
              <a:rPr lang="nb-NO" dirty="0"/>
              <a:t>Gruppeoppgave 1. </a:t>
            </a:r>
            <a:br>
              <a:rPr lang="nb-NO" dirty="0"/>
            </a:br>
            <a:br>
              <a:rPr lang="nb-NO" dirty="0"/>
            </a:br>
            <a:r>
              <a:rPr lang="nb-NO" sz="4900" dirty="0"/>
              <a:t>Du er fritidsvenn for Torstein 24 år, dere bowler sammen. Torstein forteller at han føler seg ensom.</a:t>
            </a:r>
            <a:br>
              <a:rPr lang="nb-NO" sz="4900" dirty="0"/>
            </a:br>
            <a:r>
              <a:rPr lang="nb-NO" sz="4900" dirty="0"/>
              <a:t>Hva sier du?</a:t>
            </a:r>
          </a:p>
        </p:txBody>
      </p:sp>
    </p:spTree>
    <p:extLst>
      <p:ext uri="{BB962C8B-B14F-4D97-AF65-F5344CB8AC3E}">
        <p14:creationId xmlns:p14="http://schemas.microsoft.com/office/powerpoint/2010/main" val="61110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7849F"/>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899809" y="3106805"/>
            <a:ext cx="7772400" cy="2387600"/>
          </a:xfrm>
        </p:spPr>
        <p:txBody>
          <a:bodyPr>
            <a:normAutofit fontScale="90000"/>
          </a:bodyPr>
          <a:lstStyle/>
          <a:p>
            <a:pPr algn="l"/>
            <a:r>
              <a:rPr lang="nb-NO" dirty="0"/>
              <a:t>Gruppeoppgave 2. </a:t>
            </a:r>
            <a:br>
              <a:rPr lang="nb-NO" dirty="0"/>
            </a:br>
            <a:br>
              <a:rPr lang="nb-NO" dirty="0"/>
            </a:br>
            <a:r>
              <a:rPr lang="nb-NO" sz="4900" dirty="0"/>
              <a:t>Peder er 12 år og har sluttet på fotball. Har </a:t>
            </a:r>
            <a:r>
              <a:rPr lang="nb-NO" sz="4900" dirty="0" err="1"/>
              <a:t>har</a:t>
            </a:r>
            <a:r>
              <a:rPr lang="nb-NO" sz="4900" dirty="0"/>
              <a:t> lyst å starte i speideren, men tør ikke gå alene. </a:t>
            </a:r>
            <a:br>
              <a:rPr lang="nb-NO" sz="4900" dirty="0"/>
            </a:br>
            <a:r>
              <a:rPr lang="nb-NO" sz="4900" dirty="0"/>
              <a:t>Hva kan du gjøre som fritidsvenn?</a:t>
            </a:r>
          </a:p>
        </p:txBody>
      </p:sp>
    </p:spTree>
    <p:extLst>
      <p:ext uri="{BB962C8B-B14F-4D97-AF65-F5344CB8AC3E}">
        <p14:creationId xmlns:p14="http://schemas.microsoft.com/office/powerpoint/2010/main" val="2736407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849F"/>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09536" y="3291631"/>
            <a:ext cx="7772400" cy="2387600"/>
          </a:xfrm>
        </p:spPr>
        <p:txBody>
          <a:bodyPr>
            <a:normAutofit fontScale="90000"/>
          </a:bodyPr>
          <a:lstStyle/>
          <a:p>
            <a:pPr algn="l"/>
            <a:r>
              <a:rPr lang="nb-NO" dirty="0"/>
              <a:t>Gruppeoppgave 3. </a:t>
            </a:r>
            <a:br>
              <a:rPr lang="nb-NO" dirty="0"/>
            </a:br>
            <a:br>
              <a:rPr lang="nb-NO" dirty="0"/>
            </a:br>
            <a:r>
              <a:rPr lang="nb-NO" sz="4900" dirty="0"/>
              <a:t>Du er fritidsvenn for Kristine 80 år, og henter henne hjemme. Dere skal på tur i marka. Hennes mann spør om du kan handle på butikken. </a:t>
            </a:r>
            <a:br>
              <a:rPr lang="nb-NO" sz="4900" dirty="0"/>
            </a:br>
            <a:r>
              <a:rPr lang="nb-NO" sz="4900" dirty="0"/>
              <a:t>Hva svarer du?</a:t>
            </a:r>
          </a:p>
        </p:txBody>
      </p:sp>
    </p:spTree>
    <p:extLst>
      <p:ext uri="{BB962C8B-B14F-4D97-AF65-F5344CB8AC3E}">
        <p14:creationId xmlns:p14="http://schemas.microsoft.com/office/powerpoint/2010/main" val="2743981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849F"/>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09536" y="3291631"/>
            <a:ext cx="7772400" cy="2387600"/>
          </a:xfrm>
        </p:spPr>
        <p:txBody>
          <a:bodyPr>
            <a:normAutofit fontScale="90000"/>
          </a:bodyPr>
          <a:lstStyle/>
          <a:p>
            <a:pPr algn="l"/>
            <a:r>
              <a:rPr lang="nb-NO" dirty="0"/>
              <a:t>Gruppeoppgave 4. </a:t>
            </a:r>
            <a:br>
              <a:rPr lang="nb-NO" dirty="0"/>
            </a:br>
            <a:br>
              <a:rPr lang="nb-NO" dirty="0"/>
            </a:br>
            <a:r>
              <a:rPr lang="nb-NO" sz="4900" dirty="0"/>
              <a:t>Du er fritidsvenn for Agnes 16 år, du følger henne til håndballtrening og støtter henne. I gangen treffer du en spiller som spør deg hva du gjør for Agnes? Hva sier du?</a:t>
            </a:r>
          </a:p>
        </p:txBody>
      </p:sp>
    </p:spTree>
    <p:extLst>
      <p:ext uri="{BB962C8B-B14F-4D97-AF65-F5344CB8AC3E}">
        <p14:creationId xmlns:p14="http://schemas.microsoft.com/office/powerpoint/2010/main" val="251716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11622" y="2235200"/>
            <a:ext cx="7772400" cy="2387600"/>
          </a:xfrm>
        </p:spPr>
        <p:txBody>
          <a:bodyPr>
            <a:noAutofit/>
          </a:bodyPr>
          <a:lstStyle/>
          <a:p>
            <a:r>
              <a:rPr lang="nb-NO" sz="3600" dirty="0"/>
              <a:t>Hovedmål for fritidsvenn:</a:t>
            </a:r>
            <a:br>
              <a:rPr lang="nb-NO" sz="3600" dirty="0"/>
            </a:br>
            <a:r>
              <a:rPr lang="nb-NO" sz="3600" dirty="0"/>
              <a:t>Skape flere fritidsopplevelser for personer som ønsker en fritidsvenn og </a:t>
            </a:r>
            <a:br>
              <a:rPr lang="nb-NO" sz="3600" dirty="0"/>
            </a:br>
            <a:r>
              <a:rPr lang="nb-NO" sz="3600" dirty="0"/>
              <a:t>bidra til en meningsfull og aktiv fritid, </a:t>
            </a:r>
            <a:br>
              <a:rPr lang="nb-NO" sz="3600" dirty="0"/>
            </a:br>
            <a:r>
              <a:rPr lang="nb-NO" sz="3600" dirty="0"/>
              <a:t> i samarbeid med frivillige</a:t>
            </a:r>
            <a:br>
              <a:rPr lang="nb-NO" sz="3600" dirty="0"/>
            </a:br>
            <a:r>
              <a:rPr lang="nb-NO" sz="1800" dirty="0"/>
              <a:t>(vise film)</a:t>
            </a:r>
          </a:p>
        </p:txBody>
      </p:sp>
      <p:pic>
        <p:nvPicPr>
          <p:cNvPr id="2050" name="Bilde 1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63" y="6190457"/>
            <a:ext cx="956762" cy="6389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Bilde 13" descr="Nordmøre og Romsdal Friluftsråd s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7129" y="6318250"/>
            <a:ext cx="1217612" cy="4651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Bilde 12" descr="Skikretslogo MRSK m-undertek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0057" y="6257925"/>
            <a:ext cx="538163"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e 16" descr="https://s3-eu-west-1.amazonaws.com/turistforeningen/images/W3/VX/Jh-500.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713" y="6434931"/>
            <a:ext cx="981075" cy="2968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457574" y="5800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7" name="Bilde 6" descr="Et bilde som inneholder tegning&#10;&#10;Automatisk generert beskrivelse">
            <a:extLst>
              <a:ext uri="{FF2B5EF4-FFF2-40B4-BE49-F238E27FC236}">
                <a16:creationId xmlns:a16="http://schemas.microsoft.com/office/drawing/2014/main" id="{8115C74F-FB82-48FC-A164-437C42EBAF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484" y="6348526"/>
            <a:ext cx="1308803" cy="383268"/>
          </a:xfrm>
          <a:prstGeom prst="rect">
            <a:avLst/>
          </a:prstGeom>
        </p:spPr>
      </p:pic>
    </p:spTree>
    <p:extLst>
      <p:ext uri="{BB962C8B-B14F-4D97-AF65-F5344CB8AC3E}">
        <p14:creationId xmlns:p14="http://schemas.microsoft.com/office/powerpoint/2010/main" val="160041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11622" y="2156619"/>
            <a:ext cx="7772400" cy="2387600"/>
          </a:xfrm>
        </p:spPr>
        <p:txBody>
          <a:bodyPr>
            <a:normAutofit fontScale="90000"/>
          </a:bodyPr>
          <a:lstStyle/>
          <a:p>
            <a:r>
              <a:rPr lang="nb-NO" sz="3600" dirty="0"/>
              <a:t>Samarbeide på tvers av frivillig sektor, og mellom frivillig og kommunal sektor</a:t>
            </a:r>
            <a:br>
              <a:rPr lang="nb-NO" sz="3600" dirty="0"/>
            </a:br>
            <a:br>
              <a:rPr lang="nb-NO" sz="3600" dirty="0"/>
            </a:br>
            <a:r>
              <a:rPr lang="nb-NO" sz="3600" dirty="0"/>
              <a:t>Gjennom samarbeid om fritidsvenn er vi en pådriver for kompetanseheving i våre tilsluttede organisasjoner, </a:t>
            </a:r>
            <a:r>
              <a:rPr lang="nb-NO" sz="3600" dirty="0" err="1"/>
              <a:t>frivilligsentralene</a:t>
            </a:r>
            <a:r>
              <a:rPr lang="nb-NO" sz="3600" dirty="0"/>
              <a:t>, etablert støttekontaktordning og kommunen. </a:t>
            </a:r>
          </a:p>
        </p:txBody>
      </p:sp>
      <p:pic>
        <p:nvPicPr>
          <p:cNvPr id="2050" name="Bilde 1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560" y="6178655"/>
            <a:ext cx="981075" cy="6552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Bilde 13" descr="Nordmøre og Romsdal Friluftsråd s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7129" y="6318250"/>
            <a:ext cx="1217612" cy="4651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Bilde 12" descr="Skikretslogo MRSK m-undertek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0057" y="6257925"/>
            <a:ext cx="538163"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e 16" descr="https://s3-eu-west-1.amazonaws.com/turistforeningen/images/W3/VX/Jh-500.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713" y="6434931"/>
            <a:ext cx="981075" cy="2968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457574" y="5800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9" name="Bilde 8" descr="Et bilde som inneholder tegning&#10;&#10;Automatisk generert beskrivelse">
            <a:extLst>
              <a:ext uri="{FF2B5EF4-FFF2-40B4-BE49-F238E27FC236}">
                <a16:creationId xmlns:a16="http://schemas.microsoft.com/office/drawing/2014/main" id="{64497EBE-00CE-4C43-9CCE-6B63ED00DE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484" y="6348526"/>
            <a:ext cx="1308803" cy="383268"/>
          </a:xfrm>
          <a:prstGeom prst="rect">
            <a:avLst/>
          </a:prstGeom>
        </p:spPr>
      </p:pic>
    </p:spTree>
    <p:extLst>
      <p:ext uri="{BB962C8B-B14F-4D97-AF65-F5344CB8AC3E}">
        <p14:creationId xmlns:p14="http://schemas.microsoft.com/office/powerpoint/2010/main" val="209180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p:cNvPicPr>
            <a:picLocks noChangeAspect="1"/>
          </p:cNvPicPr>
          <p:nvPr/>
        </p:nvPicPr>
        <p:blipFill>
          <a:blip r:embed="rId3"/>
          <a:stretch>
            <a:fillRect/>
          </a:stretch>
        </p:blipFill>
        <p:spPr>
          <a:xfrm>
            <a:off x="1690521" y="1672343"/>
            <a:ext cx="5762958" cy="3513313"/>
          </a:xfrm>
          <a:prstGeom prst="rect">
            <a:avLst/>
          </a:prstGeom>
        </p:spPr>
      </p:pic>
      <p:sp>
        <p:nvSpPr>
          <p:cNvPr id="2" name="Tittel 1"/>
          <p:cNvSpPr>
            <a:spLocks noGrp="1"/>
          </p:cNvSpPr>
          <p:nvPr>
            <p:ph type="ctrTitle"/>
          </p:nvPr>
        </p:nvSpPr>
        <p:spPr>
          <a:xfrm>
            <a:off x="685800" y="406399"/>
            <a:ext cx="7772400" cy="1088938"/>
          </a:xfrm>
        </p:spPr>
        <p:txBody>
          <a:bodyPr>
            <a:normAutofit/>
          </a:bodyPr>
          <a:lstStyle/>
          <a:p>
            <a:r>
              <a:rPr lang="nb-NO" sz="4800" dirty="0"/>
              <a:t>Fritidsvenn- mange muligheter</a:t>
            </a:r>
          </a:p>
        </p:txBody>
      </p:sp>
      <p:pic>
        <p:nvPicPr>
          <p:cNvPr id="2050" name="Bilde 15"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943" y="6048668"/>
            <a:ext cx="1164114" cy="7774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Bilde 13" descr="Nordmøre og Romsdal Friluftsråd si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7129" y="6318250"/>
            <a:ext cx="1217612" cy="4651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Bilde 12" descr="Skikretslogo MRSK m-undertek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0057" y="6257925"/>
            <a:ext cx="538163"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e 16" descr="https://s3-eu-west-1.amazonaws.com/turistforeningen/images/W3/VX/Jh-500.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713" y="6434931"/>
            <a:ext cx="981075" cy="2968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457574" y="5800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10" name="Bilde 9" descr="Et bilde som inneholder tegning&#10;&#10;Automatisk generert beskrivelse">
            <a:extLst>
              <a:ext uri="{FF2B5EF4-FFF2-40B4-BE49-F238E27FC236}">
                <a16:creationId xmlns:a16="http://schemas.microsoft.com/office/drawing/2014/main" id="{F0471834-383F-4F79-B16C-220F171B09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484" y="6348526"/>
            <a:ext cx="1308803" cy="383268"/>
          </a:xfrm>
          <a:prstGeom prst="rect">
            <a:avLst/>
          </a:prstGeom>
        </p:spPr>
      </p:pic>
    </p:spTree>
    <p:extLst>
      <p:ext uri="{BB962C8B-B14F-4D97-AF65-F5344CB8AC3E}">
        <p14:creationId xmlns:p14="http://schemas.microsoft.com/office/powerpoint/2010/main" val="105671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55374" y="1609381"/>
            <a:ext cx="7772400" cy="2387600"/>
          </a:xfrm>
        </p:spPr>
        <p:txBody>
          <a:bodyPr>
            <a:normAutofit fontScale="90000"/>
          </a:bodyPr>
          <a:lstStyle/>
          <a:p>
            <a:r>
              <a:rPr lang="nb-NO" dirty="0"/>
              <a:t>Dette kurset er for fritidsvenner i </a:t>
            </a:r>
            <a:r>
              <a:rPr lang="nb-NO" dirty="0" err="1"/>
              <a:t>xxxxx</a:t>
            </a:r>
            <a:r>
              <a:rPr lang="nb-NO" dirty="0"/>
              <a:t> (LOGO-klubb/lag/frivilligsentral/</a:t>
            </a:r>
            <a:br>
              <a:rPr lang="nb-NO" dirty="0"/>
            </a:br>
            <a:r>
              <a:rPr lang="nb-NO" dirty="0"/>
              <a:t>kommune)</a:t>
            </a:r>
          </a:p>
        </p:txBody>
      </p:sp>
      <p:sp>
        <p:nvSpPr>
          <p:cNvPr id="3" name="Undertittel 2"/>
          <p:cNvSpPr>
            <a:spLocks noGrp="1"/>
          </p:cNvSpPr>
          <p:nvPr>
            <p:ph type="subTitle" idx="1"/>
          </p:nvPr>
        </p:nvSpPr>
        <p:spPr>
          <a:xfrm>
            <a:off x="1212574" y="4407108"/>
            <a:ext cx="6858000" cy="1655762"/>
          </a:xfrm>
        </p:spPr>
        <p:txBody>
          <a:bodyPr/>
          <a:lstStyle/>
          <a:p>
            <a:r>
              <a:rPr lang="nb-NO" dirty="0"/>
              <a:t>Sett inn informasjon om hvem som starter med ordningen </a:t>
            </a:r>
          </a:p>
        </p:txBody>
      </p:sp>
    </p:spTree>
    <p:extLst>
      <p:ext uri="{BB962C8B-B14F-4D97-AF65-F5344CB8AC3E}">
        <p14:creationId xmlns:p14="http://schemas.microsoft.com/office/powerpoint/2010/main" val="83712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855663"/>
            <a:ext cx="7772400" cy="896937"/>
          </a:xfrm>
        </p:spPr>
        <p:txBody>
          <a:bodyPr>
            <a:normAutofit fontScale="90000"/>
          </a:bodyPr>
          <a:lstStyle/>
          <a:p>
            <a:r>
              <a:rPr lang="nb-NO" dirty="0"/>
              <a:t>Kursinnhold</a:t>
            </a:r>
          </a:p>
        </p:txBody>
      </p:sp>
      <p:sp>
        <p:nvSpPr>
          <p:cNvPr id="3" name="Undertittel 2"/>
          <p:cNvSpPr>
            <a:spLocks noGrp="1"/>
          </p:cNvSpPr>
          <p:nvPr>
            <p:ph type="subTitle" idx="1"/>
          </p:nvPr>
        </p:nvSpPr>
        <p:spPr>
          <a:xfrm>
            <a:off x="1171574" y="1929606"/>
            <a:ext cx="6858000" cy="3745705"/>
          </a:xfrm>
        </p:spPr>
        <p:txBody>
          <a:bodyPr>
            <a:normAutofit fontScale="92500" lnSpcReduction="20000"/>
          </a:bodyPr>
          <a:lstStyle/>
          <a:p>
            <a:pPr marL="342900" indent="-342900" algn="l">
              <a:buFont typeface="Wingdings" panose="05000000000000000000" pitchFamily="2" charset="2"/>
              <a:buChar char="v"/>
            </a:pPr>
            <a:r>
              <a:rPr lang="nb-NO" dirty="0"/>
              <a:t>Fritidsvenn</a:t>
            </a:r>
          </a:p>
          <a:p>
            <a:pPr marL="800100" lvl="1" indent="-342900" algn="l">
              <a:buFont typeface="Arial" panose="020B0604020202020204" pitchFamily="34" charset="0"/>
              <a:buChar char="•"/>
            </a:pPr>
            <a:r>
              <a:rPr lang="nb-NO" dirty="0"/>
              <a:t>Verdien av frivillig arbeid</a:t>
            </a:r>
          </a:p>
          <a:p>
            <a:pPr marL="342900" indent="-342900" algn="l">
              <a:buFont typeface="Wingdings" panose="05000000000000000000" pitchFamily="2" charset="2"/>
              <a:buChar char="v"/>
            </a:pPr>
            <a:r>
              <a:rPr lang="nb-NO" dirty="0"/>
              <a:t>Frivillighet</a:t>
            </a:r>
          </a:p>
          <a:p>
            <a:pPr marL="800100" lvl="1" indent="-342900" algn="l">
              <a:buFont typeface="Arial" panose="020B0604020202020204" pitchFamily="34" charset="0"/>
              <a:buChar char="•"/>
            </a:pPr>
            <a:r>
              <a:rPr lang="nb-NO" dirty="0"/>
              <a:t> Verdighet</a:t>
            </a:r>
          </a:p>
          <a:p>
            <a:pPr marL="800100" lvl="1" indent="-342900" algn="l">
              <a:buFont typeface="Arial" panose="020B0604020202020204" pitchFamily="34" charset="0"/>
              <a:buChar char="•"/>
            </a:pPr>
            <a:r>
              <a:rPr lang="nb-NO" dirty="0"/>
              <a:t> Rollen som frivillig</a:t>
            </a:r>
          </a:p>
          <a:p>
            <a:pPr marL="800100" lvl="1" indent="-342900" algn="l">
              <a:buFont typeface="Arial" panose="020B0604020202020204" pitchFamily="34" charset="0"/>
              <a:buChar char="•"/>
            </a:pPr>
            <a:r>
              <a:rPr lang="nb-NO" dirty="0"/>
              <a:t> Trygghet og trivsel (taushetsløfte og politiattest)</a:t>
            </a:r>
          </a:p>
          <a:p>
            <a:pPr marL="342900" indent="-342900" algn="l">
              <a:buFont typeface="Wingdings" panose="05000000000000000000" pitchFamily="2" charset="2"/>
              <a:buChar char="v"/>
            </a:pPr>
            <a:r>
              <a:rPr lang="nb-NO" dirty="0"/>
              <a:t>Kommunikasjon</a:t>
            </a:r>
          </a:p>
          <a:p>
            <a:pPr marL="342900" indent="-342900" algn="l">
              <a:buFont typeface="Arial" panose="020B0604020202020204" pitchFamily="34" charset="0"/>
              <a:buChar char="•"/>
            </a:pPr>
            <a:endParaRPr lang="nb-NO" dirty="0"/>
          </a:p>
          <a:p>
            <a:pPr marL="342900" indent="-342900" algn="l">
              <a:buFont typeface="Wingdings" panose="05000000000000000000" pitchFamily="2" charset="2"/>
              <a:buChar char="v"/>
            </a:pPr>
            <a:r>
              <a:rPr lang="nb-NO" dirty="0"/>
              <a:t>Aktivitet</a:t>
            </a:r>
          </a:p>
          <a:p>
            <a:pPr marL="800100" lvl="1" indent="-342900" algn="l">
              <a:buFont typeface="Arial" panose="020B0604020202020204" pitchFamily="34" charset="0"/>
              <a:buChar char="•"/>
            </a:pPr>
            <a:r>
              <a:rPr lang="nb-NO" dirty="0"/>
              <a:t> Følge inn i en aktivitet</a:t>
            </a:r>
          </a:p>
          <a:p>
            <a:pPr marL="800100" lvl="1" indent="-342900" algn="l">
              <a:buFont typeface="Arial" panose="020B0604020202020204" pitchFamily="34" charset="0"/>
              <a:buChar char="•"/>
            </a:pPr>
            <a:r>
              <a:rPr lang="nb-NO" dirty="0"/>
              <a:t> Skyss til en aktivitet</a:t>
            </a:r>
          </a:p>
          <a:p>
            <a:pPr marL="800100" lvl="1" indent="-342900" algn="l">
              <a:buFont typeface="Arial" panose="020B0604020202020204" pitchFamily="34" charset="0"/>
              <a:buChar char="•"/>
            </a:pPr>
            <a:r>
              <a:rPr lang="nb-NO" dirty="0"/>
              <a:t> Sammen i en aktivitet</a:t>
            </a:r>
          </a:p>
        </p:txBody>
      </p:sp>
      <p:sp>
        <p:nvSpPr>
          <p:cNvPr id="5" name="Rectangle 6"/>
          <p:cNvSpPr>
            <a:spLocks noChangeArrowheads="1"/>
          </p:cNvSpPr>
          <p:nvPr/>
        </p:nvSpPr>
        <p:spPr bwMode="auto">
          <a:xfrm>
            <a:off x="3457574" y="5800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Tree>
    <p:extLst>
      <p:ext uri="{BB962C8B-B14F-4D97-AF65-F5344CB8AC3E}">
        <p14:creationId xmlns:p14="http://schemas.microsoft.com/office/powerpoint/2010/main" val="190929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0" y="4338536"/>
            <a:ext cx="9144000" cy="2519464"/>
          </a:xfrm>
          <a:solidFill>
            <a:srgbClr val="37849F"/>
          </a:solidFill>
        </p:spPr>
        <p:txBody>
          <a:bodyPr>
            <a:normAutofit/>
          </a:bodyPr>
          <a:lstStyle/>
          <a:p>
            <a:endParaRPr lang="nb-NO" sz="5400" dirty="0">
              <a:solidFill>
                <a:schemeClr val="bg1"/>
              </a:solidFill>
            </a:endParaRPr>
          </a:p>
          <a:p>
            <a:r>
              <a:rPr lang="nb-NO" sz="3600" dirty="0">
                <a:solidFill>
                  <a:schemeClr val="bg1"/>
                </a:solidFill>
              </a:rPr>
              <a:t>Fritidsvenn</a:t>
            </a:r>
          </a:p>
          <a:p>
            <a:r>
              <a:rPr lang="nb-NO" sz="3600" dirty="0">
                <a:solidFill>
                  <a:schemeClr val="bg1"/>
                </a:solidFill>
              </a:rPr>
              <a:t>En frivillig med aktivitetskunnskap </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213" y="133822"/>
            <a:ext cx="5799728" cy="4204714"/>
          </a:xfrm>
          <a:prstGeom prst="rect">
            <a:avLst/>
          </a:prstGeom>
        </p:spPr>
      </p:pic>
    </p:spTree>
    <p:extLst>
      <p:ext uri="{BB962C8B-B14F-4D97-AF65-F5344CB8AC3E}">
        <p14:creationId xmlns:p14="http://schemas.microsoft.com/office/powerpoint/2010/main" val="327359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35301616"/>
              </p:ext>
            </p:extLst>
          </p:nvPr>
        </p:nvGraphicFramePr>
        <p:xfrm>
          <a:off x="276225" y="866776"/>
          <a:ext cx="8591550" cy="265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boks 5"/>
          <p:cNvSpPr txBox="1">
            <a:spLocks noChangeArrowheads="1"/>
          </p:cNvSpPr>
          <p:nvPr/>
        </p:nvSpPr>
        <p:spPr bwMode="auto">
          <a:xfrm>
            <a:off x="407194" y="3074988"/>
            <a:ext cx="1933575" cy="2124075"/>
          </a:xfrm>
          <a:prstGeom prst="rect">
            <a:avLst/>
          </a:prstGeom>
          <a:solidFill>
            <a:srgbClr val="DBDBDB"/>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Oppstart og etablering</a:t>
            </a:r>
            <a:endParaRPr kumimoji="0" lang="nb-NO" altLang="nb-NO"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Veileder oppstart</a:t>
            </a:r>
            <a:endParaRPr kumimoji="0" lang="nb-NO" altLang="nb-NO"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Mal samarbeidsavtale</a:t>
            </a:r>
            <a:endParaRPr kumimoji="0" lang="nb-NO" altLang="nb-NO"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Mal årshjul</a:t>
            </a:r>
            <a:endParaRPr kumimoji="0" lang="nb-NO" altLang="nb-NO"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5" name="Tekstboks 6"/>
          <p:cNvSpPr txBox="1">
            <a:spLocks noChangeArrowheads="1"/>
          </p:cNvSpPr>
          <p:nvPr/>
        </p:nvSpPr>
        <p:spPr bwMode="auto">
          <a:xfrm>
            <a:off x="2702719" y="3074987"/>
            <a:ext cx="1819275" cy="2105025"/>
          </a:xfrm>
          <a:prstGeom prst="rect">
            <a:avLst/>
          </a:prstGeom>
          <a:solidFill>
            <a:srgbClr val="FBE4D5"/>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Rekruttering og kurs</a:t>
            </a:r>
            <a:endParaRPr kumimoji="0" lang="nb-NO" altLang="nb-NO"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Brosjyre rekruttering</a:t>
            </a:r>
            <a:endParaRPr kumimoji="0" lang="nb-NO" altLang="nb-NO"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Brosjyre ønsker om fritidsvenn</a:t>
            </a:r>
            <a:endParaRPr kumimoji="0" lang="nb-NO" altLang="nb-NO"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Veileder for kurs</a:t>
            </a:r>
            <a:endParaRPr kumimoji="0" lang="nb-NO" altLang="nb-NO"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Presentasjon kurs</a:t>
            </a:r>
            <a:endParaRPr kumimoji="0" lang="nb-NO" altLang="nb-NO"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Kursfilmer</a:t>
            </a:r>
            <a:endParaRPr kumimoji="0" lang="nb-NO" altLang="nb-NO"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Tips rekruttering</a:t>
            </a:r>
            <a:endParaRPr kumimoji="0" lang="nb-NO" altLang="nb-NO"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Kursbevis</a:t>
            </a:r>
            <a:endParaRPr kumimoji="0" lang="nb-NO" altLang="nb-NO"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7" name="Tekstboks 7"/>
          <p:cNvSpPr txBox="1">
            <a:spLocks noChangeArrowheads="1"/>
          </p:cNvSpPr>
          <p:nvPr/>
        </p:nvSpPr>
        <p:spPr bwMode="auto">
          <a:xfrm>
            <a:off x="4848226" y="3074986"/>
            <a:ext cx="1752600" cy="2105025"/>
          </a:xfrm>
          <a:prstGeom prst="rect">
            <a:avLst/>
          </a:prstGeom>
          <a:solidFill>
            <a:srgbClr val="FFCC99"/>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Kobling og veiledning</a:t>
            </a:r>
            <a:endParaRPr kumimoji="0" lang="nb-NO" altLang="nb-NO"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Registreringsskjema fritidsvenn</a:t>
            </a:r>
            <a:endParaRPr kumimoji="0" lang="nb-NO" altLang="nb-NO"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Registreringsskjema ønske om fritidsvenn</a:t>
            </a:r>
            <a:endParaRPr kumimoji="0" lang="nb-NO" altLang="nb-NO"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Veileder til kobling</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 name="Tekstboks 8"/>
          <p:cNvSpPr txBox="1">
            <a:spLocks noChangeArrowheads="1"/>
          </p:cNvSpPr>
          <p:nvPr/>
        </p:nvSpPr>
        <p:spPr bwMode="auto">
          <a:xfrm>
            <a:off x="6877051" y="3074985"/>
            <a:ext cx="1714398" cy="2105025"/>
          </a:xfrm>
          <a:prstGeom prst="rect">
            <a:avLst/>
          </a:prstGeom>
          <a:solidFill>
            <a:srgbClr val="FFCC66"/>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Oppfølging og vedlikehold</a:t>
            </a:r>
            <a:endParaRPr kumimoji="0" lang="nb-NO" altLang="nb-NO"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Tips til ivaretagelse av de frivillige og erfaringssamling</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2120630" y="0"/>
            <a:ext cx="509145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36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36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Fritidsvenn steg for steg</a:t>
            </a:r>
            <a:endParaRPr kumimoji="0" lang="nb-NO" altLang="nb-NO"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Tree>
    <p:extLst>
      <p:ext uri="{BB962C8B-B14F-4D97-AF65-F5344CB8AC3E}">
        <p14:creationId xmlns:p14="http://schemas.microsoft.com/office/powerpoint/2010/main" val="2727509027"/>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1294</TotalTime>
  <Words>2046</Words>
  <Application>Microsoft Office PowerPoint</Application>
  <PresentationFormat>Skjermfremvisning (4:3)</PresentationFormat>
  <Paragraphs>180</Paragraphs>
  <Slides>26</Slides>
  <Notes>19</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26</vt:i4>
      </vt:variant>
    </vt:vector>
  </HeadingPairs>
  <TitlesOfParts>
    <vt:vector size="33" baseType="lpstr">
      <vt:lpstr>Arial</vt:lpstr>
      <vt:lpstr>Calibri</vt:lpstr>
      <vt:lpstr>Calibri Light</vt:lpstr>
      <vt:lpstr>Georgia</vt:lpstr>
      <vt:lpstr>Verdana</vt:lpstr>
      <vt:lpstr>Wingdings</vt:lpstr>
      <vt:lpstr>Office-tema</vt:lpstr>
      <vt:lpstr>PowerPoint-presentasjon</vt:lpstr>
      <vt:lpstr>Utarbeidet av  «Aktiv fritid for alle»  Vi ønsker at alle skal få mulighet til å ha en meningsfull og aktiv fritid    Støttet av: </vt:lpstr>
      <vt:lpstr>Hovedmål for fritidsvenn: Skape flere fritidsopplevelser for personer som ønsker en fritidsvenn og  bidra til en meningsfull og aktiv fritid,   i samarbeid med frivillige (vise film)</vt:lpstr>
      <vt:lpstr>Samarbeide på tvers av frivillig sektor, og mellom frivillig og kommunal sektor  Gjennom samarbeid om fritidsvenn er vi en pådriver for kompetanseheving i våre tilsluttede organisasjoner, frivilligsentralene, etablert støttekontaktordning og kommunen. </vt:lpstr>
      <vt:lpstr>Fritidsvenn- mange muligheter</vt:lpstr>
      <vt:lpstr>Dette kurset er for fritidsvenner i xxxxx (LOGO-klubb/lag/frivilligsentral/ kommune)</vt:lpstr>
      <vt:lpstr>Kursinnhold</vt:lpstr>
      <vt:lpstr>PowerPoint-presentasjon</vt:lpstr>
      <vt:lpstr>PowerPoint-presentasjon</vt:lpstr>
      <vt:lpstr>Frivillig aktivitet</vt:lpstr>
      <vt:lpstr>PowerPoint-presentasjon</vt:lpstr>
      <vt:lpstr>PowerPoint-presentasjon</vt:lpstr>
      <vt:lpstr>PowerPoint-presentasjon</vt:lpstr>
      <vt:lpstr>PowerPoint-presentasjon</vt:lpstr>
      <vt:lpstr>Slik blir du fritidsvenn</vt:lpstr>
      <vt:lpstr>PowerPoint-presentasjon</vt:lpstr>
      <vt:lpstr>PowerPoint-presentasjon</vt:lpstr>
      <vt:lpstr>Taushetsløfte</vt:lpstr>
      <vt:lpstr>Politiattest</vt:lpstr>
      <vt:lpstr>PowerPoint-presentasjon</vt:lpstr>
      <vt:lpstr>Fritidsvenn- mange muligheter</vt:lpstr>
      <vt:lpstr>PowerPoint-presentasjon</vt:lpstr>
      <vt:lpstr>Gruppeoppgave 1.   Du er fritidsvenn for Torstein 24 år, dere bowler sammen. Torstein forteller at han føler seg ensom. Hva sier du?</vt:lpstr>
      <vt:lpstr>Gruppeoppgave 2.   Peder er 12 år og har sluttet på fotball. Har har lyst å starte i speideren, men tør ikke gå alene.  Hva kan du gjøre som fritidsvenn?</vt:lpstr>
      <vt:lpstr>Gruppeoppgave 3.   Du er fritidsvenn for Kristine 80 år, og henter henne hjemme. Dere skal på tur i marka. Hennes mann spør om du kan handle på butikken.  Hva svarer du?</vt:lpstr>
      <vt:lpstr>Gruppeoppgave 4.   Du er fritidsvenn for Agnes 16 år, du følger henne til håndballtrening og støtter henne. I gangen treffer du en spiller som spør deg hva du gjør for Agnes? Hva sier 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Liv Synnøve Hoel</dc:creator>
  <cp:lastModifiedBy>Liv Synnøve Hoel</cp:lastModifiedBy>
  <cp:revision>61</cp:revision>
  <dcterms:created xsi:type="dcterms:W3CDTF">2019-05-15T08:51:26Z</dcterms:created>
  <dcterms:modified xsi:type="dcterms:W3CDTF">2019-11-28T14:25:38Z</dcterms:modified>
</cp:coreProperties>
</file>