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73" r:id="rId2"/>
    <p:sldId id="278" r:id="rId3"/>
    <p:sldId id="280" r:id="rId4"/>
    <p:sldId id="279" r:id="rId5"/>
    <p:sldId id="277" r:id="rId6"/>
    <p:sldId id="260" r:id="rId7"/>
    <p:sldId id="281" r:id="rId8"/>
    <p:sldId id="267" r:id="rId9"/>
    <p:sldId id="264" r:id="rId10"/>
    <p:sldId id="261" r:id="rId11"/>
    <p:sldId id="265" r:id="rId12"/>
    <p:sldId id="262" r:id="rId13"/>
    <p:sldId id="266" r:id="rId14"/>
    <p:sldId id="263" r:id="rId15"/>
  </p:sldIdLst>
  <p:sldSz cx="9144000" cy="6858000" type="screen4x3"/>
  <p:notesSz cx="6797675" cy="9928225"/>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sfarg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3" d="100"/>
          <a:sy n="63" d="100"/>
        </p:scale>
        <p:origin x="1380"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27EE7CA-C8D8-4060-9D62-877D344C9ADC}" type="datetimeFigureOut">
              <a:rPr lang="nb-NO" smtClean="0"/>
              <a:t>30.09.2019</a:t>
            </a:fld>
            <a:endParaRPr lang="nb-NO"/>
          </a:p>
        </p:txBody>
      </p:sp>
      <p:sp>
        <p:nvSpPr>
          <p:cNvPr id="4" name="Plassholder for lysbil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54717AB7-EB0C-46BD-B0F1-9A4EF2EC5D28}" type="slidenum">
              <a:rPr lang="nb-NO" smtClean="0"/>
              <a:t>‹#›</a:t>
            </a:fld>
            <a:endParaRPr lang="nb-NO"/>
          </a:p>
        </p:txBody>
      </p:sp>
    </p:spTree>
    <p:extLst>
      <p:ext uri="{BB962C8B-B14F-4D97-AF65-F5344CB8AC3E}">
        <p14:creationId xmlns:p14="http://schemas.microsoft.com/office/powerpoint/2010/main" val="3778904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1</a:t>
            </a:fld>
            <a:endParaRPr lang="nb-NO"/>
          </a:p>
        </p:txBody>
      </p:sp>
    </p:spTree>
    <p:extLst>
      <p:ext uri="{BB962C8B-B14F-4D97-AF65-F5344CB8AC3E}">
        <p14:creationId xmlns:p14="http://schemas.microsoft.com/office/powerpoint/2010/main" val="2975769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10</a:t>
            </a:fld>
            <a:endParaRPr lang="nb-NO"/>
          </a:p>
        </p:txBody>
      </p:sp>
    </p:spTree>
    <p:extLst>
      <p:ext uri="{BB962C8B-B14F-4D97-AF65-F5344CB8AC3E}">
        <p14:creationId xmlns:p14="http://schemas.microsoft.com/office/powerpoint/2010/main" val="1737910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11</a:t>
            </a:fld>
            <a:endParaRPr lang="nb-NO"/>
          </a:p>
        </p:txBody>
      </p:sp>
    </p:spTree>
    <p:extLst>
      <p:ext uri="{BB962C8B-B14F-4D97-AF65-F5344CB8AC3E}">
        <p14:creationId xmlns:p14="http://schemas.microsoft.com/office/powerpoint/2010/main" val="2786237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12</a:t>
            </a:fld>
            <a:endParaRPr lang="nb-NO"/>
          </a:p>
        </p:txBody>
      </p:sp>
    </p:spTree>
    <p:extLst>
      <p:ext uri="{BB962C8B-B14F-4D97-AF65-F5344CB8AC3E}">
        <p14:creationId xmlns:p14="http://schemas.microsoft.com/office/powerpoint/2010/main" val="1566465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13</a:t>
            </a:fld>
            <a:endParaRPr lang="nb-NO"/>
          </a:p>
        </p:txBody>
      </p:sp>
    </p:spTree>
    <p:extLst>
      <p:ext uri="{BB962C8B-B14F-4D97-AF65-F5344CB8AC3E}">
        <p14:creationId xmlns:p14="http://schemas.microsoft.com/office/powerpoint/2010/main" val="2099712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14</a:t>
            </a:fld>
            <a:endParaRPr lang="nb-NO"/>
          </a:p>
        </p:txBody>
      </p:sp>
    </p:spTree>
    <p:extLst>
      <p:ext uri="{BB962C8B-B14F-4D97-AF65-F5344CB8AC3E}">
        <p14:creationId xmlns:p14="http://schemas.microsoft.com/office/powerpoint/2010/main" val="1648509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2</a:t>
            </a:fld>
            <a:endParaRPr lang="nb-NO"/>
          </a:p>
        </p:txBody>
      </p:sp>
    </p:spTree>
    <p:extLst>
      <p:ext uri="{BB962C8B-B14F-4D97-AF65-F5344CB8AC3E}">
        <p14:creationId xmlns:p14="http://schemas.microsoft.com/office/powerpoint/2010/main" val="2020970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3</a:t>
            </a:fld>
            <a:endParaRPr lang="nb-NO"/>
          </a:p>
        </p:txBody>
      </p:sp>
    </p:spTree>
    <p:extLst>
      <p:ext uri="{BB962C8B-B14F-4D97-AF65-F5344CB8AC3E}">
        <p14:creationId xmlns:p14="http://schemas.microsoft.com/office/powerpoint/2010/main" val="2160755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4</a:t>
            </a:fld>
            <a:endParaRPr lang="nb-NO"/>
          </a:p>
        </p:txBody>
      </p:sp>
    </p:spTree>
    <p:extLst>
      <p:ext uri="{BB962C8B-B14F-4D97-AF65-F5344CB8AC3E}">
        <p14:creationId xmlns:p14="http://schemas.microsoft.com/office/powerpoint/2010/main" val="4097196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5</a:t>
            </a:fld>
            <a:endParaRPr lang="nb-NO"/>
          </a:p>
        </p:txBody>
      </p:sp>
    </p:spTree>
    <p:extLst>
      <p:ext uri="{BB962C8B-B14F-4D97-AF65-F5344CB8AC3E}">
        <p14:creationId xmlns:p14="http://schemas.microsoft.com/office/powerpoint/2010/main" val="244539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6</a:t>
            </a:fld>
            <a:endParaRPr lang="nb-NO"/>
          </a:p>
        </p:txBody>
      </p:sp>
    </p:spTree>
    <p:extLst>
      <p:ext uri="{BB962C8B-B14F-4D97-AF65-F5344CB8AC3E}">
        <p14:creationId xmlns:p14="http://schemas.microsoft.com/office/powerpoint/2010/main" val="2353121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7</a:t>
            </a:fld>
            <a:endParaRPr lang="nb-NO"/>
          </a:p>
        </p:txBody>
      </p:sp>
    </p:spTree>
    <p:extLst>
      <p:ext uri="{BB962C8B-B14F-4D97-AF65-F5344CB8AC3E}">
        <p14:creationId xmlns:p14="http://schemas.microsoft.com/office/powerpoint/2010/main" val="3534713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8</a:t>
            </a:fld>
            <a:endParaRPr lang="nb-NO"/>
          </a:p>
        </p:txBody>
      </p:sp>
    </p:spTree>
    <p:extLst>
      <p:ext uri="{BB962C8B-B14F-4D97-AF65-F5344CB8AC3E}">
        <p14:creationId xmlns:p14="http://schemas.microsoft.com/office/powerpoint/2010/main" val="2146014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4717AB7-EB0C-46BD-B0F1-9A4EF2EC5D28}" type="slidenum">
              <a:rPr lang="nb-NO" smtClean="0"/>
              <a:t>9</a:t>
            </a:fld>
            <a:endParaRPr lang="nb-NO"/>
          </a:p>
        </p:txBody>
      </p:sp>
    </p:spTree>
    <p:extLst>
      <p:ext uri="{BB962C8B-B14F-4D97-AF65-F5344CB8AC3E}">
        <p14:creationId xmlns:p14="http://schemas.microsoft.com/office/powerpoint/2010/main" val="1471931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a:t>Klikk for å redigere tittelstil</a:t>
            </a:r>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p>
        </p:txBody>
      </p:sp>
      <p:sp>
        <p:nvSpPr>
          <p:cNvPr id="4" name="Plassholder for dato 3"/>
          <p:cNvSpPr>
            <a:spLocks noGrp="1"/>
          </p:cNvSpPr>
          <p:nvPr>
            <p:ph type="dt" sz="half" idx="10"/>
          </p:nvPr>
        </p:nvSpPr>
        <p:spPr/>
        <p:txBody>
          <a:bodyPr/>
          <a:lstStyle/>
          <a:p>
            <a:fld id="{37223032-6EB3-7C49-AD1D-6B5B0BB18543}" type="datetimeFigureOut">
              <a:rPr lang="nb-NO" smtClean="0"/>
              <a:t>30.09.2019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ACEF9D4-03F6-5E42-8186-5E8E2D1D23C7}" type="slidenum">
              <a:rPr lang="nb-NO" smtClean="0"/>
              <a:t>‹#›</a:t>
            </a:fld>
            <a:endParaRPr lang="nb-NO"/>
          </a:p>
        </p:txBody>
      </p:sp>
    </p:spTree>
    <p:extLst>
      <p:ext uri="{BB962C8B-B14F-4D97-AF65-F5344CB8AC3E}">
        <p14:creationId xmlns:p14="http://schemas.microsoft.com/office/powerpoint/2010/main" val="247076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37223032-6EB3-7C49-AD1D-6B5B0BB18543}" type="datetimeFigureOut">
              <a:rPr lang="nb-NO" smtClean="0"/>
              <a:t>30.09.2019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ACEF9D4-03F6-5E42-8186-5E8E2D1D23C7}" type="slidenum">
              <a:rPr lang="nb-NO" smtClean="0"/>
              <a:t>‹#›</a:t>
            </a:fld>
            <a:endParaRPr lang="nb-NO"/>
          </a:p>
        </p:txBody>
      </p:sp>
    </p:spTree>
    <p:extLst>
      <p:ext uri="{BB962C8B-B14F-4D97-AF65-F5344CB8AC3E}">
        <p14:creationId xmlns:p14="http://schemas.microsoft.com/office/powerpoint/2010/main" val="2104285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37223032-6EB3-7C49-AD1D-6B5B0BB18543}" type="datetimeFigureOut">
              <a:rPr lang="nb-NO" smtClean="0"/>
              <a:t>30.09.2019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ACEF9D4-03F6-5E42-8186-5E8E2D1D23C7}" type="slidenum">
              <a:rPr lang="nb-NO" smtClean="0"/>
              <a:t>‹#›</a:t>
            </a:fld>
            <a:endParaRPr lang="nb-NO"/>
          </a:p>
        </p:txBody>
      </p:sp>
    </p:spTree>
    <p:extLst>
      <p:ext uri="{BB962C8B-B14F-4D97-AF65-F5344CB8AC3E}">
        <p14:creationId xmlns:p14="http://schemas.microsoft.com/office/powerpoint/2010/main" val="80592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ysbildemal">
    <p:spTree>
      <p:nvGrpSpPr>
        <p:cNvPr id="1" name=""/>
        <p:cNvGrpSpPr/>
        <p:nvPr/>
      </p:nvGrpSpPr>
      <p:grpSpPr>
        <a:xfrm>
          <a:off x="0" y="0"/>
          <a:ext cx="0" cy="0"/>
          <a:chOff x="0" y="0"/>
          <a:chExt cx="0" cy="0"/>
        </a:xfrm>
      </p:grpSpPr>
      <p:sp>
        <p:nvSpPr>
          <p:cNvPr id="7" name="TekstSylinder 6"/>
          <p:cNvSpPr txBox="1"/>
          <p:nvPr userDrawn="1"/>
        </p:nvSpPr>
        <p:spPr>
          <a:xfrm>
            <a:off x="468000" y="6453336"/>
            <a:ext cx="1584000" cy="215444"/>
          </a:xfrm>
          <a:prstGeom prst="rect">
            <a:avLst/>
          </a:prstGeom>
          <a:noFill/>
        </p:spPr>
        <p:txBody>
          <a:bodyPr wrap="square" rtlCol="0">
            <a:spAutoFit/>
          </a:bodyPr>
          <a:lstStyle/>
          <a:p>
            <a:fld id="{4129F15E-F505-4113-97F1-B5E945A745BC}" type="datetime4">
              <a:rPr lang="nb-NO" sz="800" smtClean="0">
                <a:solidFill>
                  <a:schemeClr val="tx1">
                    <a:lumMod val="65000"/>
                    <a:lumOff val="35000"/>
                  </a:schemeClr>
                </a:solidFill>
                <a:latin typeface="Georgia" pitchFamily="18" charset="0"/>
              </a:rPr>
              <a:pPr/>
              <a:t>30. september 2019</a:t>
            </a:fld>
            <a:endParaRPr lang="nb-NO" sz="800" dirty="0">
              <a:solidFill>
                <a:schemeClr val="tx1">
                  <a:lumMod val="65000"/>
                  <a:lumOff val="35000"/>
                </a:schemeClr>
              </a:solidFill>
              <a:latin typeface="Georgia" pitchFamily="18" charset="0"/>
            </a:endParaRPr>
          </a:p>
        </p:txBody>
      </p:sp>
      <p:sp>
        <p:nvSpPr>
          <p:cNvPr id="11" name="TekstSylinder 10"/>
          <p:cNvSpPr txBox="1"/>
          <p:nvPr userDrawn="1"/>
        </p:nvSpPr>
        <p:spPr>
          <a:xfrm>
            <a:off x="3636000" y="6454800"/>
            <a:ext cx="1584000" cy="215444"/>
          </a:xfrm>
          <a:prstGeom prst="rect">
            <a:avLst/>
          </a:prstGeom>
          <a:noFill/>
        </p:spPr>
        <p:txBody>
          <a:bodyPr wrap="square" rtlCol="0">
            <a:spAutoFit/>
          </a:bodyPr>
          <a:lstStyle/>
          <a:p>
            <a:fld id="{141455D8-1C59-4B02-8E96-9D3B5583C48B}" type="slidenum">
              <a:rPr lang="nb-NO" sz="800" smtClean="0">
                <a:solidFill>
                  <a:schemeClr val="tx1">
                    <a:lumMod val="65000"/>
                    <a:lumOff val="35000"/>
                  </a:schemeClr>
                </a:solidFill>
                <a:latin typeface="Georgia" pitchFamily="18" charset="0"/>
              </a:rPr>
              <a:pPr/>
              <a:t>‹#›</a:t>
            </a:fld>
            <a:endParaRPr lang="nb-NO" sz="800" dirty="0">
              <a:solidFill>
                <a:schemeClr val="tx1">
                  <a:lumMod val="65000"/>
                  <a:lumOff val="35000"/>
                </a:schemeClr>
              </a:solidFill>
              <a:latin typeface="Georgia" pitchFamily="18" charset="0"/>
            </a:endParaRPr>
          </a:p>
        </p:txBody>
      </p:sp>
      <p:sp>
        <p:nvSpPr>
          <p:cNvPr id="12" name="TekstSylinder 11"/>
          <p:cNvSpPr txBox="1"/>
          <p:nvPr userDrawn="1"/>
        </p:nvSpPr>
        <p:spPr>
          <a:xfrm>
            <a:off x="7236000" y="6454800"/>
            <a:ext cx="1332000" cy="215444"/>
          </a:xfrm>
          <a:prstGeom prst="rect">
            <a:avLst/>
          </a:prstGeom>
          <a:noFill/>
        </p:spPr>
        <p:txBody>
          <a:bodyPr wrap="square" rtlCol="0">
            <a:spAutoFit/>
          </a:bodyPr>
          <a:lstStyle/>
          <a:p>
            <a:r>
              <a:rPr lang="nb-NO" sz="800" baseline="0" dirty="0">
                <a:solidFill>
                  <a:srgbClr val="4D4D4D"/>
                </a:solidFill>
                <a:latin typeface="Georgia" pitchFamily="18" charset="0"/>
              </a:rPr>
              <a:t>© Norges Idrettsforbund</a:t>
            </a:r>
          </a:p>
        </p:txBody>
      </p:sp>
      <p:cxnSp>
        <p:nvCxnSpPr>
          <p:cNvPr id="15" name="Rett linje 14"/>
          <p:cNvCxnSpPr/>
          <p:nvPr userDrawn="1"/>
        </p:nvCxnSpPr>
        <p:spPr>
          <a:xfrm>
            <a:off x="0" y="6453336"/>
            <a:ext cx="9144000" cy="0"/>
          </a:xfrm>
          <a:prstGeom prst="line">
            <a:avLst/>
          </a:prstGeom>
          <a:ln w="12700">
            <a:solidFill>
              <a:srgbClr val="57585B"/>
            </a:solidFill>
            <a:prstDash val="sysDot"/>
          </a:ln>
        </p:spPr>
        <p:style>
          <a:lnRef idx="1">
            <a:schemeClr val="accent1"/>
          </a:lnRef>
          <a:fillRef idx="0">
            <a:schemeClr val="accent1"/>
          </a:fillRef>
          <a:effectRef idx="0">
            <a:schemeClr val="accent1"/>
          </a:effectRef>
          <a:fontRef idx="minor">
            <a:schemeClr val="tx1"/>
          </a:fontRef>
        </p:style>
      </p:cxnSp>
      <p:cxnSp>
        <p:nvCxnSpPr>
          <p:cNvPr id="16" name="Rett linje 15"/>
          <p:cNvCxnSpPr/>
          <p:nvPr userDrawn="1"/>
        </p:nvCxnSpPr>
        <p:spPr>
          <a:xfrm>
            <a:off x="0" y="6669360"/>
            <a:ext cx="9144000" cy="0"/>
          </a:xfrm>
          <a:prstGeom prst="line">
            <a:avLst/>
          </a:prstGeom>
          <a:ln w="12700">
            <a:solidFill>
              <a:srgbClr val="57585B"/>
            </a:solidFill>
            <a:prstDash val="sysDot"/>
          </a:ln>
        </p:spPr>
        <p:style>
          <a:lnRef idx="1">
            <a:schemeClr val="accent1"/>
          </a:lnRef>
          <a:fillRef idx="0">
            <a:schemeClr val="accent1"/>
          </a:fillRef>
          <a:effectRef idx="0">
            <a:schemeClr val="accent1"/>
          </a:effectRef>
          <a:fontRef idx="minor">
            <a:schemeClr val="tx1"/>
          </a:fontRef>
        </p:style>
      </p:cxnSp>
      <p:sp>
        <p:nvSpPr>
          <p:cNvPr id="9" name="Undertittel 2"/>
          <p:cNvSpPr>
            <a:spLocks noGrp="1"/>
          </p:cNvSpPr>
          <p:nvPr>
            <p:ph type="subTitle" idx="1"/>
          </p:nvPr>
        </p:nvSpPr>
        <p:spPr>
          <a:xfrm>
            <a:off x="1187624" y="2780928"/>
            <a:ext cx="6768408" cy="3312368"/>
          </a:xfrm>
          <a:prstGeom prst="rect">
            <a:avLst/>
          </a:prstGeom>
        </p:spPr>
        <p:txBody>
          <a:bodyPr>
            <a:normAutofit/>
          </a:bodyPr>
          <a:lstStyle>
            <a:lvl1pPr marL="0" indent="0" algn="l">
              <a:buFont typeface="Arial" pitchFamily="34" charset="0"/>
              <a:buChar char="•"/>
              <a:defRPr sz="2000" baseline="0">
                <a:solidFill>
                  <a:srgbClr val="4D4D4D"/>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nb-NO" dirty="0"/>
          </a:p>
        </p:txBody>
      </p:sp>
      <p:sp>
        <p:nvSpPr>
          <p:cNvPr id="10" name="Tittel 1"/>
          <p:cNvSpPr>
            <a:spLocks noGrp="1"/>
          </p:cNvSpPr>
          <p:nvPr>
            <p:ph type="ctrTitle"/>
          </p:nvPr>
        </p:nvSpPr>
        <p:spPr>
          <a:xfrm>
            <a:off x="1187624" y="1556792"/>
            <a:ext cx="6753600" cy="864000"/>
          </a:xfrm>
          <a:prstGeom prst="rect">
            <a:avLst/>
          </a:prstGeom>
        </p:spPr>
        <p:txBody>
          <a:bodyPr>
            <a:normAutofit/>
          </a:bodyPr>
          <a:lstStyle>
            <a:lvl1pPr algn="l">
              <a:defRPr sz="2800" baseline="0">
                <a:solidFill>
                  <a:srgbClr val="4D4D4D"/>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212938286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37223032-6EB3-7C49-AD1D-6B5B0BB18543}" type="datetimeFigureOut">
              <a:rPr lang="nb-NO" smtClean="0"/>
              <a:t>30.09.2019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ACEF9D4-03F6-5E42-8186-5E8E2D1D23C7}" type="slidenum">
              <a:rPr lang="nb-NO" smtClean="0"/>
              <a:t>‹#›</a:t>
            </a:fld>
            <a:endParaRPr lang="nb-NO"/>
          </a:p>
        </p:txBody>
      </p:sp>
    </p:spTree>
    <p:extLst>
      <p:ext uri="{BB962C8B-B14F-4D97-AF65-F5344CB8AC3E}">
        <p14:creationId xmlns:p14="http://schemas.microsoft.com/office/powerpoint/2010/main" val="15286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37223032-6EB3-7C49-AD1D-6B5B0BB18543}" type="datetimeFigureOut">
              <a:rPr lang="nb-NO" smtClean="0"/>
              <a:t>30.09.2019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ACEF9D4-03F6-5E42-8186-5E8E2D1D23C7}" type="slidenum">
              <a:rPr lang="nb-NO" smtClean="0"/>
              <a:t>‹#›</a:t>
            </a:fld>
            <a:endParaRPr lang="nb-NO"/>
          </a:p>
        </p:txBody>
      </p:sp>
    </p:spTree>
    <p:extLst>
      <p:ext uri="{BB962C8B-B14F-4D97-AF65-F5344CB8AC3E}">
        <p14:creationId xmlns:p14="http://schemas.microsoft.com/office/powerpoint/2010/main" val="2794198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37223032-6EB3-7C49-AD1D-6B5B0BB18543}" type="datetimeFigureOut">
              <a:rPr lang="nb-NO" smtClean="0"/>
              <a:t>30.09.2019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ACEF9D4-03F6-5E42-8186-5E8E2D1D23C7}" type="slidenum">
              <a:rPr lang="nb-NO" smtClean="0"/>
              <a:t>‹#›</a:t>
            </a:fld>
            <a:endParaRPr lang="nb-NO"/>
          </a:p>
        </p:txBody>
      </p:sp>
    </p:spTree>
    <p:extLst>
      <p:ext uri="{BB962C8B-B14F-4D97-AF65-F5344CB8AC3E}">
        <p14:creationId xmlns:p14="http://schemas.microsoft.com/office/powerpoint/2010/main" val="1567652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37223032-6EB3-7C49-AD1D-6B5B0BB18543}" type="datetimeFigureOut">
              <a:rPr lang="nb-NO" smtClean="0"/>
              <a:t>30.09.2019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0ACEF9D4-03F6-5E42-8186-5E8E2D1D23C7}" type="slidenum">
              <a:rPr lang="nb-NO" smtClean="0"/>
              <a:t>‹#›</a:t>
            </a:fld>
            <a:endParaRPr lang="nb-NO"/>
          </a:p>
        </p:txBody>
      </p:sp>
    </p:spTree>
    <p:extLst>
      <p:ext uri="{BB962C8B-B14F-4D97-AF65-F5344CB8AC3E}">
        <p14:creationId xmlns:p14="http://schemas.microsoft.com/office/powerpoint/2010/main" val="1404276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37223032-6EB3-7C49-AD1D-6B5B0BB18543}" type="datetimeFigureOut">
              <a:rPr lang="nb-NO" smtClean="0"/>
              <a:t>30.09.2019</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0ACEF9D4-03F6-5E42-8186-5E8E2D1D23C7}" type="slidenum">
              <a:rPr lang="nb-NO" smtClean="0"/>
              <a:t>‹#›</a:t>
            </a:fld>
            <a:endParaRPr lang="nb-NO"/>
          </a:p>
        </p:txBody>
      </p:sp>
    </p:spTree>
    <p:extLst>
      <p:ext uri="{BB962C8B-B14F-4D97-AF65-F5344CB8AC3E}">
        <p14:creationId xmlns:p14="http://schemas.microsoft.com/office/powerpoint/2010/main" val="1179965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37223032-6EB3-7C49-AD1D-6B5B0BB18543}" type="datetimeFigureOut">
              <a:rPr lang="nb-NO" smtClean="0"/>
              <a:t>30.09.2019</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0ACEF9D4-03F6-5E42-8186-5E8E2D1D23C7}" type="slidenum">
              <a:rPr lang="nb-NO" smtClean="0"/>
              <a:t>‹#›</a:t>
            </a:fld>
            <a:endParaRPr lang="nb-NO"/>
          </a:p>
        </p:txBody>
      </p:sp>
    </p:spTree>
    <p:extLst>
      <p:ext uri="{BB962C8B-B14F-4D97-AF65-F5344CB8AC3E}">
        <p14:creationId xmlns:p14="http://schemas.microsoft.com/office/powerpoint/2010/main" val="298791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37223032-6EB3-7C49-AD1D-6B5B0BB18543}" type="datetimeFigureOut">
              <a:rPr lang="nb-NO" smtClean="0"/>
              <a:t>30.09.2019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ACEF9D4-03F6-5E42-8186-5E8E2D1D23C7}" type="slidenum">
              <a:rPr lang="nb-NO" smtClean="0"/>
              <a:t>‹#›</a:t>
            </a:fld>
            <a:endParaRPr lang="nb-NO"/>
          </a:p>
        </p:txBody>
      </p:sp>
    </p:spTree>
    <p:extLst>
      <p:ext uri="{BB962C8B-B14F-4D97-AF65-F5344CB8AC3E}">
        <p14:creationId xmlns:p14="http://schemas.microsoft.com/office/powerpoint/2010/main" val="3030293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37223032-6EB3-7C49-AD1D-6B5B0BB18543}" type="datetimeFigureOut">
              <a:rPr lang="nb-NO" smtClean="0"/>
              <a:t>30.09.2019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ACEF9D4-03F6-5E42-8186-5E8E2D1D23C7}" type="slidenum">
              <a:rPr lang="nb-NO" smtClean="0"/>
              <a:t>‹#›</a:t>
            </a:fld>
            <a:endParaRPr lang="nb-NO"/>
          </a:p>
        </p:txBody>
      </p:sp>
    </p:spTree>
    <p:extLst>
      <p:ext uri="{BB962C8B-B14F-4D97-AF65-F5344CB8AC3E}">
        <p14:creationId xmlns:p14="http://schemas.microsoft.com/office/powerpoint/2010/main" val="3276718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223032-6EB3-7C49-AD1D-6B5B0BB18543}" type="datetimeFigureOut">
              <a:rPr lang="nb-NO" smtClean="0"/>
              <a:t>30.09.2019</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EF9D4-03F6-5E42-8186-5E8E2D1D23C7}" type="slidenum">
              <a:rPr lang="nb-NO" smtClean="0"/>
              <a:t>‹#›</a:t>
            </a:fld>
            <a:endParaRPr lang="nb-NO"/>
          </a:p>
        </p:txBody>
      </p:sp>
    </p:spTree>
    <p:extLst>
      <p:ext uri="{BB962C8B-B14F-4D97-AF65-F5344CB8AC3E}">
        <p14:creationId xmlns:p14="http://schemas.microsoft.com/office/powerpoint/2010/main" val="3955846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sp>
        <p:nvSpPr>
          <p:cNvPr id="2" name="Rektangel 1"/>
          <p:cNvSpPr/>
          <p:nvPr/>
        </p:nvSpPr>
        <p:spPr>
          <a:xfrm>
            <a:off x="1097280" y="1243584"/>
            <a:ext cx="6355080" cy="2554545"/>
          </a:xfrm>
          <a:prstGeom prst="rect">
            <a:avLst/>
          </a:prstGeom>
        </p:spPr>
        <p:txBody>
          <a:bodyPr wrap="square">
            <a:spAutoFit/>
          </a:bodyPr>
          <a:lstStyle/>
          <a:p>
            <a:pPr algn="ctr">
              <a:spcAft>
                <a:spcPts val="0"/>
              </a:spcAft>
            </a:pPr>
            <a:r>
              <a:rPr lang="nb-NO" sz="2400" b="1" dirty="0">
                <a:latin typeface="Cambria" panose="02040503050406030204" pitchFamily="18" charset="0"/>
                <a:ea typeface="MS Mincho" panose="02020609040205080304" pitchFamily="49" charset="-128"/>
                <a:cs typeface="Times New Roman" panose="02020603050405020304" pitchFamily="18" charset="0"/>
              </a:rPr>
              <a:t>Virksomhetsplan 2020</a:t>
            </a:r>
            <a:endParaRPr lang="nb-NO" sz="1200" dirty="0">
              <a:latin typeface="Cambria" panose="02040503050406030204" pitchFamily="18" charset="0"/>
              <a:ea typeface="MS Mincho" panose="02020609040205080304" pitchFamily="49" charset="-128"/>
              <a:cs typeface="Times New Roman" panose="02020603050405020304" pitchFamily="18" charset="0"/>
            </a:endParaRPr>
          </a:p>
          <a:p>
            <a:pPr>
              <a:spcAft>
                <a:spcPts val="0"/>
              </a:spcAft>
            </a:pPr>
            <a:r>
              <a:rPr lang="nb-NO" sz="2400" b="1" dirty="0">
                <a:latin typeface="Cambria" panose="02040503050406030204" pitchFamily="18" charset="0"/>
                <a:ea typeface="MS Mincho" panose="02020609040205080304" pitchFamily="49" charset="-128"/>
                <a:cs typeface="Times New Roman" panose="02020603050405020304" pitchFamily="18" charset="0"/>
              </a:rPr>
              <a:t> </a:t>
            </a:r>
            <a:endParaRPr lang="nb-NO" sz="1200" dirty="0">
              <a:latin typeface="Cambria" panose="02040503050406030204" pitchFamily="18" charset="0"/>
              <a:ea typeface="MS Mincho" panose="02020609040205080304" pitchFamily="49" charset="-128"/>
              <a:cs typeface="Times New Roman" panose="02020603050405020304" pitchFamily="18" charset="0"/>
            </a:endParaRPr>
          </a:p>
          <a:p>
            <a:pPr algn="ctr">
              <a:spcAft>
                <a:spcPts val="0"/>
              </a:spcAft>
            </a:pPr>
            <a:r>
              <a:rPr lang="nb-NO" sz="2400" b="1" dirty="0">
                <a:latin typeface="Cambria" panose="02040503050406030204" pitchFamily="18" charset="0"/>
                <a:ea typeface="MS Mincho" panose="02020609040205080304" pitchFamily="49" charset="-128"/>
                <a:cs typeface="Times New Roman" panose="02020603050405020304" pitchFamily="18" charset="0"/>
              </a:rPr>
              <a:t>for</a:t>
            </a:r>
            <a:endParaRPr lang="nb-NO" sz="1200" dirty="0">
              <a:latin typeface="Cambria" panose="02040503050406030204" pitchFamily="18" charset="0"/>
              <a:ea typeface="MS Mincho" panose="02020609040205080304" pitchFamily="49" charset="-128"/>
              <a:cs typeface="Times New Roman" panose="02020603050405020304" pitchFamily="18" charset="0"/>
            </a:endParaRPr>
          </a:p>
          <a:p>
            <a:pPr algn="ctr">
              <a:spcAft>
                <a:spcPts val="0"/>
              </a:spcAft>
            </a:pPr>
            <a:r>
              <a:rPr lang="nb-NO" sz="2400" b="1" dirty="0">
                <a:latin typeface="Cambria" panose="02040503050406030204" pitchFamily="18" charset="0"/>
                <a:ea typeface="MS Mincho" panose="02020609040205080304" pitchFamily="49" charset="-128"/>
                <a:cs typeface="Times New Roman" panose="02020603050405020304" pitchFamily="18" charset="0"/>
              </a:rPr>
              <a:t> </a:t>
            </a:r>
            <a:endParaRPr lang="nb-NO" sz="1200" dirty="0">
              <a:latin typeface="Cambria" panose="02040503050406030204" pitchFamily="18" charset="0"/>
              <a:ea typeface="MS Mincho" panose="02020609040205080304" pitchFamily="49" charset="-128"/>
              <a:cs typeface="Times New Roman" panose="02020603050405020304" pitchFamily="18" charset="0"/>
            </a:endParaRPr>
          </a:p>
          <a:p>
            <a:pPr algn="ctr">
              <a:spcAft>
                <a:spcPts val="0"/>
              </a:spcAft>
            </a:pPr>
            <a:r>
              <a:rPr lang="nb-NO" sz="2400" b="1" dirty="0">
                <a:latin typeface="Cambria" panose="02040503050406030204" pitchFamily="18" charset="0"/>
                <a:ea typeface="MS Mincho" panose="02020609040205080304" pitchFamily="49" charset="-128"/>
                <a:cs typeface="Times New Roman" panose="02020603050405020304" pitchFamily="18" charset="0"/>
              </a:rPr>
              <a:t>Innlandet idrettskrets</a:t>
            </a:r>
            <a:endParaRPr lang="nb-NO" sz="1200" dirty="0">
              <a:latin typeface="Cambria" panose="02040503050406030204" pitchFamily="18" charset="0"/>
              <a:ea typeface="MS Mincho" panose="02020609040205080304" pitchFamily="49" charset="-128"/>
              <a:cs typeface="Times New Roman" panose="02020603050405020304" pitchFamily="18" charset="0"/>
            </a:endParaRPr>
          </a:p>
          <a:p>
            <a:pPr algn="ctr">
              <a:spcAft>
                <a:spcPts val="0"/>
              </a:spcAft>
            </a:pPr>
            <a:r>
              <a:rPr lang="nb-NO" sz="2400" b="1" dirty="0">
                <a:latin typeface="Cambria" panose="02040503050406030204" pitchFamily="18" charset="0"/>
                <a:ea typeface="MS Mincho" panose="02020609040205080304" pitchFamily="49" charset="-128"/>
                <a:cs typeface="Times New Roman" panose="02020603050405020304" pitchFamily="18" charset="0"/>
              </a:rPr>
              <a:t> </a:t>
            </a:r>
            <a:endParaRPr lang="nb-NO" sz="1200" dirty="0">
              <a:latin typeface="Cambria" panose="02040503050406030204" pitchFamily="18" charset="0"/>
              <a:ea typeface="MS Mincho" panose="02020609040205080304" pitchFamily="49" charset="-128"/>
              <a:cs typeface="Times New Roman" panose="02020603050405020304" pitchFamily="18" charset="0"/>
            </a:endParaRPr>
          </a:p>
          <a:p>
            <a:pPr algn="ctr">
              <a:spcAft>
                <a:spcPts val="0"/>
              </a:spcAft>
            </a:pPr>
            <a:r>
              <a:rPr lang="nb-NO" sz="1600" dirty="0">
                <a:latin typeface="Cambria" panose="02040503050406030204" pitchFamily="18" charset="0"/>
                <a:ea typeface="MS Mincho" panose="02020609040205080304" pitchFamily="49" charset="-128"/>
                <a:cs typeface="Times New Roman" panose="02020603050405020304" pitchFamily="18" charset="0"/>
              </a:rPr>
              <a:t>(Versjon per august 2019)</a:t>
            </a:r>
            <a:endParaRPr lang="nb-NO" sz="12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064655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grpSp>
        <p:nvGrpSpPr>
          <p:cNvPr id="3" name="Gruppe 2"/>
          <p:cNvGrpSpPr/>
          <p:nvPr/>
        </p:nvGrpSpPr>
        <p:grpSpPr>
          <a:xfrm>
            <a:off x="532313" y="767957"/>
            <a:ext cx="3801561" cy="5434588"/>
            <a:chOff x="532313" y="201029"/>
            <a:chExt cx="3801561" cy="5434588"/>
          </a:xfrm>
        </p:grpSpPr>
        <p:sp>
          <p:nvSpPr>
            <p:cNvPr id="35" name="Rektangel 34"/>
            <p:cNvSpPr/>
            <p:nvPr/>
          </p:nvSpPr>
          <p:spPr>
            <a:xfrm>
              <a:off x="552917" y="3147576"/>
              <a:ext cx="3780957" cy="248804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nb-NO" sz="1000" b="1" u="sng" dirty="0">
                <a:solidFill>
                  <a:srgbClr val="57585B"/>
                </a:solidFill>
                <a:latin typeface="Georgia" pitchFamily="18" charset="0"/>
              </a:endParaRPr>
            </a:p>
            <a:p>
              <a:r>
                <a:rPr lang="nb-NO" sz="1000" b="1" u="sng" dirty="0">
                  <a:solidFill>
                    <a:srgbClr val="57585B"/>
                  </a:solidFill>
                  <a:latin typeface="Georgia" pitchFamily="18" charset="0"/>
                </a:rPr>
                <a:t>Sørge for tilstrekkelig og riktige arealer til idrettsanlegg</a:t>
              </a:r>
            </a:p>
            <a:p>
              <a:pPr marL="171450" lvl="0" indent="-171450">
                <a:buFont typeface="Arial" panose="020B0604020202020204" pitchFamily="34" charset="0"/>
                <a:buChar char="•"/>
              </a:pPr>
              <a:r>
                <a:rPr lang="nb-NO" sz="1000" b="1" dirty="0">
                  <a:solidFill>
                    <a:srgbClr val="57585B"/>
                  </a:solidFill>
                  <a:latin typeface="Georgia" pitchFamily="18" charset="0"/>
                </a:rPr>
                <a:t>Sammen end IR ta en aktiv rolle i kommunalt planarbeid  </a:t>
              </a:r>
            </a:p>
            <a:p>
              <a:pPr marL="171450" indent="-171450">
                <a:buFont typeface="Arial" panose="020B0604020202020204" pitchFamily="34" charset="0"/>
                <a:buChar char="•"/>
              </a:pPr>
              <a:r>
                <a:rPr lang="nb-NO" sz="1000" b="1" dirty="0">
                  <a:solidFill>
                    <a:srgbClr val="57585B"/>
                  </a:solidFill>
                  <a:latin typeface="Georgia" pitchFamily="18" charset="0"/>
                </a:rPr>
                <a:t>Samarbeide med relevante partnere. </a:t>
              </a:r>
            </a:p>
            <a:p>
              <a:pPr marL="171450" indent="-171450">
                <a:buFont typeface="Arial" panose="020B0604020202020204" pitchFamily="34" charset="0"/>
                <a:buChar char="•"/>
              </a:pPr>
              <a:r>
                <a:rPr lang="nb-NO" sz="1000" b="1" dirty="0">
                  <a:solidFill>
                    <a:srgbClr val="57585B"/>
                  </a:solidFill>
                  <a:latin typeface="Georgia" pitchFamily="18" charset="0"/>
                </a:rPr>
                <a:t>Utnytte de eksisterende anleggsressursene maksimalt og sikre rettferdig fordeling</a:t>
              </a:r>
            </a:p>
            <a:p>
              <a:pPr marL="171450" indent="-171450">
                <a:buFont typeface="Arial" panose="020B0604020202020204" pitchFamily="34" charset="0"/>
                <a:buChar char="•"/>
              </a:pPr>
              <a:endParaRPr lang="nb-NO" sz="1000" b="1" dirty="0">
                <a:solidFill>
                  <a:srgbClr val="57585B"/>
                </a:solidFill>
                <a:latin typeface="Georgia" pitchFamily="18" charset="0"/>
              </a:endParaRPr>
            </a:p>
            <a:p>
              <a:r>
                <a:rPr lang="nb-NO" sz="1000" b="1" u="sng" dirty="0">
                  <a:solidFill>
                    <a:srgbClr val="57585B"/>
                  </a:solidFill>
                  <a:latin typeface="Georgia" pitchFamily="18" charset="0"/>
                </a:rPr>
                <a:t>Sikre innflytelse </a:t>
              </a:r>
              <a:r>
                <a:rPr lang="nb-NO" sz="1000" b="1" u="sng" dirty="0" err="1">
                  <a:solidFill>
                    <a:srgbClr val="57585B"/>
                  </a:solidFill>
                  <a:latin typeface="Georgia" pitchFamily="18" charset="0"/>
                </a:rPr>
                <a:t>ift</a:t>
              </a:r>
              <a:r>
                <a:rPr lang="nb-NO" sz="1000" b="1" u="sng" dirty="0">
                  <a:solidFill>
                    <a:srgbClr val="57585B"/>
                  </a:solidFill>
                  <a:latin typeface="Georgia" pitchFamily="18" charset="0"/>
                </a:rPr>
                <a:t> utbygging og vedlikehold</a:t>
              </a:r>
            </a:p>
            <a:p>
              <a:pPr marL="171450" lvl="0" indent="-171450">
                <a:buFont typeface="Arial" panose="020B0604020202020204" pitchFamily="34" charset="0"/>
                <a:buChar char="•"/>
              </a:pPr>
              <a:r>
                <a:rPr lang="nb-NO" sz="1000" b="1" dirty="0">
                  <a:solidFill>
                    <a:srgbClr val="57585B"/>
                  </a:solidFill>
                  <a:latin typeface="Georgia" pitchFamily="18" charset="0"/>
                </a:rPr>
                <a:t>Bistå IR til å gjennomføre behovskartlegginger</a:t>
              </a:r>
            </a:p>
            <a:p>
              <a:pPr marL="171450" lvl="0" indent="-171450">
                <a:buFont typeface="Arial" panose="020B0604020202020204" pitchFamily="34" charset="0"/>
                <a:buChar char="•"/>
              </a:pPr>
              <a:r>
                <a:rPr lang="nb-NO" sz="1000" b="1" dirty="0">
                  <a:solidFill>
                    <a:srgbClr val="57585B"/>
                  </a:solidFill>
                  <a:latin typeface="Georgia" pitchFamily="18" charset="0"/>
                </a:rPr>
                <a:t>Utarbeide behovskartlegging på fylkesnivå og ta en aktiv rolle i fylkeskommunenes prioriteringsarbeid.</a:t>
              </a:r>
            </a:p>
            <a:p>
              <a:pPr marL="171450" indent="-171450">
                <a:buFont typeface="Arial" panose="020B0604020202020204" pitchFamily="34" charset="0"/>
                <a:buChar char="•"/>
              </a:pPr>
              <a:r>
                <a:rPr lang="nb-NO" sz="1000" b="1" dirty="0">
                  <a:solidFill>
                    <a:srgbClr val="57585B"/>
                  </a:solidFill>
                  <a:latin typeface="Georgia" pitchFamily="18" charset="0"/>
                </a:rPr>
                <a:t>Bidra til avhending av gamle anlegg. </a:t>
              </a:r>
            </a:p>
            <a:p>
              <a:pPr marL="171450" indent="-171450">
                <a:buFont typeface="Arial" panose="020B0604020202020204" pitchFamily="34" charset="0"/>
                <a:buChar char="•"/>
              </a:pPr>
              <a:r>
                <a:rPr lang="nb-NO" sz="1000" b="1" dirty="0">
                  <a:solidFill>
                    <a:srgbClr val="57585B"/>
                  </a:solidFill>
                  <a:latin typeface="Georgia" pitchFamily="18" charset="0"/>
                </a:rPr>
                <a:t>Bidra til miljøvennlige anlegg</a:t>
              </a:r>
            </a:p>
            <a:p>
              <a:pPr marL="171450" indent="-171450">
                <a:buFont typeface="Arial" panose="020B0604020202020204" pitchFamily="34" charset="0"/>
                <a:buChar char="•"/>
              </a:pPr>
              <a:endParaRPr lang="nb-NO" sz="900" dirty="0">
                <a:solidFill>
                  <a:schemeClr val="tx1"/>
                </a:solidFill>
              </a:endParaRPr>
            </a:p>
          </p:txBody>
        </p:sp>
        <p:sp>
          <p:nvSpPr>
            <p:cNvPr id="12" name="Rektangel 11"/>
            <p:cNvSpPr/>
            <p:nvPr/>
          </p:nvSpPr>
          <p:spPr>
            <a:xfrm>
              <a:off x="532313" y="201029"/>
              <a:ext cx="3801561" cy="102135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a:t>ANLEGG </a:t>
              </a:r>
            </a:p>
          </p:txBody>
        </p:sp>
        <p:sp>
          <p:nvSpPr>
            <p:cNvPr id="2" name="Rektangel 1">
              <a:extLst>
                <a:ext uri="{FF2B5EF4-FFF2-40B4-BE49-F238E27FC236}">
                  <a16:creationId xmlns:a16="http://schemas.microsoft.com/office/drawing/2014/main" id="{EFFAA3B9-A3EA-44D4-90F9-3975E56FC27E}"/>
                </a:ext>
              </a:extLst>
            </p:cNvPr>
            <p:cNvSpPr/>
            <p:nvPr/>
          </p:nvSpPr>
          <p:spPr>
            <a:xfrm>
              <a:off x="532313" y="1300523"/>
              <a:ext cx="3801561" cy="169672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nb-NO" sz="1200" b="1" dirty="0">
                  <a:solidFill>
                    <a:schemeClr val="bg1"/>
                  </a:solidFill>
                  <a:latin typeface="Georgia" pitchFamily="18" charset="0"/>
                </a:rPr>
                <a:t>MÅL</a:t>
              </a:r>
              <a:br>
                <a:rPr lang="nb-NO" sz="1200" dirty="0">
                  <a:solidFill>
                    <a:schemeClr val="bg1"/>
                  </a:solidFill>
                </a:rPr>
              </a:br>
              <a:r>
                <a:rPr lang="nb-NO" sz="1200" b="1" dirty="0">
                  <a:solidFill>
                    <a:schemeClr val="bg1"/>
                  </a:solidFill>
                  <a:latin typeface="Georgia" pitchFamily="18" charset="0"/>
                </a:rPr>
                <a:t>Innlandet idrettskrets skal sørge for flere og bedre tilrettelagte anlegg for økt aktivitetsnivå. </a:t>
              </a:r>
            </a:p>
            <a:p>
              <a:pPr algn="ctr"/>
              <a:endParaRPr lang="nb-NO" sz="1200" b="1" dirty="0">
                <a:solidFill>
                  <a:schemeClr val="bg1"/>
                </a:solidFill>
                <a:latin typeface="Georgia" pitchFamily="18" charset="0"/>
              </a:endParaRPr>
            </a:p>
            <a:p>
              <a:pPr algn="ctr"/>
              <a:endParaRPr lang="nb-NO" sz="1200" dirty="0">
                <a:solidFill>
                  <a:schemeClr val="bg1"/>
                </a:solidFill>
              </a:endParaRPr>
            </a:p>
          </p:txBody>
        </p:sp>
      </p:grpSp>
      <p:sp>
        <p:nvSpPr>
          <p:cNvPr id="9" name="TekstSylinder 8"/>
          <p:cNvSpPr txBox="1"/>
          <p:nvPr/>
        </p:nvSpPr>
        <p:spPr>
          <a:xfrm>
            <a:off x="4535424" y="703949"/>
            <a:ext cx="4700016" cy="3539430"/>
          </a:xfrm>
          <a:prstGeom prst="rect">
            <a:avLst/>
          </a:prstGeom>
          <a:noFill/>
        </p:spPr>
        <p:txBody>
          <a:bodyPr wrap="square" rtlCol="0">
            <a:spAutoFit/>
          </a:bodyPr>
          <a:lstStyle/>
          <a:p>
            <a:r>
              <a:rPr lang="nb-NO" sz="1600" b="1" dirty="0"/>
              <a:t>Målsetninger fra spillemiddelsøknad:</a:t>
            </a:r>
          </a:p>
          <a:p>
            <a:r>
              <a:rPr lang="nb-NO" sz="1100" dirty="0"/>
              <a:t> </a:t>
            </a:r>
          </a:p>
          <a:p>
            <a:pPr marL="171450" lvl="0" indent="-171450">
              <a:buFont typeface="Arial" panose="020B0604020202020204" pitchFamily="34" charset="0"/>
              <a:buChar char="•"/>
            </a:pPr>
            <a:r>
              <a:rPr lang="nb-NO" sz="1100" dirty="0"/>
              <a:t>Idretten vil at det skal bygges anlegg slik at all ønsket aktivitet kan gjennomføres.</a:t>
            </a:r>
          </a:p>
          <a:p>
            <a:pPr marL="171450" lvl="0" indent="-171450">
              <a:buFont typeface="Arial" panose="020B0604020202020204" pitchFamily="34" charset="0"/>
              <a:buChar char="•"/>
            </a:pPr>
            <a:r>
              <a:rPr lang="nb-NO" sz="1100" dirty="0"/>
              <a:t>Idretten vil at idrettslagenes kostnader ved bruk av idrettsanlegg skal reduseres gjennom større økonomisk forutsigbarhet. </a:t>
            </a:r>
            <a:r>
              <a:rPr lang="en-US" sz="1100" dirty="0" err="1"/>
              <a:t>Gratisprinsippet</a:t>
            </a:r>
            <a:r>
              <a:rPr lang="en-US" sz="1100" dirty="0"/>
              <a:t> </a:t>
            </a:r>
            <a:r>
              <a:rPr lang="en-US" sz="1100" dirty="0" err="1"/>
              <a:t>bør</a:t>
            </a:r>
            <a:r>
              <a:rPr lang="en-US" sz="1100" dirty="0"/>
              <a:t> </a:t>
            </a:r>
            <a:r>
              <a:rPr lang="en-US" sz="1100" dirty="0" err="1"/>
              <a:t>primært</a:t>
            </a:r>
            <a:r>
              <a:rPr lang="en-US" sz="1100" dirty="0"/>
              <a:t> </a:t>
            </a:r>
            <a:r>
              <a:rPr lang="en-US" sz="1100" dirty="0" err="1"/>
              <a:t>være</a:t>
            </a:r>
            <a:r>
              <a:rPr lang="en-US" sz="1100" dirty="0"/>
              <a:t> </a:t>
            </a:r>
            <a:r>
              <a:rPr lang="en-US" sz="1100" dirty="0" err="1"/>
              <a:t>gjeldende</a:t>
            </a:r>
            <a:r>
              <a:rPr lang="en-US" sz="1100" dirty="0"/>
              <a:t>.</a:t>
            </a:r>
            <a:endParaRPr lang="nb-NO" sz="1100" dirty="0"/>
          </a:p>
          <a:p>
            <a:pPr marL="171450" lvl="0" indent="-171450">
              <a:buFont typeface="Arial" panose="020B0604020202020204" pitchFamily="34" charset="0"/>
              <a:buChar char="•"/>
            </a:pPr>
            <a:r>
              <a:rPr lang="nb-NO" sz="1100" dirty="0"/>
              <a:t>Idretten vil ta et miljøansvar i planlegging, bygging og drift av idrettsanlegg.</a:t>
            </a:r>
          </a:p>
          <a:p>
            <a:endParaRPr lang="en-US" sz="1600" b="1" dirty="0"/>
          </a:p>
          <a:p>
            <a:r>
              <a:rPr lang="en-US" sz="1600" b="1" dirty="0" err="1"/>
              <a:t>Mål</a:t>
            </a:r>
            <a:r>
              <a:rPr lang="en-US" sz="1600" b="1" dirty="0"/>
              <a:t> 2020:</a:t>
            </a:r>
            <a:endParaRPr lang="nb-NO" sz="1600" b="1" dirty="0"/>
          </a:p>
          <a:p>
            <a:pPr marL="171450" indent="-171450">
              <a:buFont typeface="Arial" panose="020B0604020202020204" pitchFamily="34" charset="0"/>
              <a:buChar char="•"/>
            </a:pPr>
            <a:endParaRPr lang="nb-NO" sz="1100" dirty="0"/>
          </a:p>
          <a:p>
            <a:pPr marL="171450" indent="-171450">
              <a:buFont typeface="Arial" panose="020B0604020202020204" pitchFamily="34" charset="0"/>
              <a:buChar char="•"/>
            </a:pPr>
            <a:r>
              <a:rPr lang="nb-NO" sz="1100" dirty="0"/>
              <a:t>Skal øke kompetansen innenfor områdene kommunale planprosesser og tilskuddsordninger. </a:t>
            </a:r>
          </a:p>
          <a:p>
            <a:pPr marL="171450" indent="-171450">
              <a:buFont typeface="Arial" panose="020B0604020202020204" pitchFamily="34" charset="0"/>
              <a:buChar char="•"/>
            </a:pPr>
            <a:r>
              <a:rPr lang="nb-NO" sz="1100" dirty="0"/>
              <a:t>Alle idrettsråd skal gjennomføre en behovsanalyse og utarbeide en langsiktig prioriteringsliste for bygging av idretts- og nærmiljøanlegg i sin kommune. </a:t>
            </a:r>
          </a:p>
          <a:p>
            <a:pPr marL="171450" indent="-171450">
              <a:buFont typeface="Arial" panose="020B0604020202020204" pitchFamily="34" charset="0"/>
              <a:buChar char="•"/>
            </a:pPr>
            <a:r>
              <a:rPr lang="nb-NO" sz="1100" dirty="0"/>
              <a:t>Alle idrettskretser skal, i samarbeid med lokale idrettsråd og særforbund, utarbeide en oversikt over hvilke større anlegg som bør prioriteres i hver region.  </a:t>
            </a:r>
          </a:p>
        </p:txBody>
      </p:sp>
      <p:sp>
        <p:nvSpPr>
          <p:cNvPr id="8" name="TekstSylinder 7"/>
          <p:cNvSpPr txBox="1"/>
          <p:nvPr/>
        </p:nvSpPr>
        <p:spPr>
          <a:xfrm>
            <a:off x="4542231" y="4546338"/>
            <a:ext cx="3630168" cy="1533690"/>
          </a:xfrm>
          <a:prstGeom prst="rect">
            <a:avLst/>
          </a:prstGeom>
          <a:noFill/>
        </p:spPr>
        <p:txBody>
          <a:bodyPr wrap="square" rtlCol="0">
            <a:spAutoFit/>
          </a:bodyPr>
          <a:lstStyle/>
          <a:p>
            <a:r>
              <a:rPr lang="nb-NO" sz="1600" b="1" dirty="0"/>
              <a:t>Arbeidsoppgaver/tiltak for å nå målene:</a:t>
            </a:r>
          </a:p>
          <a:p>
            <a:pPr marL="171450" lvl="0" indent="-171450">
              <a:buFont typeface="Arial" panose="020B0604020202020204" pitchFamily="34" charset="0"/>
              <a:buChar char="•"/>
            </a:pPr>
            <a:endParaRPr lang="nb-NO" sz="1050" dirty="0"/>
          </a:p>
          <a:p>
            <a:pPr marL="171450" lvl="0" indent="-171450">
              <a:buFont typeface="Arial" panose="020B0604020202020204" pitchFamily="34" charset="0"/>
              <a:buChar char="•"/>
            </a:pPr>
            <a:r>
              <a:rPr lang="nb-NO" sz="1100" dirty="0"/>
              <a:t>Bistå IR til å gjennomføre behovskartlegginger</a:t>
            </a:r>
          </a:p>
          <a:p>
            <a:pPr marL="171450" lvl="0" indent="-171450">
              <a:buFont typeface="Arial" panose="020B0604020202020204" pitchFamily="34" charset="0"/>
              <a:buChar char="•"/>
            </a:pPr>
            <a:r>
              <a:rPr lang="nb-NO" sz="1100" dirty="0"/>
              <a:t>Utarbeide behovskartlegging på fylkesnivå og ta en aktiv rolle i fylkeskommunenes prioriteringsarbeid</a:t>
            </a:r>
          </a:p>
          <a:p>
            <a:pPr marL="171450" indent="-171450">
              <a:spcBef>
                <a:spcPts val="50"/>
              </a:spcBef>
              <a:spcAft>
                <a:spcPts val="0"/>
              </a:spcAft>
              <a:buFont typeface="Arial" panose="020B0604020202020204" pitchFamily="34" charset="0"/>
              <a:buChar char="•"/>
            </a:pPr>
            <a:r>
              <a:rPr lang="nb-NO" sz="1100" dirty="0"/>
              <a:t>Veiledning- og service</a:t>
            </a:r>
          </a:p>
          <a:p>
            <a:pPr marL="171450" marR="28575" lvl="0" indent="-171450">
              <a:lnSpc>
                <a:spcPct val="103000"/>
              </a:lnSpc>
              <a:spcAft>
                <a:spcPts val="0"/>
              </a:spcAft>
              <a:buSzPts val="700"/>
              <a:buFont typeface="Arial" panose="020B0604020202020204" pitchFamily="34" charset="0"/>
              <a:buChar char="•"/>
              <a:tabLst>
                <a:tab pos="271780" algn="l"/>
              </a:tabLst>
            </a:pPr>
            <a:r>
              <a:rPr lang="nb-NO" sz="1100" dirty="0"/>
              <a:t>Anleggskurs, seminar og konferanser</a:t>
            </a:r>
          </a:p>
          <a:p>
            <a:pPr lvl="1"/>
            <a:endParaRPr lang="nb-NO" sz="1100" dirty="0"/>
          </a:p>
        </p:txBody>
      </p:sp>
    </p:spTree>
    <p:extLst>
      <p:ext uri="{BB962C8B-B14F-4D97-AF65-F5344CB8AC3E}">
        <p14:creationId xmlns:p14="http://schemas.microsoft.com/office/powerpoint/2010/main" val="2935307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grpSp>
        <p:nvGrpSpPr>
          <p:cNvPr id="2" name="Gruppe 1"/>
          <p:cNvGrpSpPr/>
          <p:nvPr/>
        </p:nvGrpSpPr>
        <p:grpSpPr>
          <a:xfrm>
            <a:off x="529208" y="781421"/>
            <a:ext cx="3823635" cy="5408404"/>
            <a:chOff x="529208" y="312062"/>
            <a:chExt cx="3823635" cy="5408404"/>
          </a:xfrm>
        </p:grpSpPr>
        <p:sp>
          <p:nvSpPr>
            <p:cNvPr id="45" name="Rektangel 44">
              <a:extLst>
                <a:ext uri="{FF2B5EF4-FFF2-40B4-BE49-F238E27FC236}">
                  <a16:creationId xmlns:a16="http://schemas.microsoft.com/office/drawing/2014/main" id="{1F801079-B0A6-4A85-8826-B98F145BC568}"/>
                </a:ext>
              </a:extLst>
            </p:cNvPr>
            <p:cNvSpPr/>
            <p:nvPr/>
          </p:nvSpPr>
          <p:spPr>
            <a:xfrm>
              <a:off x="529208" y="3232425"/>
              <a:ext cx="3823634" cy="248804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nb-NO" sz="900" b="1" dirty="0">
                <a:solidFill>
                  <a:srgbClr val="57585B"/>
                </a:solidFill>
                <a:latin typeface="Georgia" pitchFamily="18" charset="0"/>
              </a:endParaRPr>
            </a:p>
            <a:p>
              <a:endParaRPr lang="nb-NO" sz="900" b="1" u="sng" dirty="0">
                <a:solidFill>
                  <a:srgbClr val="57585B"/>
                </a:solidFill>
                <a:latin typeface="Georgia" pitchFamily="18" charset="0"/>
              </a:endParaRPr>
            </a:p>
            <a:p>
              <a:endParaRPr lang="nb-NO" sz="900" b="1" u="sng" dirty="0">
                <a:solidFill>
                  <a:srgbClr val="57585B"/>
                </a:solidFill>
                <a:latin typeface="Georgia" pitchFamily="18" charset="0"/>
              </a:endParaRPr>
            </a:p>
            <a:p>
              <a:endParaRPr lang="nb-NO" sz="900" b="1" u="sng" dirty="0">
                <a:solidFill>
                  <a:srgbClr val="57585B"/>
                </a:solidFill>
                <a:latin typeface="Georgia" pitchFamily="18" charset="0"/>
              </a:endParaRPr>
            </a:p>
            <a:p>
              <a:endParaRPr lang="nb-NO" sz="900" b="1" u="sng" dirty="0">
                <a:solidFill>
                  <a:srgbClr val="57585B"/>
                </a:solidFill>
                <a:latin typeface="Georgia" pitchFamily="18" charset="0"/>
              </a:endParaRPr>
            </a:p>
            <a:p>
              <a:endParaRPr lang="nb-NO" sz="900" b="1" u="sng" dirty="0">
                <a:solidFill>
                  <a:srgbClr val="57585B"/>
                </a:solidFill>
                <a:latin typeface="Georgia" pitchFamily="18" charset="0"/>
              </a:endParaRPr>
            </a:p>
            <a:p>
              <a:r>
                <a:rPr lang="nb-NO" sz="1000" b="1" u="sng" dirty="0">
                  <a:solidFill>
                    <a:srgbClr val="57585B"/>
                  </a:solidFill>
                  <a:latin typeface="Georgia" pitchFamily="18" charset="0"/>
                </a:rPr>
                <a:t>Rekruttering: </a:t>
              </a:r>
            </a:p>
            <a:p>
              <a:pPr marL="171450" indent="-171450">
                <a:buFont typeface="Arial" panose="020B0604020202020204" pitchFamily="34" charset="0"/>
                <a:buChar char="•"/>
              </a:pPr>
              <a:r>
                <a:rPr lang="nb-NO" sz="1000" b="1" dirty="0">
                  <a:solidFill>
                    <a:srgbClr val="57585B"/>
                  </a:solidFill>
                  <a:latin typeface="Georgia" pitchFamily="18" charset="0"/>
                </a:rPr>
                <a:t>Bistå i rekrutteringstiltak for å øke antall parautøvere i innlandsidretten.</a:t>
              </a:r>
            </a:p>
            <a:p>
              <a:pPr marL="171450" indent="-171450">
                <a:buFont typeface="Arial" panose="020B0604020202020204" pitchFamily="34" charset="0"/>
                <a:buChar char="•"/>
              </a:pPr>
              <a:endParaRPr lang="nb-NO" sz="1000" b="1" dirty="0">
                <a:solidFill>
                  <a:srgbClr val="57585B"/>
                </a:solidFill>
                <a:latin typeface="Georgia" pitchFamily="18" charset="0"/>
              </a:endParaRPr>
            </a:p>
            <a:p>
              <a:r>
                <a:rPr lang="nb-NO" sz="1000" b="1" u="sng" dirty="0">
                  <a:solidFill>
                    <a:srgbClr val="57585B"/>
                  </a:solidFill>
                  <a:latin typeface="Georgia" pitchFamily="18" charset="0"/>
                </a:rPr>
                <a:t>Kompetanse: </a:t>
              </a:r>
            </a:p>
            <a:p>
              <a:pPr marL="171450" indent="-171450">
                <a:buFont typeface="Arial" panose="020B0604020202020204" pitchFamily="34" charset="0"/>
                <a:buChar char="•"/>
              </a:pPr>
              <a:r>
                <a:rPr lang="nb-NO" sz="1000" b="1" dirty="0">
                  <a:solidFill>
                    <a:srgbClr val="57585B"/>
                  </a:solidFill>
                  <a:latin typeface="Georgia" pitchFamily="18" charset="0"/>
                </a:rPr>
                <a:t>Gi IL og IR økt kompetanse gjennom kurs og klubbesøk.</a:t>
              </a:r>
            </a:p>
            <a:p>
              <a:endParaRPr lang="nb-NO" sz="1000" b="1" dirty="0">
                <a:solidFill>
                  <a:srgbClr val="57585B"/>
                </a:solidFill>
                <a:latin typeface="Georgia" pitchFamily="18" charset="0"/>
              </a:endParaRPr>
            </a:p>
            <a:p>
              <a:r>
                <a:rPr lang="nb-NO" sz="1000" b="1" u="sng" dirty="0">
                  <a:solidFill>
                    <a:srgbClr val="57585B"/>
                  </a:solidFill>
                  <a:latin typeface="Georgia" pitchFamily="18" charset="0"/>
                </a:rPr>
                <a:t>Informasjon: </a:t>
              </a:r>
              <a:r>
                <a:rPr lang="nb-NO" sz="1000" b="1" dirty="0">
                  <a:solidFill>
                    <a:srgbClr val="57585B"/>
                  </a:solidFill>
                  <a:latin typeface="Georgia" pitchFamily="18" charset="0"/>
                </a:rPr>
                <a:t> </a:t>
              </a:r>
            </a:p>
            <a:p>
              <a:pPr marL="171450" indent="-171450">
                <a:buFont typeface="Arial" panose="020B0604020202020204" pitchFamily="34" charset="0"/>
                <a:buChar char="•"/>
              </a:pPr>
              <a:r>
                <a:rPr lang="nb-NO" sz="1000" b="1" dirty="0">
                  <a:solidFill>
                    <a:srgbClr val="57585B"/>
                  </a:solidFill>
                  <a:latin typeface="Georgia" pitchFamily="18" charset="0"/>
                </a:rPr>
                <a:t>Økt markedsføring av muligheter og tilbud som finnes innen paraidrett i Innlandet.</a:t>
              </a:r>
            </a:p>
            <a:p>
              <a:pPr marL="171450" indent="-171450">
                <a:buFont typeface="Arial" panose="020B0604020202020204" pitchFamily="34" charset="0"/>
                <a:buChar char="•"/>
              </a:pPr>
              <a:endParaRPr lang="nb-NO" sz="1000" b="1" dirty="0">
                <a:solidFill>
                  <a:srgbClr val="57585B"/>
                </a:solidFill>
                <a:latin typeface="Georgia" pitchFamily="18" charset="0"/>
              </a:endParaRPr>
            </a:p>
            <a:p>
              <a:pPr marL="171450" indent="-171450">
                <a:buFont typeface="Arial" panose="020B0604020202020204" pitchFamily="34" charset="0"/>
                <a:buChar char="•"/>
              </a:pPr>
              <a:r>
                <a:rPr lang="nb-NO" sz="1000" b="1" dirty="0">
                  <a:solidFill>
                    <a:srgbClr val="57585B"/>
                  </a:solidFill>
                  <a:latin typeface="Georgia" pitchFamily="18" charset="0"/>
                </a:rPr>
                <a:t>Samarbeide med relevante aktører. </a:t>
              </a: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p:txBody>
        </p:sp>
        <p:sp>
          <p:nvSpPr>
            <p:cNvPr id="46" name="Rektangel 45">
              <a:extLst>
                <a:ext uri="{FF2B5EF4-FFF2-40B4-BE49-F238E27FC236}">
                  <a16:creationId xmlns:a16="http://schemas.microsoft.com/office/drawing/2014/main" id="{732B1DDC-8EF1-4100-9334-D043F227480C}"/>
                </a:ext>
              </a:extLst>
            </p:cNvPr>
            <p:cNvSpPr/>
            <p:nvPr/>
          </p:nvSpPr>
          <p:spPr>
            <a:xfrm>
              <a:off x="529209" y="312062"/>
              <a:ext cx="3823633" cy="102135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a:t>PARA </a:t>
              </a:r>
            </a:p>
          </p:txBody>
        </p:sp>
        <p:sp>
          <p:nvSpPr>
            <p:cNvPr id="49" name="Rektangel 48">
              <a:extLst>
                <a:ext uri="{FF2B5EF4-FFF2-40B4-BE49-F238E27FC236}">
                  <a16:creationId xmlns:a16="http://schemas.microsoft.com/office/drawing/2014/main" id="{F58628C8-0878-4EA2-AF49-9B721F8874E1}"/>
                </a:ext>
              </a:extLst>
            </p:cNvPr>
            <p:cNvSpPr/>
            <p:nvPr/>
          </p:nvSpPr>
          <p:spPr>
            <a:xfrm>
              <a:off x="529209" y="1431831"/>
              <a:ext cx="3823634" cy="169672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nb-NO" sz="1200" b="1" dirty="0">
                  <a:solidFill>
                    <a:schemeClr val="bg1"/>
                  </a:solidFill>
                  <a:latin typeface="Georgia" pitchFamily="18" charset="0"/>
                </a:rPr>
                <a:t>MÅL</a:t>
              </a:r>
              <a:br>
                <a:rPr lang="nb-NO" sz="1200" b="1" dirty="0">
                  <a:solidFill>
                    <a:schemeClr val="bg1"/>
                  </a:solidFill>
                  <a:latin typeface="Georgia" pitchFamily="18" charset="0"/>
                </a:rPr>
              </a:br>
              <a:r>
                <a:rPr lang="nb-NO" sz="1200" b="1" dirty="0">
                  <a:solidFill>
                    <a:schemeClr val="bg1"/>
                  </a:solidFill>
                  <a:latin typeface="Georgia" pitchFamily="18" charset="0"/>
                </a:rPr>
                <a:t>Innlandet idrettskrets skal bidra til å rekruttere flere aktive utøvere, samt å styrke idrettslagenes kompetanse innen paraidrett.</a:t>
              </a:r>
            </a:p>
            <a:p>
              <a:pPr algn="ctr"/>
              <a:endParaRPr lang="nb-NO" sz="1200" dirty="0">
                <a:latin typeface="Georgia" panose="02040502050405020303" pitchFamily="18" charset="0"/>
              </a:endParaRPr>
            </a:p>
            <a:p>
              <a:pPr algn="ctr"/>
              <a:endParaRPr lang="nb-NO" sz="1200" dirty="0">
                <a:solidFill>
                  <a:schemeClr val="bg1"/>
                </a:solidFill>
              </a:endParaRPr>
            </a:p>
          </p:txBody>
        </p:sp>
      </p:grpSp>
      <p:sp>
        <p:nvSpPr>
          <p:cNvPr id="9" name="TekstSylinder 8"/>
          <p:cNvSpPr txBox="1"/>
          <p:nvPr/>
        </p:nvSpPr>
        <p:spPr>
          <a:xfrm>
            <a:off x="4654296" y="312062"/>
            <a:ext cx="4398264" cy="938719"/>
          </a:xfrm>
          <a:prstGeom prst="rect">
            <a:avLst/>
          </a:prstGeom>
          <a:noFill/>
        </p:spPr>
        <p:txBody>
          <a:bodyPr wrap="square" rtlCol="0">
            <a:spAutoFit/>
          </a:bodyPr>
          <a:lstStyle/>
          <a:p>
            <a:r>
              <a:rPr lang="nb-NO" sz="1100" dirty="0"/>
              <a:t> </a:t>
            </a:r>
            <a:endParaRPr lang="nb-NO" sz="1050" dirty="0"/>
          </a:p>
          <a:p>
            <a:endParaRPr lang="nb-NO" sz="1100" dirty="0"/>
          </a:p>
          <a:p>
            <a:endParaRPr lang="nb-NO" sz="1100" dirty="0"/>
          </a:p>
          <a:p>
            <a:endParaRPr lang="nb-NO" sz="1100" dirty="0"/>
          </a:p>
          <a:p>
            <a:r>
              <a:rPr lang="nb-NO" sz="1100" dirty="0"/>
              <a:t> </a:t>
            </a:r>
          </a:p>
        </p:txBody>
      </p:sp>
      <p:sp>
        <p:nvSpPr>
          <p:cNvPr id="10" name="TekstSylinder 9"/>
          <p:cNvSpPr txBox="1"/>
          <p:nvPr/>
        </p:nvSpPr>
        <p:spPr>
          <a:xfrm>
            <a:off x="4542231" y="781421"/>
            <a:ext cx="3942097" cy="1692771"/>
          </a:xfrm>
          <a:prstGeom prst="rect">
            <a:avLst/>
          </a:prstGeom>
          <a:noFill/>
        </p:spPr>
        <p:txBody>
          <a:bodyPr wrap="square" rtlCol="0">
            <a:spAutoFit/>
          </a:bodyPr>
          <a:lstStyle/>
          <a:p>
            <a:pPr lvl="0"/>
            <a:r>
              <a:rPr lang="nb-NO" sz="1600" b="1" dirty="0"/>
              <a:t>Mål  for 2020: </a:t>
            </a:r>
          </a:p>
          <a:p>
            <a:pPr marL="171450" lvl="0" indent="-171450">
              <a:buFont typeface="Arial" panose="020B0604020202020204" pitchFamily="34" charset="0"/>
              <a:buChar char="•"/>
            </a:pPr>
            <a:endParaRPr lang="nb-NO" sz="1100" dirty="0"/>
          </a:p>
          <a:p>
            <a:pPr marL="171450" lvl="0" indent="-171450">
              <a:buFont typeface="Arial" panose="020B0604020202020204" pitchFamily="34" charset="0"/>
              <a:buChar char="•"/>
            </a:pPr>
            <a:r>
              <a:rPr lang="nb-NO" sz="1100" dirty="0"/>
              <a:t>Kartlegge antall para-utøvere i regionen </a:t>
            </a:r>
          </a:p>
          <a:p>
            <a:pPr marL="628650" lvl="1" indent="-171450">
              <a:buFont typeface="Arial" panose="020B0604020202020204" pitchFamily="34" charset="0"/>
              <a:buChar char="•"/>
            </a:pPr>
            <a:r>
              <a:rPr lang="nb-NO" sz="1100" dirty="0"/>
              <a:t>Avhenger av </a:t>
            </a:r>
            <a:r>
              <a:rPr lang="nb-NO" sz="1100"/>
              <a:t>et bredere og bedre </a:t>
            </a:r>
            <a:r>
              <a:rPr lang="nb-NO" sz="1100" dirty="0"/>
              <a:t>tallgrunnlag enn det som foreligger p.t. </a:t>
            </a:r>
          </a:p>
          <a:p>
            <a:pPr marL="171450" lvl="0" indent="-171450">
              <a:buFont typeface="Arial" panose="020B0604020202020204" pitchFamily="34" charset="0"/>
              <a:buChar char="•"/>
            </a:pPr>
            <a:r>
              <a:rPr lang="nb-NO" sz="1100" dirty="0"/>
              <a:t>Antall idrettslag som tilbyr paraidrett (utbredt aktivitets- og konkurransetilbud) </a:t>
            </a:r>
          </a:p>
          <a:p>
            <a:pPr marL="171450" lvl="0" indent="-171450">
              <a:buFont typeface="Arial" panose="020B0604020202020204" pitchFamily="34" charset="0"/>
              <a:buChar char="•"/>
            </a:pPr>
            <a:r>
              <a:rPr lang="nb-NO" sz="1100" dirty="0"/>
              <a:t>Antall integrerte konkurranser paraidrett</a:t>
            </a:r>
          </a:p>
          <a:p>
            <a:pPr marL="628650" lvl="1" indent="-171450">
              <a:buFont typeface="Arial" panose="020B0604020202020204" pitchFamily="34" charset="0"/>
              <a:buChar char="•"/>
            </a:pPr>
            <a:r>
              <a:rPr lang="nb-NO" sz="1100" dirty="0"/>
              <a:t>Tallfeste integrerte konkurranser paraidrett </a:t>
            </a:r>
          </a:p>
        </p:txBody>
      </p:sp>
      <p:sp>
        <p:nvSpPr>
          <p:cNvPr id="11" name="TekstSylinder 10"/>
          <p:cNvSpPr txBox="1"/>
          <p:nvPr/>
        </p:nvSpPr>
        <p:spPr>
          <a:xfrm>
            <a:off x="4542231" y="3701784"/>
            <a:ext cx="3630168" cy="1469633"/>
          </a:xfrm>
          <a:prstGeom prst="rect">
            <a:avLst/>
          </a:prstGeom>
          <a:noFill/>
        </p:spPr>
        <p:txBody>
          <a:bodyPr wrap="square" rtlCol="0">
            <a:spAutoFit/>
          </a:bodyPr>
          <a:lstStyle/>
          <a:p>
            <a:r>
              <a:rPr lang="nb-NO" sz="1600" b="1" dirty="0"/>
              <a:t>Arbeidsoppgaver/tiltak for å nå målene:</a:t>
            </a:r>
          </a:p>
          <a:p>
            <a:pPr marL="171450" lvl="0" indent="-171450">
              <a:buFont typeface="Arial" panose="020B0604020202020204" pitchFamily="34" charset="0"/>
              <a:buChar char="•"/>
            </a:pPr>
            <a:endParaRPr lang="nb-NO" sz="1000" dirty="0"/>
          </a:p>
          <a:p>
            <a:pPr marL="171450" lvl="0" indent="-171450">
              <a:buFont typeface="Arial" panose="020B0604020202020204" pitchFamily="34" charset="0"/>
              <a:buChar char="•"/>
            </a:pPr>
            <a:r>
              <a:rPr lang="nb-NO" sz="1050" dirty="0"/>
              <a:t>Rekruttering og utvikling</a:t>
            </a:r>
          </a:p>
          <a:p>
            <a:pPr marL="171450" lvl="0" indent="-171450">
              <a:buFont typeface="Arial" panose="020B0604020202020204" pitchFamily="34" charset="0"/>
              <a:buChar char="•"/>
            </a:pPr>
            <a:r>
              <a:rPr lang="nb-NO" sz="1050" dirty="0"/>
              <a:t>Kurs- og kompetanse- utvikling</a:t>
            </a:r>
          </a:p>
          <a:p>
            <a:pPr marL="171450" lvl="0" indent="-171450">
              <a:buFont typeface="Arial" panose="020B0604020202020204" pitchFamily="34" charset="0"/>
              <a:buChar char="•"/>
            </a:pPr>
            <a:r>
              <a:rPr lang="nb-NO" sz="1050" dirty="0"/>
              <a:t>Samarbeid og nettverksbygging</a:t>
            </a:r>
          </a:p>
          <a:p>
            <a:pPr marL="171450" lvl="0" indent="-171450">
              <a:buFont typeface="Arial" panose="020B0604020202020204" pitchFamily="34" charset="0"/>
              <a:buChar char="•"/>
            </a:pPr>
            <a:r>
              <a:rPr lang="nb-NO" sz="1050" dirty="0"/>
              <a:t>Samarbeid med kommuner og interesseorganisasjoner </a:t>
            </a:r>
          </a:p>
          <a:p>
            <a:pPr lvl="0"/>
            <a:endParaRPr lang="nb-NO" sz="1050" dirty="0"/>
          </a:p>
          <a:p>
            <a:pPr lvl="1"/>
            <a:endParaRPr lang="nb-NO" sz="1100" dirty="0"/>
          </a:p>
        </p:txBody>
      </p:sp>
    </p:spTree>
    <p:extLst>
      <p:ext uri="{BB962C8B-B14F-4D97-AF65-F5344CB8AC3E}">
        <p14:creationId xmlns:p14="http://schemas.microsoft.com/office/powerpoint/2010/main" val="2957403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grpSp>
        <p:nvGrpSpPr>
          <p:cNvPr id="2" name="Gruppe 1"/>
          <p:cNvGrpSpPr/>
          <p:nvPr/>
        </p:nvGrpSpPr>
        <p:grpSpPr>
          <a:xfrm>
            <a:off x="485306" y="869505"/>
            <a:ext cx="3703771" cy="5438595"/>
            <a:chOff x="439603" y="503745"/>
            <a:chExt cx="3703771" cy="5438595"/>
          </a:xfrm>
        </p:grpSpPr>
        <p:sp>
          <p:nvSpPr>
            <p:cNvPr id="17" name="Rektangel 16">
              <a:extLst>
                <a:ext uri="{FF2B5EF4-FFF2-40B4-BE49-F238E27FC236}">
                  <a16:creationId xmlns:a16="http://schemas.microsoft.com/office/drawing/2014/main" id="{5C8DA74E-DA14-4CAE-B9F6-F33914AC7024}"/>
                </a:ext>
              </a:extLst>
            </p:cNvPr>
            <p:cNvSpPr/>
            <p:nvPr/>
          </p:nvSpPr>
          <p:spPr>
            <a:xfrm>
              <a:off x="439603" y="503745"/>
              <a:ext cx="3703771" cy="102135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a:t>KOMMUNIKASJON </a:t>
              </a:r>
            </a:p>
            <a:p>
              <a:pPr algn="ctr"/>
              <a:r>
                <a:rPr lang="nb-NO" b="1" dirty="0"/>
                <a:t>OG SAMFUNN</a:t>
              </a:r>
            </a:p>
          </p:txBody>
        </p:sp>
        <p:sp>
          <p:nvSpPr>
            <p:cNvPr id="18" name="Rektangel 17">
              <a:extLst>
                <a:ext uri="{FF2B5EF4-FFF2-40B4-BE49-F238E27FC236}">
                  <a16:creationId xmlns:a16="http://schemas.microsoft.com/office/drawing/2014/main" id="{F5FADC12-54D3-40E4-8B28-962BB7E24973}"/>
                </a:ext>
              </a:extLst>
            </p:cNvPr>
            <p:cNvSpPr/>
            <p:nvPr/>
          </p:nvSpPr>
          <p:spPr>
            <a:xfrm>
              <a:off x="439604" y="1623738"/>
              <a:ext cx="3703770" cy="169672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nb-NO" sz="1200" b="1" dirty="0">
                  <a:solidFill>
                    <a:schemeClr val="bg1"/>
                  </a:solidFill>
                  <a:latin typeface="Georgia" pitchFamily="18" charset="0"/>
                </a:rPr>
                <a:t>MÅL</a:t>
              </a:r>
            </a:p>
            <a:p>
              <a:pPr algn="ctr"/>
              <a:r>
                <a:rPr lang="nb-NO" sz="1200" b="1" dirty="0">
                  <a:solidFill>
                    <a:schemeClr val="bg1"/>
                  </a:solidFill>
                  <a:latin typeface="Georgia" pitchFamily="18" charset="0"/>
                </a:rPr>
                <a:t>Innlandet idrettskrets sine tilbud overfor idretten skal være tilgjengelig og vi skal  være en samfunnsaktør som oppfattes som aktiv, tydelig og synlig.</a:t>
              </a:r>
            </a:p>
            <a:p>
              <a:pPr algn="ctr"/>
              <a:r>
                <a:rPr lang="nb-NO" sz="1200" b="1" dirty="0">
                  <a:solidFill>
                    <a:schemeClr val="bg1"/>
                  </a:solidFill>
                  <a:latin typeface="Georgia" pitchFamily="18" charset="0"/>
                </a:rPr>
                <a:t>Omdømme og kjennskap til Innlandet idrettskrets skal styrkes. </a:t>
              </a:r>
            </a:p>
            <a:p>
              <a:pPr algn="ctr"/>
              <a:endParaRPr lang="nb-NO" sz="1200" b="1" dirty="0">
                <a:solidFill>
                  <a:schemeClr val="bg1"/>
                </a:solidFill>
              </a:endParaRPr>
            </a:p>
          </p:txBody>
        </p:sp>
        <p:sp>
          <p:nvSpPr>
            <p:cNvPr id="19" name="Rektangel 18">
              <a:extLst>
                <a:ext uri="{FF2B5EF4-FFF2-40B4-BE49-F238E27FC236}">
                  <a16:creationId xmlns:a16="http://schemas.microsoft.com/office/drawing/2014/main" id="{CA2CFF12-B517-4522-82B9-B23A00CEB83D}"/>
                </a:ext>
              </a:extLst>
            </p:cNvPr>
            <p:cNvSpPr/>
            <p:nvPr/>
          </p:nvSpPr>
          <p:spPr>
            <a:xfrm>
              <a:off x="439604" y="3454299"/>
              <a:ext cx="3703770" cy="248804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nb-NO" sz="900" b="1" u="sng" dirty="0">
                  <a:solidFill>
                    <a:srgbClr val="57585B"/>
                  </a:solidFill>
                  <a:latin typeface="Georgia" pitchFamily="18" charset="0"/>
                </a:rPr>
                <a:t>Strategi- og planverk for kommunikasjons- og samfunnsarbeid</a:t>
              </a:r>
            </a:p>
            <a:p>
              <a:pPr marL="171450" lvl="0" indent="-171450">
                <a:buFont typeface="Arial" panose="020B0604020202020204" pitchFamily="34" charset="0"/>
                <a:buChar char="•"/>
              </a:pPr>
              <a:r>
                <a:rPr lang="nb-NO" sz="900" b="1" dirty="0">
                  <a:solidFill>
                    <a:srgbClr val="57585B"/>
                  </a:solidFill>
                  <a:latin typeface="Georgia" pitchFamily="18" charset="0"/>
                </a:rPr>
                <a:t>Plattform for verdiarbeid</a:t>
              </a:r>
            </a:p>
            <a:p>
              <a:pPr marL="171450" lvl="0" indent="-171450">
                <a:buFont typeface="Arial" panose="020B0604020202020204" pitchFamily="34" charset="0"/>
                <a:buChar char="•"/>
              </a:pPr>
              <a:r>
                <a:rPr lang="nb-NO" sz="900" b="1" dirty="0">
                  <a:solidFill>
                    <a:srgbClr val="57585B"/>
                  </a:solidFill>
                  <a:latin typeface="Georgia" pitchFamily="18" charset="0"/>
                </a:rPr>
                <a:t>Media-strategi</a:t>
              </a:r>
            </a:p>
            <a:p>
              <a:pPr marL="171450" lvl="0" indent="-171450">
                <a:buFont typeface="Arial" panose="020B0604020202020204" pitchFamily="34" charset="0"/>
                <a:buChar char="•"/>
              </a:pPr>
              <a:r>
                <a:rPr lang="nb-NO" sz="900" b="1" dirty="0">
                  <a:solidFill>
                    <a:srgbClr val="57585B"/>
                  </a:solidFill>
                  <a:latin typeface="Georgia" pitchFamily="18" charset="0"/>
                </a:rPr>
                <a:t>Aktiv påvirkning og relevant informasjonsarbeid overfor fylkespolitikere, fylkeskommunen og kommunene og våre interessenter </a:t>
              </a:r>
            </a:p>
            <a:p>
              <a:pPr lvl="0"/>
              <a:endParaRPr lang="nb-NO" sz="900" b="1" dirty="0">
                <a:solidFill>
                  <a:srgbClr val="57585B"/>
                </a:solidFill>
                <a:latin typeface="Georgia" pitchFamily="18" charset="0"/>
              </a:endParaRPr>
            </a:p>
            <a:p>
              <a:pPr lvl="0"/>
              <a:r>
                <a:rPr lang="nb-NO" sz="900" b="1" u="sng" dirty="0">
                  <a:solidFill>
                    <a:srgbClr val="57585B"/>
                  </a:solidFill>
                  <a:latin typeface="Georgia" pitchFamily="18" charset="0"/>
                </a:rPr>
                <a:t>Møteplasser</a:t>
              </a:r>
            </a:p>
            <a:p>
              <a:pPr marL="171450" indent="-171450">
                <a:buFont typeface="Arial" panose="020B0604020202020204" pitchFamily="34" charset="0"/>
                <a:buChar char="•"/>
              </a:pPr>
              <a:r>
                <a:rPr lang="nb-NO" sz="900" b="1" dirty="0">
                  <a:solidFill>
                    <a:srgbClr val="57585B"/>
                  </a:solidFill>
                  <a:latin typeface="Georgia" pitchFamily="18" charset="0"/>
                </a:rPr>
                <a:t>Være initiativtaker og invitere til aktive møteplasser regionalt og nasjonalt</a:t>
              </a:r>
            </a:p>
            <a:p>
              <a:pPr marL="628650" lvl="1" indent="-171450">
                <a:buFont typeface="Arial" panose="020B0604020202020204" pitchFamily="34" charset="0"/>
                <a:buChar char="•"/>
              </a:pPr>
              <a:r>
                <a:rPr lang="nb-NO" sz="900" b="1" dirty="0">
                  <a:solidFill>
                    <a:srgbClr val="57585B"/>
                  </a:solidFill>
                  <a:latin typeface="Georgia" pitchFamily="18" charset="0"/>
                </a:rPr>
                <a:t>Politiske og administrative møteplasser </a:t>
              </a:r>
            </a:p>
            <a:p>
              <a:pPr marL="171450" indent="-171450">
                <a:buFont typeface="Arial" panose="020B0604020202020204" pitchFamily="34" charset="0"/>
                <a:buChar char="•"/>
              </a:pPr>
              <a:endParaRPr lang="nb-NO" sz="900" dirty="0">
                <a:solidFill>
                  <a:schemeClr val="tx1"/>
                </a:solidFill>
              </a:endParaRPr>
            </a:p>
            <a:p>
              <a:r>
                <a:rPr lang="nb-NO" sz="900" b="1" u="sng" dirty="0">
                  <a:solidFill>
                    <a:srgbClr val="57585B"/>
                  </a:solidFill>
                  <a:latin typeface="Georgia" pitchFamily="18" charset="0"/>
                </a:rPr>
                <a:t>Deltakelse i ressurs-, styrings- og arbeidsgrupper</a:t>
              </a:r>
            </a:p>
            <a:p>
              <a:pPr marL="171450" indent="-171450">
                <a:buFont typeface="Arial"/>
                <a:buChar char="•"/>
              </a:pPr>
              <a:r>
                <a:rPr lang="nb-NO" sz="900" b="1" dirty="0">
                  <a:solidFill>
                    <a:srgbClr val="57585B"/>
                  </a:solidFill>
                  <a:latin typeface="Georgia" pitchFamily="18" charset="0"/>
                </a:rPr>
                <a:t>Idrettsmedisinsk prosjekt </a:t>
              </a:r>
            </a:p>
            <a:p>
              <a:pPr marL="171450" indent="-171450">
                <a:buFont typeface="Arial"/>
                <a:buChar char="•"/>
              </a:pPr>
              <a:r>
                <a:rPr lang="nb-NO" sz="900" b="1" dirty="0">
                  <a:solidFill>
                    <a:srgbClr val="57585B"/>
                  </a:solidFill>
                  <a:latin typeface="Georgia" pitchFamily="18" charset="0"/>
                </a:rPr>
                <a:t>Ressursgruppe Olympiatoppen Innlandet</a:t>
              </a:r>
            </a:p>
            <a:p>
              <a:pPr marL="171450" indent="-171450">
                <a:buFont typeface="Arial"/>
                <a:buChar char="•"/>
              </a:pPr>
              <a:r>
                <a:rPr lang="nb-NO" sz="900" b="1" dirty="0">
                  <a:solidFill>
                    <a:srgbClr val="57585B"/>
                  </a:solidFill>
                  <a:latin typeface="Georgia" pitchFamily="18" charset="0"/>
                </a:rPr>
                <a:t>SPINN </a:t>
              </a:r>
            </a:p>
          </p:txBody>
        </p:sp>
      </p:grpSp>
      <p:sp>
        <p:nvSpPr>
          <p:cNvPr id="9" name="TekstSylinder 8"/>
          <p:cNvSpPr txBox="1"/>
          <p:nvPr/>
        </p:nvSpPr>
        <p:spPr>
          <a:xfrm>
            <a:off x="4343399" y="868717"/>
            <a:ext cx="4351419" cy="2539157"/>
          </a:xfrm>
          <a:prstGeom prst="rect">
            <a:avLst/>
          </a:prstGeom>
          <a:noFill/>
        </p:spPr>
        <p:txBody>
          <a:bodyPr wrap="square" rtlCol="0">
            <a:spAutoFit/>
          </a:bodyPr>
          <a:lstStyle/>
          <a:p>
            <a:r>
              <a:rPr lang="en-US" sz="1600" b="1" dirty="0" err="1"/>
              <a:t>Mål</a:t>
            </a:r>
            <a:r>
              <a:rPr lang="en-US" sz="1600" b="1" dirty="0"/>
              <a:t> for 2020:</a:t>
            </a:r>
            <a:endParaRPr lang="nb-NO" sz="1600" b="1" dirty="0"/>
          </a:p>
          <a:p>
            <a:pPr marL="171450" indent="-171450">
              <a:buFont typeface="Arial" panose="020B0604020202020204" pitchFamily="34" charset="0"/>
              <a:buChar char="•"/>
            </a:pPr>
            <a:r>
              <a:rPr lang="nb-NO" sz="1100" dirty="0"/>
              <a:t>Skal forbedre eksisterende samhandlingsarenaer (møteplasser) mellom de ulike organisasjonsledd</a:t>
            </a:r>
          </a:p>
          <a:p>
            <a:pPr marL="171450" indent="-171450">
              <a:buFont typeface="Arial" panose="020B0604020202020204" pitchFamily="34" charset="0"/>
              <a:buChar char="•"/>
            </a:pPr>
            <a:r>
              <a:rPr lang="nb-NO" sz="1100" dirty="0"/>
              <a:t>Skal forbedre eksisterende samhandlingsarenaer med det offentlige og næringsliv </a:t>
            </a:r>
          </a:p>
          <a:p>
            <a:pPr marL="171450" indent="-171450">
              <a:buFont typeface="Arial" panose="020B0604020202020204" pitchFamily="34" charset="0"/>
              <a:buChar char="•"/>
            </a:pPr>
            <a:r>
              <a:rPr lang="nb-NO" sz="1100" dirty="0"/>
              <a:t>Sørge for god kjennskap og godt omdømme til Innlandet </a:t>
            </a:r>
          </a:p>
          <a:p>
            <a:pPr marL="171450" indent="-171450">
              <a:buFont typeface="Arial" panose="020B0604020202020204" pitchFamily="34" charset="0"/>
              <a:buChar char="•"/>
            </a:pPr>
            <a:r>
              <a:rPr lang="nb-NO" sz="1100" dirty="0"/>
              <a:t>Økt synlighet av idrettskrets uavhengig av kanaler </a:t>
            </a:r>
          </a:p>
          <a:p>
            <a:pPr marL="171450" indent="-171450">
              <a:buFont typeface="Arial" panose="020B0604020202020204" pitchFamily="34" charset="0"/>
              <a:buChar char="•"/>
            </a:pPr>
            <a:r>
              <a:rPr lang="nb-NO" sz="1100" dirty="0"/>
              <a:t>Sikre at de som har ansvar for idrettsaktiviteter har kunnskap og ivaretagelse av utøverens helse og sikkerhet, inkludert forebygging og håndtering av skader, doping, mobbing, trakassering og overgrep. </a:t>
            </a:r>
          </a:p>
          <a:p>
            <a:pPr marL="171450" indent="-171450">
              <a:buFont typeface="Arial" panose="020B0604020202020204" pitchFamily="34" charset="0"/>
              <a:buChar char="•"/>
            </a:pPr>
            <a:r>
              <a:rPr lang="nb-NO" sz="1100" dirty="0"/>
              <a:t>Arbeide for at idrettslagenes medlemmer speiler mangfoldet i lokalsamfunnet, og på alle nivå praktiserer nulltoleranse for enhver form for diskriminering og trakassering. </a:t>
            </a:r>
          </a:p>
          <a:p>
            <a:endParaRPr lang="nb-NO" sz="1100" dirty="0"/>
          </a:p>
        </p:txBody>
      </p:sp>
      <p:sp>
        <p:nvSpPr>
          <p:cNvPr id="11" name="TekstSylinder 10"/>
          <p:cNvSpPr txBox="1"/>
          <p:nvPr/>
        </p:nvSpPr>
        <p:spPr>
          <a:xfrm>
            <a:off x="4343399" y="3820059"/>
            <a:ext cx="4197097" cy="1292662"/>
          </a:xfrm>
          <a:prstGeom prst="rect">
            <a:avLst/>
          </a:prstGeom>
          <a:noFill/>
        </p:spPr>
        <p:txBody>
          <a:bodyPr wrap="square" rtlCol="0">
            <a:spAutoFit/>
          </a:bodyPr>
          <a:lstStyle/>
          <a:p>
            <a:r>
              <a:rPr lang="nb-NO" sz="1200" b="1" dirty="0"/>
              <a:t>Kommunikasjon </a:t>
            </a:r>
            <a:r>
              <a:rPr lang="nb-NO" sz="1200" b="1" dirty="0" err="1"/>
              <a:t>adm</a:t>
            </a:r>
            <a:r>
              <a:rPr lang="nb-NO" sz="1200" b="1" dirty="0"/>
              <a:t> klubber/IR/SK </a:t>
            </a:r>
          </a:p>
          <a:p>
            <a:pPr marL="171450" lvl="0" indent="-171450">
              <a:buFont typeface="Arial" panose="020B0604020202020204" pitchFamily="34" charset="0"/>
              <a:buChar char="•"/>
            </a:pPr>
            <a:r>
              <a:rPr lang="nb-NO" sz="1100" dirty="0"/>
              <a:t>Nettside/web</a:t>
            </a:r>
          </a:p>
          <a:p>
            <a:pPr marL="171450" lvl="0" indent="-171450">
              <a:buFont typeface="Arial" panose="020B0604020202020204" pitchFamily="34" charset="0"/>
              <a:buChar char="•"/>
            </a:pPr>
            <a:r>
              <a:rPr lang="nb-NO" sz="1100" dirty="0"/>
              <a:t>Info-/nyhetsbrev</a:t>
            </a:r>
          </a:p>
          <a:p>
            <a:pPr marL="171450" lvl="0" indent="-171450">
              <a:buFont typeface="Arial" panose="020B0604020202020204" pitchFamily="34" charset="0"/>
              <a:buChar char="•"/>
            </a:pPr>
            <a:r>
              <a:rPr lang="nb-NO" sz="1100" dirty="0"/>
              <a:t>Sosiale medier – </a:t>
            </a:r>
            <a:r>
              <a:rPr lang="nb-NO" sz="1100" dirty="0" err="1"/>
              <a:t>Facebook</a:t>
            </a:r>
            <a:r>
              <a:rPr lang="nb-NO" sz="1100" dirty="0"/>
              <a:t>, </a:t>
            </a:r>
            <a:r>
              <a:rPr lang="nb-NO" sz="1100" dirty="0" err="1"/>
              <a:t>Instagram</a:t>
            </a:r>
            <a:r>
              <a:rPr lang="nb-NO" sz="1100" dirty="0"/>
              <a:t> og </a:t>
            </a:r>
            <a:r>
              <a:rPr lang="nb-NO" sz="1100" dirty="0" err="1"/>
              <a:t>Twitter</a:t>
            </a:r>
            <a:endParaRPr lang="nb-NO" sz="1100" dirty="0"/>
          </a:p>
          <a:p>
            <a:pPr marL="171450" lvl="0" indent="-171450">
              <a:buFont typeface="Arial" panose="020B0604020202020204" pitchFamily="34" charset="0"/>
              <a:buChar char="•"/>
            </a:pPr>
            <a:r>
              <a:rPr lang="nb-NO" sz="1100" dirty="0"/>
              <a:t>Idrettens systemer </a:t>
            </a:r>
          </a:p>
          <a:p>
            <a:pPr marL="171450" lvl="0" indent="-171450">
              <a:buFont typeface="Arial" panose="020B0604020202020204" pitchFamily="34" charset="0"/>
              <a:buChar char="•"/>
            </a:pPr>
            <a:r>
              <a:rPr lang="nb-NO" sz="1100" dirty="0"/>
              <a:t>Åpen time på Idrettens Hus / </a:t>
            </a:r>
            <a:r>
              <a:rPr lang="nb-NO" sz="1100" dirty="0" err="1"/>
              <a:t>kvartalsvise</a:t>
            </a:r>
            <a:r>
              <a:rPr lang="nb-NO" sz="1100" dirty="0"/>
              <a:t> møter </a:t>
            </a:r>
          </a:p>
          <a:p>
            <a:pPr marL="171450" lvl="0" indent="-171450">
              <a:buFont typeface="Arial" panose="020B0604020202020204" pitchFamily="34" charset="0"/>
              <a:buChar char="•"/>
            </a:pPr>
            <a:r>
              <a:rPr lang="nb-NO" sz="1100" dirty="0"/>
              <a:t>Kurs/besøk </a:t>
            </a:r>
          </a:p>
        </p:txBody>
      </p:sp>
      <p:sp>
        <p:nvSpPr>
          <p:cNvPr id="13" name="TekstSylinder 12"/>
          <p:cNvSpPr txBox="1"/>
          <p:nvPr/>
        </p:nvSpPr>
        <p:spPr>
          <a:xfrm>
            <a:off x="4341477" y="5064079"/>
            <a:ext cx="4199019" cy="1477328"/>
          </a:xfrm>
          <a:prstGeom prst="rect">
            <a:avLst/>
          </a:prstGeom>
          <a:noFill/>
        </p:spPr>
        <p:txBody>
          <a:bodyPr wrap="square" rtlCol="0">
            <a:spAutoFit/>
          </a:bodyPr>
          <a:lstStyle/>
          <a:p>
            <a:r>
              <a:rPr lang="nb-NO" sz="1200" b="1" dirty="0"/>
              <a:t>Kommunikasjon samfunn/politikk</a:t>
            </a:r>
          </a:p>
          <a:p>
            <a:pPr marL="171450" indent="-171450">
              <a:buFont typeface="Arial" panose="020B0604020202020204" pitchFamily="34" charset="0"/>
              <a:buChar char="•"/>
            </a:pPr>
            <a:r>
              <a:rPr lang="nb-NO" sz="1100" dirty="0"/>
              <a:t>Møteplasser for SK</a:t>
            </a:r>
          </a:p>
          <a:p>
            <a:pPr marL="171450" indent="-171450">
              <a:buFont typeface="Arial" panose="020B0604020202020204" pitchFamily="34" charset="0"/>
              <a:buChar char="•"/>
            </a:pPr>
            <a:r>
              <a:rPr lang="nb-NO" sz="1100" dirty="0"/>
              <a:t>Møteplasser for IR </a:t>
            </a:r>
          </a:p>
          <a:p>
            <a:pPr marL="171450" indent="-171450">
              <a:buFont typeface="Arial" panose="020B0604020202020204" pitchFamily="34" charset="0"/>
              <a:buChar char="•"/>
            </a:pPr>
            <a:r>
              <a:rPr lang="nb-NO" sz="1100" dirty="0"/>
              <a:t>Samhandling med fylkeskommune, høyskole, </a:t>
            </a:r>
            <a:r>
              <a:rPr lang="nb-NO" sz="1100" dirty="0" err="1"/>
              <a:t>off</a:t>
            </a:r>
            <a:r>
              <a:rPr lang="nb-NO" sz="1100" dirty="0"/>
              <a:t> etater, osv.  </a:t>
            </a:r>
          </a:p>
          <a:p>
            <a:pPr marL="171450" indent="-171450">
              <a:buFont typeface="Arial" panose="020B0604020202020204" pitchFamily="34" charset="0"/>
              <a:buChar char="•"/>
            </a:pPr>
            <a:r>
              <a:rPr lang="nb-NO" sz="1100" dirty="0"/>
              <a:t>God dialog med media </a:t>
            </a:r>
          </a:p>
          <a:p>
            <a:pPr marL="171450" indent="-171450">
              <a:buFont typeface="Arial" panose="020B0604020202020204" pitchFamily="34" charset="0"/>
              <a:buChar char="•"/>
            </a:pPr>
            <a:r>
              <a:rPr lang="nb-NO" sz="1100" dirty="0"/>
              <a:t>«Idrettenes time» i kommuner </a:t>
            </a:r>
          </a:p>
          <a:p>
            <a:pPr marL="171450" indent="-171450">
              <a:buFont typeface="Arial" panose="020B0604020202020204" pitchFamily="34" charset="0"/>
              <a:buChar char="•"/>
            </a:pPr>
            <a:r>
              <a:rPr lang="nb-NO" sz="1100" dirty="0"/>
              <a:t>Deltakelse i styringsgrupper/ressursgrupper </a:t>
            </a:r>
          </a:p>
          <a:p>
            <a:endParaRPr lang="nb-NO" sz="1200" b="1" dirty="0"/>
          </a:p>
        </p:txBody>
      </p:sp>
      <p:sp>
        <p:nvSpPr>
          <p:cNvPr id="3" name="Rektangel 2"/>
          <p:cNvSpPr/>
          <p:nvPr/>
        </p:nvSpPr>
        <p:spPr>
          <a:xfrm>
            <a:off x="4284272" y="3468219"/>
            <a:ext cx="4013599" cy="369332"/>
          </a:xfrm>
          <a:prstGeom prst="rect">
            <a:avLst/>
          </a:prstGeom>
        </p:spPr>
        <p:txBody>
          <a:bodyPr wrap="none">
            <a:spAutoFit/>
          </a:bodyPr>
          <a:lstStyle/>
          <a:p>
            <a:r>
              <a:rPr lang="nb-NO" b="1" dirty="0"/>
              <a:t>Arbeidsoppgaver/tiltak for å nå målene:</a:t>
            </a:r>
          </a:p>
        </p:txBody>
      </p:sp>
    </p:spTree>
    <p:extLst>
      <p:ext uri="{BB962C8B-B14F-4D97-AF65-F5344CB8AC3E}">
        <p14:creationId xmlns:p14="http://schemas.microsoft.com/office/powerpoint/2010/main" val="2723568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grpSp>
        <p:nvGrpSpPr>
          <p:cNvPr id="3" name="Gruppe 2"/>
          <p:cNvGrpSpPr/>
          <p:nvPr/>
        </p:nvGrpSpPr>
        <p:grpSpPr>
          <a:xfrm>
            <a:off x="622173" y="622617"/>
            <a:ext cx="4015402" cy="5449194"/>
            <a:chOff x="635127" y="503745"/>
            <a:chExt cx="4015402" cy="5449194"/>
          </a:xfrm>
        </p:grpSpPr>
        <p:sp>
          <p:nvSpPr>
            <p:cNvPr id="35" name="Rektangel 34"/>
            <p:cNvSpPr/>
            <p:nvPr/>
          </p:nvSpPr>
          <p:spPr>
            <a:xfrm>
              <a:off x="635127" y="3464898"/>
              <a:ext cx="4015402" cy="248804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nb-NO" sz="900" b="1" u="sng" dirty="0">
                  <a:solidFill>
                    <a:srgbClr val="57585B"/>
                  </a:solidFill>
                  <a:latin typeface="Georgia" pitchFamily="18" charset="0"/>
                </a:rPr>
                <a:t>Kompetanse og engasjement</a:t>
              </a:r>
            </a:p>
            <a:p>
              <a:pPr marL="171450" lvl="0" indent="-171450">
                <a:buFont typeface="Arial" panose="020B0604020202020204" pitchFamily="34" charset="0"/>
                <a:buChar char="•"/>
              </a:pPr>
              <a:r>
                <a:rPr lang="nb-NO" sz="900" b="1" dirty="0">
                  <a:solidFill>
                    <a:srgbClr val="57585B"/>
                  </a:solidFill>
                  <a:latin typeface="Georgia" pitchFamily="18" charset="0"/>
                </a:rPr>
                <a:t>Tilrettelegg og sørge for å ha kompetente ansatte som kan prestere i et trygt og godt arbeidsmiljø.</a:t>
              </a:r>
            </a:p>
            <a:p>
              <a:pPr marL="171450" lvl="0" indent="-171450">
                <a:buFont typeface="Arial" panose="020B0604020202020204" pitchFamily="34" charset="0"/>
                <a:buChar char="•"/>
              </a:pPr>
              <a:r>
                <a:rPr lang="nb-NO" sz="900" b="1" dirty="0">
                  <a:solidFill>
                    <a:srgbClr val="57585B"/>
                  </a:solidFill>
                  <a:latin typeface="Georgia" pitchFamily="18" charset="0"/>
                </a:rPr>
                <a:t>Utvikle ledelsesprinsipper i tråd med virksomhetens mål </a:t>
              </a:r>
            </a:p>
            <a:p>
              <a:pPr marL="171450" lvl="0" indent="-171450">
                <a:buFont typeface="Arial" panose="020B0604020202020204" pitchFamily="34" charset="0"/>
                <a:buChar char="•"/>
              </a:pPr>
              <a:r>
                <a:rPr lang="nb-NO" sz="900" b="1" dirty="0">
                  <a:solidFill>
                    <a:srgbClr val="57585B"/>
                  </a:solidFill>
                  <a:latin typeface="Georgia" pitchFamily="18" charset="0"/>
                </a:rPr>
                <a:t>Tilrettelegge for at kretsstyret kan ta de beste beslutningene</a:t>
              </a:r>
            </a:p>
            <a:p>
              <a:pPr marL="171450" lvl="0" indent="-171450">
                <a:buFont typeface="Arial" panose="020B0604020202020204" pitchFamily="34" charset="0"/>
                <a:buChar char="•"/>
              </a:pPr>
              <a:endParaRPr lang="nb-NO" sz="900" b="1" dirty="0">
                <a:solidFill>
                  <a:srgbClr val="57585B"/>
                </a:solidFill>
                <a:latin typeface="Georgia" pitchFamily="18" charset="0"/>
              </a:endParaRPr>
            </a:p>
            <a:p>
              <a:pPr lvl="0"/>
              <a:r>
                <a:rPr lang="nb-NO" sz="900" b="1" u="sng" dirty="0">
                  <a:solidFill>
                    <a:srgbClr val="57585B"/>
                  </a:solidFill>
                  <a:latin typeface="Georgia" pitchFamily="18" charset="0"/>
                </a:rPr>
                <a:t>Bedre rammevilkårene </a:t>
              </a:r>
            </a:p>
            <a:p>
              <a:pPr marL="171450" lvl="0" indent="-171450">
                <a:buFont typeface="Arial" panose="020B0604020202020204" pitchFamily="34" charset="0"/>
                <a:buChar char="•"/>
              </a:pPr>
              <a:r>
                <a:rPr lang="nb-NO" sz="900" b="1" dirty="0">
                  <a:solidFill>
                    <a:srgbClr val="57585B"/>
                  </a:solidFill>
                  <a:latin typeface="Georgia" pitchFamily="18" charset="0"/>
                </a:rPr>
                <a:t>Tett dialog og nært samarbeid med fylkeskommunen og kommuner </a:t>
              </a:r>
            </a:p>
            <a:p>
              <a:pPr marL="171450" lvl="0" indent="-171450">
                <a:buFont typeface="Arial" panose="020B0604020202020204" pitchFamily="34" charset="0"/>
                <a:buChar char="•"/>
              </a:pPr>
              <a:r>
                <a:rPr lang="nb-NO" sz="900" b="1" dirty="0">
                  <a:solidFill>
                    <a:srgbClr val="57585B"/>
                  </a:solidFill>
                  <a:latin typeface="Georgia" pitchFamily="18" charset="0"/>
                </a:rPr>
                <a:t>Arbeide bredt politisk på alle nivåer </a:t>
              </a:r>
            </a:p>
            <a:p>
              <a:pPr lvl="0"/>
              <a:endParaRPr lang="nb-NO" sz="900" b="1" dirty="0">
                <a:solidFill>
                  <a:srgbClr val="57585B"/>
                </a:solidFill>
                <a:latin typeface="Georgia" pitchFamily="18" charset="0"/>
              </a:endParaRPr>
            </a:p>
            <a:p>
              <a:pPr lvl="0"/>
              <a:r>
                <a:rPr lang="nb-NO" sz="900" b="1" u="sng" dirty="0">
                  <a:solidFill>
                    <a:srgbClr val="57585B"/>
                  </a:solidFill>
                  <a:latin typeface="Georgia" pitchFamily="18" charset="0"/>
                </a:rPr>
                <a:t>Synlighet</a:t>
              </a:r>
            </a:p>
            <a:p>
              <a:pPr marL="171450" lvl="0" indent="-171450">
                <a:buFont typeface="Arial" panose="020B0604020202020204" pitchFamily="34" charset="0"/>
                <a:buChar char="•"/>
              </a:pPr>
              <a:r>
                <a:rPr lang="nb-NO" sz="900" b="1" dirty="0">
                  <a:solidFill>
                    <a:srgbClr val="57585B"/>
                  </a:solidFill>
                  <a:latin typeface="Georgia" pitchFamily="18" charset="0"/>
                </a:rPr>
                <a:t>Aktiv deltakelse i lokalarrangement, konferanser, seminarer </a:t>
              </a:r>
              <a:r>
                <a:rPr lang="nb-NO" sz="900" b="1" dirty="0" err="1">
                  <a:solidFill>
                    <a:srgbClr val="57585B"/>
                  </a:solidFill>
                  <a:latin typeface="Georgia" pitchFamily="18" charset="0"/>
                </a:rPr>
                <a:t>osv</a:t>
              </a:r>
              <a:endParaRPr lang="nb-NO" sz="900" b="1" dirty="0">
                <a:solidFill>
                  <a:srgbClr val="57585B"/>
                </a:solidFill>
                <a:latin typeface="Georgia" pitchFamily="18" charset="0"/>
              </a:endParaRPr>
            </a:p>
            <a:p>
              <a:pPr marL="171450" lvl="0" indent="-171450">
                <a:buFont typeface="Arial" panose="020B0604020202020204" pitchFamily="34" charset="0"/>
                <a:buChar char="•"/>
              </a:pPr>
              <a:r>
                <a:rPr lang="nb-NO" sz="900" b="1" dirty="0">
                  <a:solidFill>
                    <a:srgbClr val="57585B"/>
                  </a:solidFill>
                  <a:latin typeface="Georgia" pitchFamily="18" charset="0"/>
                </a:rPr>
                <a:t>Aktiv deltakelse i møter arrangert av særkretser, lag og idrettsråd</a:t>
              </a:r>
              <a:r>
                <a:rPr lang="nb-NO" sz="900" dirty="0">
                  <a:solidFill>
                    <a:schemeClr val="tx1"/>
                  </a:solidFill>
                </a:rPr>
                <a:t>.</a:t>
              </a:r>
            </a:p>
          </p:txBody>
        </p:sp>
        <p:sp>
          <p:nvSpPr>
            <p:cNvPr id="12" name="Rektangel 11"/>
            <p:cNvSpPr/>
            <p:nvPr/>
          </p:nvSpPr>
          <p:spPr>
            <a:xfrm>
              <a:off x="635127" y="503745"/>
              <a:ext cx="4002448" cy="102135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a:t>ADMINISTRASJON </a:t>
              </a:r>
            </a:p>
            <a:p>
              <a:pPr algn="ctr"/>
              <a:r>
                <a:rPr lang="nb-NO" b="1" dirty="0"/>
                <a:t>OG LEDELSE</a:t>
              </a:r>
              <a:endParaRPr lang="nb-NO" dirty="0"/>
            </a:p>
          </p:txBody>
        </p:sp>
        <p:sp>
          <p:nvSpPr>
            <p:cNvPr id="2" name="Rektangel 1">
              <a:extLst>
                <a:ext uri="{FF2B5EF4-FFF2-40B4-BE49-F238E27FC236}">
                  <a16:creationId xmlns:a16="http://schemas.microsoft.com/office/drawing/2014/main" id="{EFFAA3B9-A3EA-44D4-90F9-3975E56FC27E}"/>
                </a:ext>
              </a:extLst>
            </p:cNvPr>
            <p:cNvSpPr/>
            <p:nvPr/>
          </p:nvSpPr>
          <p:spPr>
            <a:xfrm>
              <a:off x="635127" y="1646635"/>
              <a:ext cx="4015402" cy="169672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nb-NO" sz="1200" b="1" dirty="0">
                  <a:solidFill>
                    <a:schemeClr val="bg1"/>
                  </a:solidFill>
                  <a:latin typeface="Georgia" pitchFamily="18" charset="0"/>
                </a:rPr>
                <a:t>MÅL</a:t>
              </a:r>
              <a:br>
                <a:rPr lang="nb-NO" sz="1200" b="1" dirty="0">
                  <a:solidFill>
                    <a:schemeClr val="bg1"/>
                  </a:solidFill>
                  <a:latin typeface="Georgia" pitchFamily="18" charset="0"/>
                </a:rPr>
              </a:br>
              <a:r>
                <a:rPr lang="nb-NO" sz="1200" b="1" dirty="0">
                  <a:solidFill>
                    <a:schemeClr val="bg1"/>
                  </a:solidFill>
                  <a:latin typeface="Georgia" pitchFamily="18" charset="0"/>
                </a:rPr>
                <a:t>Innlandet idrettskrets skal være en synlig, kompetent, tilgjengelig og entusiastisk organisasjon både internt og eksternt.</a:t>
              </a:r>
            </a:p>
            <a:p>
              <a:pPr algn="ctr"/>
              <a:r>
                <a:rPr lang="nb-NO" sz="1200" b="1" dirty="0">
                  <a:solidFill>
                    <a:schemeClr val="bg1"/>
                  </a:solidFill>
                  <a:latin typeface="Georgia" pitchFamily="18" charset="0"/>
                </a:rPr>
                <a:t>Vi skal sørge for å bedre rammevilkårene for idretten i Innlandet.</a:t>
              </a:r>
            </a:p>
            <a:p>
              <a:pPr algn="ctr"/>
              <a:endParaRPr lang="nb-NO" sz="1200" dirty="0">
                <a:solidFill>
                  <a:schemeClr val="bg1"/>
                </a:solidFill>
              </a:endParaRPr>
            </a:p>
          </p:txBody>
        </p:sp>
      </p:grpSp>
      <p:sp>
        <p:nvSpPr>
          <p:cNvPr id="10" name="TekstSylinder 9"/>
          <p:cNvSpPr txBox="1"/>
          <p:nvPr/>
        </p:nvSpPr>
        <p:spPr>
          <a:xfrm>
            <a:off x="4835018" y="2715810"/>
            <a:ext cx="3942097" cy="2215991"/>
          </a:xfrm>
          <a:prstGeom prst="rect">
            <a:avLst/>
          </a:prstGeom>
          <a:noFill/>
        </p:spPr>
        <p:txBody>
          <a:bodyPr wrap="square" rtlCol="0">
            <a:spAutoFit/>
          </a:bodyPr>
          <a:lstStyle/>
          <a:p>
            <a:r>
              <a:rPr lang="nb-NO" sz="1400" b="1" dirty="0"/>
              <a:t>Arbeidsoppgaver/tiltak:</a:t>
            </a:r>
          </a:p>
          <a:p>
            <a:pPr marL="285750" indent="-285750">
              <a:buFont typeface="Arial" panose="020B0604020202020204" pitchFamily="34" charset="0"/>
              <a:buChar char="•"/>
            </a:pPr>
            <a:r>
              <a:rPr lang="nb-NO" sz="1100" dirty="0"/>
              <a:t>Økonomi</a:t>
            </a:r>
          </a:p>
          <a:p>
            <a:pPr marL="285750" indent="-285750">
              <a:buFont typeface="Arial" panose="020B0604020202020204" pitchFamily="34" charset="0"/>
              <a:buChar char="•"/>
            </a:pPr>
            <a:r>
              <a:rPr lang="nb-NO" sz="1100" dirty="0"/>
              <a:t>Personalansvar</a:t>
            </a:r>
          </a:p>
          <a:p>
            <a:pPr marL="285750" indent="-285750">
              <a:buFont typeface="Arial" panose="020B0604020202020204" pitchFamily="34" charset="0"/>
              <a:buChar char="•"/>
            </a:pPr>
            <a:r>
              <a:rPr lang="nb-NO" sz="1100" dirty="0"/>
              <a:t>Intern administrasjon/interne rutiner</a:t>
            </a:r>
          </a:p>
          <a:p>
            <a:pPr marL="285750" indent="-285750">
              <a:buFont typeface="Arial" panose="020B0604020202020204" pitchFamily="34" charset="0"/>
              <a:buChar char="•"/>
            </a:pPr>
            <a:r>
              <a:rPr lang="nb-NO" sz="1100" dirty="0"/>
              <a:t>Drift av Idrettens Hus (Ottestad og Lillehammer) </a:t>
            </a:r>
          </a:p>
          <a:p>
            <a:pPr marL="285750" lvl="0" indent="-285750">
              <a:buFont typeface="Arial" panose="020B0604020202020204" pitchFamily="34" charset="0"/>
              <a:buChar char="•"/>
            </a:pPr>
            <a:r>
              <a:rPr lang="nb-NO" sz="1100" dirty="0"/>
              <a:t>Styrearbeid og planarbeid</a:t>
            </a:r>
          </a:p>
          <a:p>
            <a:pPr marL="285750" lvl="0" indent="-285750">
              <a:buFont typeface="Arial" panose="020B0604020202020204" pitchFamily="34" charset="0"/>
              <a:buChar char="•"/>
            </a:pPr>
            <a:r>
              <a:rPr lang="nb-NO" sz="1100" dirty="0"/>
              <a:t>Arbeide kontinuerlig med rammebetingelser</a:t>
            </a:r>
          </a:p>
          <a:p>
            <a:pPr marL="285750" indent="-285750">
              <a:buFont typeface="Arial" panose="020B0604020202020204" pitchFamily="34" charset="0"/>
              <a:buChar char="•"/>
            </a:pPr>
            <a:r>
              <a:rPr lang="nb-NO" sz="1100" dirty="0"/>
              <a:t>Samhandling med fylkeskommune, høyskole, </a:t>
            </a:r>
            <a:r>
              <a:rPr lang="nb-NO" sz="1100" dirty="0" err="1"/>
              <a:t>off</a:t>
            </a:r>
            <a:r>
              <a:rPr lang="nb-NO" sz="1100" dirty="0"/>
              <a:t> etater, osv.  </a:t>
            </a:r>
          </a:p>
          <a:p>
            <a:pPr marL="285750" indent="-285750">
              <a:buFont typeface="Arial" panose="020B0604020202020204" pitchFamily="34" charset="0"/>
              <a:buChar char="•"/>
            </a:pPr>
            <a:r>
              <a:rPr lang="nb-NO" sz="1100" dirty="0"/>
              <a:t>God dialog med media </a:t>
            </a:r>
          </a:p>
          <a:p>
            <a:endParaRPr lang="nb-NO" dirty="0"/>
          </a:p>
          <a:p>
            <a:endParaRPr lang="nb-NO" dirty="0"/>
          </a:p>
        </p:txBody>
      </p:sp>
      <p:sp>
        <p:nvSpPr>
          <p:cNvPr id="8" name="TekstSylinder 7"/>
          <p:cNvSpPr txBox="1"/>
          <p:nvPr/>
        </p:nvSpPr>
        <p:spPr>
          <a:xfrm>
            <a:off x="4881860" y="614182"/>
            <a:ext cx="3942097" cy="1692771"/>
          </a:xfrm>
          <a:prstGeom prst="rect">
            <a:avLst/>
          </a:prstGeom>
          <a:noFill/>
        </p:spPr>
        <p:txBody>
          <a:bodyPr wrap="square" rtlCol="0">
            <a:spAutoFit/>
          </a:bodyPr>
          <a:lstStyle/>
          <a:p>
            <a:pPr lvl="0"/>
            <a:r>
              <a:rPr lang="nb-NO" sz="1600" b="1" dirty="0"/>
              <a:t>Mål  for 2020: </a:t>
            </a:r>
          </a:p>
          <a:p>
            <a:pPr marL="171450" lvl="0" indent="-171450">
              <a:buFont typeface="Arial" panose="020B0604020202020204" pitchFamily="34" charset="0"/>
              <a:buChar char="•"/>
            </a:pPr>
            <a:endParaRPr lang="nb-NO" sz="1100" dirty="0"/>
          </a:p>
          <a:p>
            <a:pPr marL="171450" indent="-171450">
              <a:buFont typeface="Arial" panose="020B0604020202020204" pitchFamily="34" charset="0"/>
              <a:buChar char="•"/>
            </a:pPr>
            <a:r>
              <a:rPr lang="nb-NO" sz="1100" dirty="0"/>
              <a:t>Tilrettelegg og sørge for å ha kompetente ansatte som kan prestere i et trygt og godt arbeidsmiljø.</a:t>
            </a:r>
          </a:p>
          <a:p>
            <a:pPr marL="171450" indent="-171450">
              <a:buFont typeface="Arial" panose="020B0604020202020204" pitchFamily="34" charset="0"/>
              <a:buChar char="•"/>
            </a:pPr>
            <a:r>
              <a:rPr lang="nb-NO" sz="1100" dirty="0"/>
              <a:t>Utvikle ledelsesprinsipper i tråd med virksomhetens mål </a:t>
            </a:r>
          </a:p>
          <a:p>
            <a:pPr marL="171450" indent="-171450">
              <a:buFont typeface="Arial" panose="020B0604020202020204" pitchFamily="34" charset="0"/>
              <a:buChar char="•"/>
            </a:pPr>
            <a:r>
              <a:rPr lang="nb-NO" sz="1100" dirty="0"/>
              <a:t>Være synlig, kompetent, tilgjengelig og en entusiastisk organisasjon </a:t>
            </a:r>
          </a:p>
          <a:p>
            <a:pPr marL="171450" indent="-171450">
              <a:buFont typeface="Arial" panose="020B0604020202020204" pitchFamily="34" charset="0"/>
              <a:buChar char="•"/>
            </a:pPr>
            <a:r>
              <a:rPr lang="nb-NO" sz="1100" dirty="0"/>
              <a:t>Bedre rammevilkårene for idretten i regionen </a:t>
            </a:r>
          </a:p>
          <a:p>
            <a:pPr marL="171450" lvl="0" indent="-171450">
              <a:buFont typeface="Arial" panose="020B0604020202020204" pitchFamily="34" charset="0"/>
              <a:buChar char="•"/>
            </a:pPr>
            <a:endParaRPr lang="nb-NO" sz="1100" dirty="0"/>
          </a:p>
        </p:txBody>
      </p:sp>
    </p:spTree>
    <p:extLst>
      <p:ext uri="{BB962C8B-B14F-4D97-AF65-F5344CB8AC3E}">
        <p14:creationId xmlns:p14="http://schemas.microsoft.com/office/powerpoint/2010/main" val="3668115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grpSp>
        <p:nvGrpSpPr>
          <p:cNvPr id="4" name="Gruppe 3"/>
          <p:cNvGrpSpPr/>
          <p:nvPr/>
        </p:nvGrpSpPr>
        <p:grpSpPr>
          <a:xfrm>
            <a:off x="496657" y="476127"/>
            <a:ext cx="3824389" cy="6242761"/>
            <a:chOff x="206209" y="208776"/>
            <a:chExt cx="3824389" cy="6242761"/>
          </a:xfrm>
        </p:grpSpPr>
        <p:sp>
          <p:nvSpPr>
            <p:cNvPr id="13" name="Rektangel 12">
              <a:extLst>
                <a:ext uri="{FF2B5EF4-FFF2-40B4-BE49-F238E27FC236}">
                  <a16:creationId xmlns:a16="http://schemas.microsoft.com/office/drawing/2014/main" id="{5C8DA74E-DA14-4CAE-B9F6-F33914AC7024}"/>
                </a:ext>
              </a:extLst>
            </p:cNvPr>
            <p:cNvSpPr/>
            <p:nvPr/>
          </p:nvSpPr>
          <p:spPr>
            <a:xfrm>
              <a:off x="212527" y="208776"/>
              <a:ext cx="3818071" cy="1021354"/>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a:t>PROSJEKTER</a:t>
              </a:r>
            </a:p>
          </p:txBody>
        </p:sp>
        <p:sp>
          <p:nvSpPr>
            <p:cNvPr id="15" name="Rektangel 14">
              <a:extLst>
                <a:ext uri="{FF2B5EF4-FFF2-40B4-BE49-F238E27FC236}">
                  <a16:creationId xmlns:a16="http://schemas.microsoft.com/office/drawing/2014/main" id="{CA2CFF12-B517-4522-82B9-B23A00CEB83D}"/>
                </a:ext>
              </a:extLst>
            </p:cNvPr>
            <p:cNvSpPr/>
            <p:nvPr/>
          </p:nvSpPr>
          <p:spPr>
            <a:xfrm>
              <a:off x="212527" y="3117009"/>
              <a:ext cx="3805434" cy="162397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nb-NO" sz="1000" b="1" dirty="0">
                <a:solidFill>
                  <a:srgbClr val="57585B"/>
                </a:solidFill>
                <a:latin typeface="Georgia" pitchFamily="18" charset="0"/>
              </a:endParaRPr>
            </a:p>
            <a:p>
              <a:pPr marL="171450" indent="-171450">
                <a:buFont typeface="Arial" panose="020B0604020202020204" pitchFamily="34" charset="0"/>
                <a:buChar char="•"/>
              </a:pPr>
              <a:endParaRPr lang="nb-NO" sz="1000" b="1" dirty="0">
                <a:solidFill>
                  <a:srgbClr val="57585B"/>
                </a:solidFill>
                <a:latin typeface="Georgia" pitchFamily="18" charset="0"/>
              </a:endParaRPr>
            </a:p>
            <a:p>
              <a:pPr marL="171450" indent="-171450">
                <a:buFont typeface="Arial" panose="020B0604020202020204" pitchFamily="34" charset="0"/>
                <a:buChar char="•"/>
              </a:pPr>
              <a:endParaRPr lang="nb-NO" sz="1000" b="1" dirty="0">
                <a:solidFill>
                  <a:srgbClr val="57585B"/>
                </a:solidFill>
                <a:latin typeface="Georgia" pitchFamily="18" charset="0"/>
              </a:endParaRPr>
            </a:p>
            <a:p>
              <a:pPr marL="171450" indent="-171450">
                <a:buFont typeface="Arial" panose="020B0604020202020204" pitchFamily="34" charset="0"/>
                <a:buChar char="•"/>
              </a:pPr>
              <a:r>
                <a:rPr lang="nb-NO" sz="1000" b="1" dirty="0">
                  <a:solidFill>
                    <a:srgbClr val="57585B"/>
                  </a:solidFill>
                  <a:latin typeface="Georgia" pitchFamily="18" charset="0"/>
                </a:rPr>
                <a:t>Prosjekt Likestilling</a:t>
              </a:r>
            </a:p>
            <a:p>
              <a:pPr marL="171450" indent="-171450">
                <a:buFont typeface="Arial"/>
                <a:buChar char="•"/>
              </a:pPr>
              <a:r>
                <a:rPr lang="nb-NO" sz="1000" b="1" dirty="0">
                  <a:solidFill>
                    <a:srgbClr val="57585B"/>
                  </a:solidFill>
                  <a:latin typeface="Georgia" pitchFamily="18" charset="0"/>
                </a:rPr>
                <a:t>Økonomiske barrierer/#</a:t>
              </a:r>
              <a:r>
                <a:rPr lang="nb-NO" sz="1000" b="1" dirty="0" err="1">
                  <a:solidFill>
                    <a:srgbClr val="57585B"/>
                  </a:solidFill>
                  <a:latin typeface="Georgia" pitchFamily="18" charset="0"/>
                </a:rPr>
                <a:t>AlleMed</a:t>
              </a:r>
              <a:r>
                <a:rPr lang="nb-NO" sz="1000" b="1" dirty="0">
                  <a:solidFill>
                    <a:srgbClr val="57585B"/>
                  </a:solidFill>
                  <a:latin typeface="Georgia" pitchFamily="18" charset="0"/>
                </a:rPr>
                <a:t> </a:t>
              </a:r>
            </a:p>
            <a:p>
              <a:pPr marL="171450" indent="-171450">
                <a:buFont typeface="Arial"/>
                <a:buChar char="•"/>
              </a:pPr>
              <a:r>
                <a:rPr lang="nb-NO" sz="1000" b="1" dirty="0">
                  <a:solidFill>
                    <a:srgbClr val="57585B"/>
                  </a:solidFill>
                  <a:latin typeface="Georgia" pitchFamily="18" charset="0"/>
                </a:rPr>
                <a:t>Idrettshelga Innlandet </a:t>
              </a:r>
            </a:p>
            <a:p>
              <a:pPr marL="171450" indent="-171450">
                <a:buFont typeface="Arial"/>
                <a:buChar char="•"/>
              </a:pPr>
              <a:r>
                <a:rPr lang="nb-NO" sz="1000" b="1" dirty="0">
                  <a:solidFill>
                    <a:srgbClr val="57585B"/>
                  </a:solidFill>
                  <a:latin typeface="Georgia" pitchFamily="18" charset="0"/>
                </a:rPr>
                <a:t>NM-</a:t>
              </a:r>
              <a:r>
                <a:rPr lang="nb-NO" sz="1000" b="1" dirty="0" err="1">
                  <a:solidFill>
                    <a:srgbClr val="57585B"/>
                  </a:solidFill>
                  <a:latin typeface="Georgia" pitchFamily="18" charset="0"/>
                </a:rPr>
                <a:t>veka</a:t>
              </a:r>
              <a:r>
                <a:rPr lang="nb-NO" sz="1000" b="1" dirty="0">
                  <a:solidFill>
                    <a:srgbClr val="57585B"/>
                  </a:solidFill>
                  <a:latin typeface="Georgia" pitchFamily="18" charset="0"/>
                </a:rPr>
                <a:t> 2020 </a:t>
              </a:r>
            </a:p>
            <a:p>
              <a:pPr marL="171450" indent="-171450">
                <a:buFont typeface="Arial"/>
                <a:buChar char="•"/>
              </a:pPr>
              <a:r>
                <a:rPr lang="nb-NO" sz="1000" b="1" dirty="0">
                  <a:solidFill>
                    <a:srgbClr val="57585B"/>
                  </a:solidFill>
                  <a:latin typeface="Georgia" pitchFamily="18" charset="0"/>
                </a:rPr>
                <a:t>Trafikksikkerhet</a:t>
              </a:r>
            </a:p>
            <a:p>
              <a:pPr marL="171450" indent="-171450">
                <a:buFont typeface="Arial"/>
                <a:buChar char="•"/>
              </a:pPr>
              <a:endParaRPr lang="nb-NO" sz="1000" b="1" dirty="0">
                <a:solidFill>
                  <a:srgbClr val="57585B"/>
                </a:solidFill>
                <a:latin typeface="Georgia" pitchFamily="18" charset="0"/>
              </a:endParaRPr>
            </a:p>
            <a:p>
              <a:pPr marL="171450" indent="-171450">
                <a:buFont typeface="Arial"/>
                <a:buChar char="•"/>
              </a:pPr>
              <a:endParaRPr lang="nb-NO" sz="10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p:txBody>
        </p:sp>
        <p:sp>
          <p:nvSpPr>
            <p:cNvPr id="16" name="Rektangel 15">
              <a:extLst>
                <a:ext uri="{FF2B5EF4-FFF2-40B4-BE49-F238E27FC236}">
                  <a16:creationId xmlns:a16="http://schemas.microsoft.com/office/drawing/2014/main" id="{F5FADC12-54D3-40E4-8B28-962BB7E24973}"/>
                </a:ext>
              </a:extLst>
            </p:cNvPr>
            <p:cNvSpPr/>
            <p:nvPr/>
          </p:nvSpPr>
          <p:spPr>
            <a:xfrm>
              <a:off x="206209" y="1319455"/>
              <a:ext cx="3818070" cy="1696727"/>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nb-NO" sz="1200" b="1" dirty="0">
                  <a:solidFill>
                    <a:schemeClr val="tx1"/>
                  </a:solidFill>
                  <a:latin typeface="Georgia" pitchFamily="18" charset="0"/>
                </a:rPr>
                <a:t>MÅL</a:t>
              </a:r>
              <a:br>
                <a:rPr lang="nb-NO" sz="1200" b="1" dirty="0">
                  <a:solidFill>
                    <a:schemeClr val="tx1"/>
                  </a:solidFill>
                  <a:latin typeface="Georgia" pitchFamily="18" charset="0"/>
                </a:rPr>
              </a:br>
              <a:r>
                <a:rPr lang="nb-NO" sz="1200" b="1" dirty="0">
                  <a:solidFill>
                    <a:schemeClr val="tx1"/>
                  </a:solidFill>
                  <a:latin typeface="Georgia" pitchFamily="18" charset="0"/>
                </a:rPr>
                <a:t>Innlandet idrettskrets skal delta i og/eller initiere prosjekter som underbygger idrettskretsens rolle og berettigelse overfor sine interessenter, basert på ekstern finansiering.</a:t>
              </a:r>
            </a:p>
            <a:p>
              <a:pPr algn="ctr"/>
              <a:endParaRPr lang="nb-NO" sz="1200" b="1" dirty="0">
                <a:solidFill>
                  <a:schemeClr val="bg1"/>
                </a:solidFill>
                <a:latin typeface="Georgia" pitchFamily="18" charset="0"/>
              </a:endParaRPr>
            </a:p>
          </p:txBody>
        </p:sp>
        <p:sp>
          <p:nvSpPr>
            <p:cNvPr id="2" name="TekstSylinder 1"/>
            <p:cNvSpPr txBox="1"/>
            <p:nvPr/>
          </p:nvSpPr>
          <p:spPr>
            <a:xfrm>
              <a:off x="212527" y="5666707"/>
              <a:ext cx="3805434" cy="784830"/>
            </a:xfrm>
            <a:prstGeom prst="rect">
              <a:avLst/>
            </a:prstGeom>
            <a:solidFill>
              <a:srgbClr val="FFC000"/>
            </a:solidFill>
          </p:spPr>
          <p:txBody>
            <a:bodyPr wrap="square" rtlCol="0">
              <a:spAutoFit/>
            </a:bodyPr>
            <a:lstStyle/>
            <a:p>
              <a:pPr marL="285750" indent="-285750">
                <a:buFont typeface="Arial" panose="020B0604020202020204" pitchFamily="34" charset="0"/>
                <a:buChar char="•"/>
              </a:pPr>
              <a:r>
                <a:rPr lang="nb-NO" sz="900" dirty="0">
                  <a:latin typeface="Georgia" panose="02040502050405020303" pitchFamily="18" charset="0"/>
                </a:rPr>
                <a:t>Dette hovedområdet har vi valgt at skal stå litt utenfor de resterende områdene. </a:t>
              </a:r>
            </a:p>
            <a:p>
              <a:pPr marL="285750" indent="-285750">
                <a:buFont typeface="Arial" panose="020B0604020202020204" pitchFamily="34" charset="0"/>
                <a:buChar char="•"/>
              </a:pPr>
              <a:endParaRPr lang="nb-NO" sz="900" dirty="0">
                <a:latin typeface="Georgia" panose="02040502050405020303" pitchFamily="18" charset="0"/>
              </a:endParaRPr>
            </a:p>
            <a:p>
              <a:pPr marL="285750" indent="-285750">
                <a:buFont typeface="Arial" panose="020B0604020202020204" pitchFamily="34" charset="0"/>
                <a:buChar char="•"/>
              </a:pPr>
              <a:r>
                <a:rPr lang="nb-NO" sz="900" dirty="0">
                  <a:latin typeface="Georgia" panose="02040502050405020303" pitchFamily="18" charset="0"/>
                </a:rPr>
                <a:t>Dette fordi tiltakene i boksen vil endre seg hurtigere enn innenfor de andre områdene, og det er derfor foreløpig litt udefinerbart. </a:t>
              </a:r>
              <a:endParaRPr lang="nb-NO" sz="900" dirty="0"/>
            </a:p>
          </p:txBody>
        </p:sp>
      </p:grpSp>
      <p:sp>
        <p:nvSpPr>
          <p:cNvPr id="3" name="Rektangel 2"/>
          <p:cNvSpPr/>
          <p:nvPr/>
        </p:nvSpPr>
        <p:spPr>
          <a:xfrm>
            <a:off x="4442078" y="452056"/>
            <a:ext cx="4701922" cy="2961323"/>
          </a:xfrm>
          <a:prstGeom prst="rect">
            <a:avLst/>
          </a:prstGeom>
        </p:spPr>
        <p:txBody>
          <a:bodyPr wrap="square">
            <a:spAutoFit/>
          </a:bodyPr>
          <a:lstStyle/>
          <a:p>
            <a:pPr marR="308610">
              <a:lnSpc>
                <a:spcPct val="118000"/>
              </a:lnSpc>
              <a:spcBef>
                <a:spcPts val="810"/>
              </a:spcBef>
              <a:buSzPts val="1100"/>
              <a:tabLst>
                <a:tab pos="773430" algn="l"/>
                <a:tab pos="774065" algn="l"/>
              </a:tabLst>
            </a:pPr>
            <a:r>
              <a:rPr lang="en-US" sz="1600" b="1" dirty="0" err="1"/>
              <a:t>Mål</a:t>
            </a:r>
            <a:r>
              <a:rPr lang="en-US" sz="1600" b="1" dirty="0"/>
              <a:t> for 2020:</a:t>
            </a:r>
          </a:p>
          <a:p>
            <a:pPr marL="171450" marR="933450" lvl="0" indent="-171450">
              <a:lnSpc>
                <a:spcPct val="118000"/>
              </a:lnSpc>
              <a:spcBef>
                <a:spcPts val="5"/>
              </a:spcBef>
              <a:spcAft>
                <a:spcPts val="0"/>
              </a:spcAft>
              <a:buSzPts val="1100"/>
              <a:buFont typeface="Arial" panose="020B0604020202020204" pitchFamily="34" charset="0"/>
              <a:buChar char="•"/>
              <a:tabLst>
                <a:tab pos="773430" algn="l"/>
                <a:tab pos="774065" algn="l"/>
              </a:tabLst>
            </a:pPr>
            <a:r>
              <a:rPr lang="nb-NO" sz="1100" dirty="0"/>
              <a:t>Etablert et faktagrunnlag med kunnskap om kostnader og kostnadsdrivere i idrettslagene som kan benyttes i videre arbeid.</a:t>
            </a:r>
          </a:p>
          <a:p>
            <a:pPr marL="171450" marR="933450" lvl="0" indent="-171450">
              <a:lnSpc>
                <a:spcPct val="118000"/>
              </a:lnSpc>
              <a:spcBef>
                <a:spcPts val="5"/>
              </a:spcBef>
              <a:spcAft>
                <a:spcPts val="0"/>
              </a:spcAft>
              <a:buSzPts val="1100"/>
              <a:buFont typeface="Arial" panose="020B0604020202020204" pitchFamily="34" charset="0"/>
              <a:buChar char="•"/>
              <a:tabLst>
                <a:tab pos="773430" algn="l"/>
                <a:tab pos="774065" algn="l"/>
              </a:tabLst>
            </a:pPr>
            <a:r>
              <a:rPr lang="nb-NO" sz="1100" dirty="0"/>
              <a:t>Legge til rette for at alle barn og unge får delta i idrett uavhengig av familiens økonomi og engasjement, være bevisst på sine kostnader, og jobbe systematisk for å fjerne unødvendige kostnader. </a:t>
            </a:r>
          </a:p>
          <a:p>
            <a:pPr marL="171450" marR="933450" indent="-171450">
              <a:lnSpc>
                <a:spcPct val="118000"/>
              </a:lnSpc>
              <a:spcBef>
                <a:spcPts val="5"/>
              </a:spcBef>
              <a:buSzPts val="1100"/>
              <a:buFont typeface="Arial" panose="020B0604020202020204" pitchFamily="34" charset="0"/>
              <a:buChar char="•"/>
              <a:tabLst>
                <a:tab pos="773430" algn="l"/>
                <a:tab pos="774065" algn="l"/>
              </a:tabLst>
            </a:pPr>
            <a:r>
              <a:rPr lang="nb-NO" sz="1100" dirty="0"/>
              <a:t>Skal engasjere flere kvinner i trener- og lederroller </a:t>
            </a:r>
          </a:p>
          <a:p>
            <a:pPr marL="171450" indent="-171450">
              <a:lnSpc>
                <a:spcPct val="118000"/>
              </a:lnSpc>
              <a:buSzPts val="1100"/>
              <a:buFont typeface="Arial" panose="020B0604020202020204" pitchFamily="34" charset="0"/>
              <a:buChar char="•"/>
              <a:tabLst>
                <a:tab pos="773430" algn="l"/>
                <a:tab pos="774065" algn="l"/>
              </a:tabLst>
            </a:pPr>
            <a:r>
              <a:rPr lang="nb-NO" sz="1100" dirty="0"/>
              <a:t>Øke andelen særforbund og idrettskretser som arbeider planmessig med bedre kjønnsbalanse fra ca. 45 % til ca. 55 %</a:t>
            </a:r>
          </a:p>
          <a:p>
            <a:pPr marL="171450" indent="-171450">
              <a:lnSpc>
                <a:spcPct val="118000"/>
              </a:lnSpc>
              <a:buSzPts val="1100"/>
              <a:buFont typeface="Arial" panose="020B0604020202020204" pitchFamily="34" charset="0"/>
              <a:buChar char="•"/>
              <a:tabLst>
                <a:tab pos="773430" algn="l"/>
                <a:tab pos="774065" algn="l"/>
              </a:tabLst>
            </a:pPr>
            <a:r>
              <a:rPr lang="nb-NO" sz="1100" dirty="0"/>
              <a:t>Øke andelen kvinnelige ledere på idrettslagsnivå fra 27 % i dag til ca. 29 %</a:t>
            </a:r>
          </a:p>
          <a:p>
            <a:pPr marR="933450" lvl="0">
              <a:lnSpc>
                <a:spcPct val="118000"/>
              </a:lnSpc>
              <a:spcBef>
                <a:spcPts val="5"/>
              </a:spcBef>
              <a:spcAft>
                <a:spcPts val="0"/>
              </a:spcAft>
              <a:buSzPts val="1100"/>
              <a:tabLst>
                <a:tab pos="773430" algn="l"/>
                <a:tab pos="774065" algn="l"/>
              </a:tabLst>
            </a:pPr>
            <a:endParaRPr lang="nb-NO" sz="1050" dirty="0">
              <a:effectLst/>
              <a:latin typeface="Georgia" panose="02040502050405020303" pitchFamily="18" charset="0"/>
              <a:ea typeface="Symbol" panose="05050102010706020507" pitchFamily="18" charset="2"/>
              <a:cs typeface="Symbol" panose="05050102010706020507" pitchFamily="18" charset="2"/>
            </a:endParaRPr>
          </a:p>
          <a:p>
            <a:pPr marL="342900" marR="933450" lvl="0" indent="-342900">
              <a:lnSpc>
                <a:spcPct val="118000"/>
              </a:lnSpc>
              <a:spcBef>
                <a:spcPts val="5"/>
              </a:spcBef>
              <a:spcAft>
                <a:spcPts val="0"/>
              </a:spcAft>
              <a:buSzPts val="1100"/>
              <a:buFont typeface="Symbol" panose="05050102010706020507" pitchFamily="18" charset="2"/>
              <a:buChar char=""/>
              <a:tabLst>
                <a:tab pos="773430" algn="l"/>
                <a:tab pos="774065" algn="l"/>
              </a:tabLst>
            </a:pPr>
            <a:endParaRPr lang="nb-NO" sz="1050" dirty="0">
              <a:effectLst/>
              <a:latin typeface="Georgia" panose="02040502050405020303" pitchFamily="18" charset="0"/>
              <a:ea typeface="Symbol" panose="05050102010706020507" pitchFamily="18" charset="2"/>
              <a:cs typeface="Symbol" panose="05050102010706020507" pitchFamily="18" charset="2"/>
            </a:endParaRPr>
          </a:p>
        </p:txBody>
      </p:sp>
      <p:sp>
        <p:nvSpPr>
          <p:cNvPr id="10" name="TekstSylinder 9"/>
          <p:cNvSpPr txBox="1"/>
          <p:nvPr/>
        </p:nvSpPr>
        <p:spPr>
          <a:xfrm>
            <a:off x="4468557" y="3403728"/>
            <a:ext cx="4044507" cy="2508379"/>
          </a:xfrm>
          <a:prstGeom prst="rect">
            <a:avLst/>
          </a:prstGeom>
          <a:noFill/>
        </p:spPr>
        <p:txBody>
          <a:bodyPr wrap="square" rtlCol="0">
            <a:spAutoFit/>
          </a:bodyPr>
          <a:lstStyle/>
          <a:p>
            <a:r>
              <a:rPr lang="nb-NO" sz="1400" b="1" dirty="0"/>
              <a:t>Arbeidsoppgaver/tiltak:</a:t>
            </a:r>
          </a:p>
          <a:p>
            <a:r>
              <a:rPr lang="nb-NO" sz="1100" b="1" dirty="0"/>
              <a:t>Likestilling</a:t>
            </a:r>
            <a:r>
              <a:rPr lang="nb-NO" sz="1100" dirty="0"/>
              <a:t> </a:t>
            </a:r>
          </a:p>
          <a:p>
            <a:pPr marL="285750" indent="-285750">
              <a:buFont typeface="Arial" panose="020B0604020202020204" pitchFamily="34" charset="0"/>
              <a:buChar char="•"/>
            </a:pPr>
            <a:r>
              <a:rPr lang="nb-NO" sz="1100" dirty="0"/>
              <a:t>Lede prosjektet Likestilling </a:t>
            </a:r>
          </a:p>
          <a:p>
            <a:pPr marL="285750" indent="-285750">
              <a:buFont typeface="Arial" panose="020B0604020202020204" pitchFamily="34" charset="0"/>
              <a:buChar char="•"/>
            </a:pPr>
            <a:r>
              <a:rPr lang="nb-NO" sz="1100" dirty="0"/>
              <a:t>Håndheve loven – minimalisere godkjenning av </a:t>
            </a:r>
            <a:r>
              <a:rPr lang="nb-NO" sz="1100" dirty="0" err="1"/>
              <a:t>disp.søknander</a:t>
            </a:r>
            <a:endParaRPr lang="nb-NO" sz="1100" dirty="0"/>
          </a:p>
          <a:p>
            <a:pPr marL="285750" indent="-285750">
              <a:buFont typeface="Arial" panose="020B0604020202020204" pitchFamily="34" charset="0"/>
              <a:buChar char="•"/>
            </a:pPr>
            <a:r>
              <a:rPr lang="nb-NO" sz="1100" dirty="0"/>
              <a:t>Utstrakt info-arbeid i alle kanaler </a:t>
            </a:r>
          </a:p>
          <a:p>
            <a:pPr marL="285750" lvl="0" indent="-285750">
              <a:buFont typeface="Arial" panose="020B0604020202020204" pitchFamily="34" charset="0"/>
              <a:buChar char="•"/>
            </a:pPr>
            <a:r>
              <a:rPr lang="nb-NO" sz="1100" dirty="0"/>
              <a:t>Valgkomite-kurs </a:t>
            </a:r>
          </a:p>
          <a:p>
            <a:pPr lvl="0"/>
            <a:r>
              <a:rPr lang="nb-NO" sz="1100" b="1" dirty="0"/>
              <a:t>Økonomiske barriere </a:t>
            </a:r>
          </a:p>
          <a:p>
            <a:pPr marL="285750" indent="-285750">
              <a:buFont typeface="Arial" panose="020B0604020202020204" pitchFamily="34" charset="0"/>
              <a:buChar char="•"/>
            </a:pPr>
            <a:r>
              <a:rPr lang="nb-NO" sz="1100" dirty="0"/>
              <a:t>Gjennomføre undersøkelse på medlemsnivå </a:t>
            </a:r>
          </a:p>
          <a:p>
            <a:pPr marL="285750" indent="-285750">
              <a:buFont typeface="Arial" panose="020B0604020202020204" pitchFamily="34" charset="0"/>
              <a:buChar char="•"/>
            </a:pPr>
            <a:r>
              <a:rPr lang="nb-NO" sz="1100" dirty="0"/>
              <a:t>Klubbutvikling/kurs/besøk </a:t>
            </a:r>
          </a:p>
          <a:p>
            <a:pPr marL="285750" indent="-285750">
              <a:buFont typeface="Arial" panose="020B0604020202020204" pitchFamily="34" charset="0"/>
              <a:buChar char="•"/>
            </a:pPr>
            <a:r>
              <a:rPr lang="nb-NO" sz="1100" dirty="0"/>
              <a:t>Info i alle kanaler </a:t>
            </a:r>
          </a:p>
          <a:p>
            <a:pPr marL="285750" indent="-285750">
              <a:buFont typeface="Arial" panose="020B0604020202020204" pitchFamily="34" charset="0"/>
              <a:buChar char="•"/>
            </a:pPr>
            <a:r>
              <a:rPr lang="nb-NO" sz="1100" dirty="0"/>
              <a:t>Tips om ulike ordninger </a:t>
            </a:r>
          </a:p>
          <a:p>
            <a:r>
              <a:rPr lang="nb-NO" sz="1100" b="1" dirty="0"/>
              <a:t>Trafikksikkerhet</a:t>
            </a:r>
            <a:r>
              <a:rPr lang="nb-NO" sz="1100" dirty="0"/>
              <a:t> </a:t>
            </a:r>
          </a:p>
          <a:p>
            <a:pPr marL="285750" indent="-285750">
              <a:buFont typeface="Arial" panose="020B0604020202020204" pitchFamily="34" charset="0"/>
              <a:buChar char="•"/>
            </a:pPr>
            <a:r>
              <a:rPr lang="nb-NO" sz="1100" dirty="0"/>
              <a:t>Info om veileder/mal for trafikksikkerhet </a:t>
            </a:r>
          </a:p>
          <a:p>
            <a:pPr marL="285750" indent="-285750">
              <a:buFont typeface="Arial" panose="020B0604020202020204" pitchFamily="34" charset="0"/>
              <a:buChar char="•"/>
            </a:pPr>
            <a:r>
              <a:rPr lang="nb-NO" sz="1100" dirty="0"/>
              <a:t>Samarbeid Trygg Trafikk Innlandet </a:t>
            </a:r>
            <a:endParaRPr lang="nb-NO" dirty="0"/>
          </a:p>
        </p:txBody>
      </p:sp>
      <p:sp>
        <p:nvSpPr>
          <p:cNvPr id="6" name="TekstSylinder 5"/>
          <p:cNvSpPr txBox="1"/>
          <p:nvPr/>
        </p:nvSpPr>
        <p:spPr>
          <a:xfrm>
            <a:off x="4468557" y="6003307"/>
            <a:ext cx="4226262" cy="692497"/>
          </a:xfrm>
          <a:prstGeom prst="rect">
            <a:avLst/>
          </a:prstGeom>
          <a:noFill/>
        </p:spPr>
        <p:txBody>
          <a:bodyPr wrap="square" rtlCol="0">
            <a:spAutoFit/>
          </a:bodyPr>
          <a:lstStyle/>
          <a:p>
            <a:r>
              <a:rPr lang="nb-NO" sz="1400" b="1" dirty="0"/>
              <a:t>Ungdomsinvolvering</a:t>
            </a:r>
          </a:p>
          <a:p>
            <a:r>
              <a:rPr lang="nb-NO" sz="1100" dirty="0"/>
              <a:t>Ikke midler til å satse stort på dette videre, men vil flettes inn i klubbutviklings-arbeidet </a:t>
            </a:r>
            <a:r>
              <a:rPr lang="nb-NO" sz="1400" dirty="0"/>
              <a:t> </a:t>
            </a:r>
          </a:p>
        </p:txBody>
      </p:sp>
    </p:spTree>
    <p:extLst>
      <p:ext uri="{BB962C8B-B14F-4D97-AF65-F5344CB8AC3E}">
        <p14:creationId xmlns:p14="http://schemas.microsoft.com/office/powerpoint/2010/main" val="445361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sp>
        <p:nvSpPr>
          <p:cNvPr id="2" name="Rektangel 1"/>
          <p:cNvSpPr/>
          <p:nvPr/>
        </p:nvSpPr>
        <p:spPr>
          <a:xfrm>
            <a:off x="392067" y="1464710"/>
            <a:ext cx="8302752" cy="4401205"/>
          </a:xfrm>
          <a:prstGeom prst="rect">
            <a:avLst/>
          </a:prstGeom>
        </p:spPr>
        <p:txBody>
          <a:bodyPr wrap="square">
            <a:spAutoFit/>
          </a:bodyPr>
          <a:lstStyle/>
          <a:p>
            <a:pPr marL="285750" indent="-285750">
              <a:spcAft>
                <a:spcPts val="0"/>
              </a:spcAft>
              <a:buFont typeface="Arial" panose="020B0604020202020204" pitchFamily="34" charset="0"/>
              <a:buChar char="•"/>
            </a:pPr>
            <a:r>
              <a:rPr lang="nb-NO" sz="1400" dirty="0">
                <a:latin typeface="Cambria" panose="02040503050406030204" pitchFamily="18" charset="0"/>
                <a:ea typeface="MS Mincho" panose="02020609040205080304" pitchFamily="49" charset="-128"/>
                <a:cs typeface="Times New Roman" panose="02020603050405020304" pitchFamily="18" charset="0"/>
              </a:rPr>
              <a:t>Oppland IK og Hedmark IK skal slåes sammen til Innlandet idrettskrets med virkning fra 01.01.2020. Idrettskretsen skal være et koordinerende organisasjonsledd og jobbe med oppgaver som er av felles interesse for alle idrettene i Innlandet fylke.</a:t>
            </a:r>
          </a:p>
          <a:p>
            <a:pPr>
              <a:spcAft>
                <a:spcPts val="0"/>
              </a:spcAft>
            </a:pPr>
            <a:r>
              <a:rPr lang="nb-NO" sz="1400" dirty="0">
                <a:latin typeface="Cambria" panose="02040503050406030204" pitchFamily="18" charset="0"/>
                <a:ea typeface="MS Mincho" panose="02020609040205080304" pitchFamily="49" charset="-128"/>
                <a:cs typeface="Times New Roman" panose="02020603050405020304" pitchFamily="18" charset="0"/>
              </a:rPr>
              <a:t> </a:t>
            </a:r>
          </a:p>
          <a:p>
            <a:pPr marL="285750" indent="-285750">
              <a:spcAft>
                <a:spcPts val="0"/>
              </a:spcAft>
              <a:buFont typeface="Arial" panose="020B0604020202020204" pitchFamily="34" charset="0"/>
              <a:buChar char="•"/>
            </a:pPr>
            <a:r>
              <a:rPr lang="nb-NO" sz="1400" dirty="0">
                <a:latin typeface="Cambria" panose="02040503050406030204" pitchFamily="18" charset="0"/>
                <a:ea typeface="MS Mincho" panose="02020609040205080304" pitchFamily="49" charset="-128"/>
                <a:cs typeface="Times New Roman" panose="02020603050405020304" pitchFamily="18" charset="0"/>
              </a:rPr>
              <a:t>Den nye idrettskretsen har 744 idrettslag,  157 000 medlemskap, 47 idrettsråd og 47 særidretter med aktivitet .</a:t>
            </a:r>
          </a:p>
          <a:p>
            <a:pPr>
              <a:spcAft>
                <a:spcPts val="0"/>
              </a:spcAft>
            </a:pPr>
            <a:r>
              <a:rPr lang="nb-NO" sz="1400" dirty="0">
                <a:latin typeface="Cambria" panose="02040503050406030204" pitchFamily="18" charset="0"/>
                <a:ea typeface="MS Mincho" panose="02020609040205080304" pitchFamily="49" charset="-128"/>
                <a:cs typeface="Times New Roman" panose="02020603050405020304" pitchFamily="18" charset="0"/>
              </a:rPr>
              <a:t> </a:t>
            </a:r>
          </a:p>
          <a:p>
            <a:pPr marL="285750" indent="-285750">
              <a:spcAft>
                <a:spcPts val="0"/>
              </a:spcAft>
              <a:buFont typeface="Arial" panose="020B0604020202020204" pitchFamily="34" charset="0"/>
              <a:buChar char="•"/>
            </a:pPr>
            <a:r>
              <a:rPr lang="nb-NO" sz="1400" dirty="0">
                <a:latin typeface="Cambria" panose="02040503050406030204" pitchFamily="18" charset="0"/>
                <a:ea typeface="MS Mincho" panose="02020609040205080304" pitchFamily="49" charset="-128"/>
                <a:cs typeface="Times New Roman" panose="02020603050405020304" pitchFamily="18" charset="0"/>
              </a:rPr>
              <a:t>Virksomhetsplanen for Innlandet idrettskrets er en fireårig plan som angir klare mål for organisasjonens aktiviteter og hvordan disse skal nås. Planen skal således gi føringer for valg og prioriteringer i det daglige arbeidet.</a:t>
            </a:r>
          </a:p>
          <a:p>
            <a:pPr marL="285750" indent="-285750">
              <a:spcAft>
                <a:spcPts val="0"/>
              </a:spcAft>
              <a:buFont typeface="Arial" panose="020B0604020202020204" pitchFamily="34" charset="0"/>
              <a:buChar char="•"/>
            </a:pPr>
            <a:r>
              <a:rPr lang="nb-NO" sz="1400" dirty="0">
                <a:latin typeface="Cambria" panose="02040503050406030204" pitchFamily="18" charset="0"/>
                <a:ea typeface="MS Mincho" panose="02020609040205080304" pitchFamily="49" charset="-128"/>
                <a:cs typeface="Times New Roman" panose="02020603050405020304" pitchFamily="18" charset="0"/>
              </a:rPr>
              <a:t>Planen vil sikre kontinuitet uavhengig av hvem som er engasjert, og skal synliggjøre idrettskretsens rolle overfor idrettslag og idrettsråd, lokalsamfunnet, de lokale myndigheter og næringslivet. </a:t>
            </a:r>
          </a:p>
          <a:p>
            <a:pPr>
              <a:spcAft>
                <a:spcPts val="0"/>
              </a:spcAft>
            </a:pPr>
            <a:r>
              <a:rPr lang="nb-NO" sz="1400" dirty="0">
                <a:latin typeface="Cambria" panose="02040503050406030204" pitchFamily="18" charset="0"/>
                <a:ea typeface="MS Mincho" panose="02020609040205080304" pitchFamily="49" charset="-128"/>
                <a:cs typeface="Times New Roman" panose="02020603050405020304" pitchFamily="18" charset="0"/>
              </a:rPr>
              <a:t> </a:t>
            </a:r>
          </a:p>
          <a:p>
            <a:pPr marL="285750" indent="-285750">
              <a:spcAft>
                <a:spcPts val="0"/>
              </a:spcAft>
              <a:buFont typeface="Arial" panose="020B0604020202020204" pitchFamily="34" charset="0"/>
              <a:buChar char="•"/>
            </a:pPr>
            <a:r>
              <a:rPr lang="nb-NO" sz="1400" dirty="0">
                <a:latin typeface="Cambria" panose="02040503050406030204" pitchFamily="18" charset="0"/>
                <a:ea typeface="MS Mincho" panose="02020609040205080304" pitchFamily="49" charset="-128"/>
                <a:cs typeface="Times New Roman" panose="02020603050405020304" pitchFamily="18" charset="0"/>
              </a:rPr>
              <a:t>Idrettstinget 2019 vedtok en ny langtidsplan (Idretten Vil) for norsk idrett som skal være styrende og gi retning for hele den organiserte idretten i Norge.</a:t>
            </a:r>
          </a:p>
          <a:p>
            <a:pPr marL="285750" indent="-285750">
              <a:spcAft>
                <a:spcPts val="0"/>
              </a:spcAft>
              <a:buFont typeface="Arial" panose="020B0604020202020204" pitchFamily="34" charset="0"/>
              <a:buChar char="•"/>
            </a:pPr>
            <a:r>
              <a:rPr lang="nb-NO" sz="1400" dirty="0">
                <a:latin typeface="Cambria" panose="02040503050406030204" pitchFamily="18" charset="0"/>
                <a:ea typeface="MS Mincho" panose="02020609040205080304" pitchFamily="49" charset="-128"/>
                <a:cs typeface="Times New Roman" panose="02020603050405020304" pitchFamily="18" charset="0"/>
              </a:rPr>
              <a:t>Virksomhetsplanen er en plan som ut fra overordnede mål har prioritert et antall strategiske satsingsområder som skal være felles for hele idretts-Norge. </a:t>
            </a:r>
          </a:p>
          <a:p>
            <a:pPr marL="285750" indent="-285750">
              <a:spcAft>
                <a:spcPts val="0"/>
              </a:spcAft>
              <a:buFont typeface="Arial" panose="020B0604020202020204" pitchFamily="34" charset="0"/>
              <a:buChar char="•"/>
            </a:pPr>
            <a:endParaRPr lang="nb-NO" sz="1400" dirty="0">
              <a:latin typeface="Cambria" panose="02040503050406030204" pitchFamily="18" charset="0"/>
              <a:ea typeface="MS Mincho" panose="02020609040205080304" pitchFamily="49" charset="-128"/>
              <a:cs typeface="Times New Roman" panose="02020603050405020304" pitchFamily="18" charset="0"/>
            </a:endParaRPr>
          </a:p>
          <a:p>
            <a:pPr marL="285750" indent="-285750">
              <a:spcAft>
                <a:spcPts val="0"/>
              </a:spcAft>
              <a:buFont typeface="Arial" panose="020B0604020202020204" pitchFamily="34" charset="0"/>
              <a:buChar char="•"/>
            </a:pPr>
            <a:r>
              <a:rPr lang="nb-NO" sz="1400" dirty="0">
                <a:latin typeface="Cambria" panose="02040503050406030204" pitchFamily="18" charset="0"/>
                <a:ea typeface="MS Mincho" panose="02020609040205080304" pitchFamily="49" charset="-128"/>
                <a:cs typeface="Times New Roman" panose="02020603050405020304" pitchFamily="18" charset="0"/>
              </a:rPr>
              <a:t>Innlandet idrettskrets vil innenfor disse strategiområdene prioritere sine tiltak ut fra den situasjon vi befinner oss i. </a:t>
            </a:r>
            <a:endParaRPr lang="nb-NO" sz="14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6" name="TekstSylinder 5"/>
          <p:cNvSpPr txBox="1"/>
          <p:nvPr/>
        </p:nvSpPr>
        <p:spPr>
          <a:xfrm>
            <a:off x="392067" y="552212"/>
            <a:ext cx="4645152" cy="461665"/>
          </a:xfrm>
          <a:prstGeom prst="rect">
            <a:avLst/>
          </a:prstGeom>
          <a:noFill/>
        </p:spPr>
        <p:txBody>
          <a:bodyPr wrap="square" rtlCol="0">
            <a:spAutoFit/>
          </a:bodyPr>
          <a:lstStyle/>
          <a:p>
            <a:r>
              <a:rPr lang="nb-NO" sz="2400" b="1" dirty="0">
                <a:latin typeface="Cambria" panose="02040503050406030204" pitchFamily="18" charset="0"/>
              </a:rPr>
              <a:t>Innledning </a:t>
            </a:r>
          </a:p>
        </p:txBody>
      </p:sp>
    </p:spTree>
    <p:extLst>
      <p:ext uri="{BB962C8B-B14F-4D97-AF65-F5344CB8AC3E}">
        <p14:creationId xmlns:p14="http://schemas.microsoft.com/office/powerpoint/2010/main" val="4100087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pic>
        <p:nvPicPr>
          <p:cNvPr id="15" name="Bilde 14"/>
          <p:cNvPicPr>
            <a:picLocks noChangeAspect="1"/>
          </p:cNvPicPr>
          <p:nvPr/>
        </p:nvPicPr>
        <p:blipFill>
          <a:blip r:embed="rId3"/>
          <a:stretch>
            <a:fillRect/>
          </a:stretch>
        </p:blipFill>
        <p:spPr>
          <a:xfrm>
            <a:off x="723892" y="1371602"/>
            <a:ext cx="7001438" cy="3478710"/>
          </a:xfrm>
          <a:prstGeom prst="rect">
            <a:avLst/>
          </a:prstGeom>
        </p:spPr>
      </p:pic>
      <p:sp>
        <p:nvSpPr>
          <p:cNvPr id="17" name="TekstSylinder 16"/>
          <p:cNvSpPr txBox="1"/>
          <p:nvPr/>
        </p:nvSpPr>
        <p:spPr>
          <a:xfrm>
            <a:off x="547515" y="552212"/>
            <a:ext cx="4645152" cy="461665"/>
          </a:xfrm>
          <a:prstGeom prst="rect">
            <a:avLst/>
          </a:prstGeom>
          <a:noFill/>
        </p:spPr>
        <p:txBody>
          <a:bodyPr wrap="square" rtlCol="0">
            <a:spAutoFit/>
          </a:bodyPr>
          <a:lstStyle/>
          <a:p>
            <a:r>
              <a:rPr lang="nb-NO" sz="2400" b="1" dirty="0">
                <a:latin typeface="Cambria" panose="02040503050406030204" pitchFamily="18" charset="0"/>
              </a:rPr>
              <a:t>Visjon </a:t>
            </a:r>
          </a:p>
        </p:txBody>
      </p:sp>
    </p:spTree>
    <p:extLst>
      <p:ext uri="{BB962C8B-B14F-4D97-AF65-F5344CB8AC3E}">
        <p14:creationId xmlns:p14="http://schemas.microsoft.com/office/powerpoint/2010/main" val="961302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pic>
        <p:nvPicPr>
          <p:cNvPr id="2" name="Bilde 1"/>
          <p:cNvPicPr>
            <a:picLocks noChangeAspect="1"/>
          </p:cNvPicPr>
          <p:nvPr/>
        </p:nvPicPr>
        <p:blipFill>
          <a:blip r:embed="rId3"/>
          <a:stretch>
            <a:fillRect/>
          </a:stretch>
        </p:blipFill>
        <p:spPr>
          <a:xfrm>
            <a:off x="593322" y="1289303"/>
            <a:ext cx="7288806" cy="4964239"/>
          </a:xfrm>
          <a:prstGeom prst="rect">
            <a:avLst/>
          </a:prstGeom>
        </p:spPr>
      </p:pic>
      <p:sp>
        <p:nvSpPr>
          <p:cNvPr id="4" name="TekstSylinder 3"/>
          <p:cNvSpPr txBox="1"/>
          <p:nvPr/>
        </p:nvSpPr>
        <p:spPr>
          <a:xfrm>
            <a:off x="392067" y="479060"/>
            <a:ext cx="4645152" cy="461665"/>
          </a:xfrm>
          <a:prstGeom prst="rect">
            <a:avLst/>
          </a:prstGeom>
          <a:noFill/>
        </p:spPr>
        <p:txBody>
          <a:bodyPr wrap="square" rtlCol="0">
            <a:spAutoFit/>
          </a:bodyPr>
          <a:lstStyle/>
          <a:p>
            <a:r>
              <a:rPr lang="nb-NO" sz="2400" b="1" dirty="0">
                <a:latin typeface="Cambria" panose="02040503050406030204" pitchFamily="18" charset="0"/>
              </a:rPr>
              <a:t>Virksomhetside </a:t>
            </a:r>
          </a:p>
        </p:txBody>
      </p:sp>
    </p:spTree>
    <p:extLst>
      <p:ext uri="{BB962C8B-B14F-4D97-AF65-F5344CB8AC3E}">
        <p14:creationId xmlns:p14="http://schemas.microsoft.com/office/powerpoint/2010/main" val="108004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pic>
        <p:nvPicPr>
          <p:cNvPr id="2" name="Bilde 1"/>
          <p:cNvPicPr>
            <a:picLocks noChangeAspect="1"/>
          </p:cNvPicPr>
          <p:nvPr/>
        </p:nvPicPr>
        <p:blipFill>
          <a:blip r:embed="rId3"/>
          <a:stretch>
            <a:fillRect/>
          </a:stretch>
        </p:blipFill>
        <p:spPr>
          <a:xfrm>
            <a:off x="667512" y="1077827"/>
            <a:ext cx="7178040" cy="5347782"/>
          </a:xfrm>
          <a:prstGeom prst="rect">
            <a:avLst/>
          </a:prstGeom>
        </p:spPr>
      </p:pic>
      <p:sp>
        <p:nvSpPr>
          <p:cNvPr id="8" name="TekstSylinder 7"/>
          <p:cNvSpPr txBox="1"/>
          <p:nvPr/>
        </p:nvSpPr>
        <p:spPr>
          <a:xfrm>
            <a:off x="556659" y="451628"/>
            <a:ext cx="4645152" cy="461665"/>
          </a:xfrm>
          <a:prstGeom prst="rect">
            <a:avLst/>
          </a:prstGeom>
          <a:noFill/>
        </p:spPr>
        <p:txBody>
          <a:bodyPr wrap="square" rtlCol="0">
            <a:spAutoFit/>
          </a:bodyPr>
          <a:lstStyle/>
          <a:p>
            <a:r>
              <a:rPr lang="nb-NO" sz="2400" b="1" dirty="0">
                <a:latin typeface="Cambria" panose="02040503050406030204" pitchFamily="18" charset="0"/>
              </a:rPr>
              <a:t>Overordnet mål/ambisjon  </a:t>
            </a:r>
          </a:p>
        </p:txBody>
      </p:sp>
    </p:spTree>
    <p:extLst>
      <p:ext uri="{BB962C8B-B14F-4D97-AF65-F5344CB8AC3E}">
        <p14:creationId xmlns:p14="http://schemas.microsoft.com/office/powerpoint/2010/main" val="605755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sp>
        <p:nvSpPr>
          <p:cNvPr id="2" name="Rektangel 1">
            <a:extLst>
              <a:ext uri="{FF2B5EF4-FFF2-40B4-BE49-F238E27FC236}">
                <a16:creationId xmlns:a16="http://schemas.microsoft.com/office/drawing/2014/main" id="{EFFAA3B9-A3EA-44D4-90F9-3975E56FC27E}"/>
              </a:ext>
            </a:extLst>
          </p:cNvPr>
          <p:cNvSpPr/>
          <p:nvPr/>
        </p:nvSpPr>
        <p:spPr>
          <a:xfrm>
            <a:off x="596321" y="1216271"/>
            <a:ext cx="3868237" cy="169672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200" dirty="0">
              <a:solidFill>
                <a:schemeClr val="bg1"/>
              </a:solidFill>
            </a:endParaRPr>
          </a:p>
        </p:txBody>
      </p:sp>
      <p:sp>
        <p:nvSpPr>
          <p:cNvPr id="11" name="TekstSylinder 10"/>
          <p:cNvSpPr txBox="1"/>
          <p:nvPr/>
        </p:nvSpPr>
        <p:spPr>
          <a:xfrm>
            <a:off x="1022992" y="1355135"/>
            <a:ext cx="2160240" cy="1200329"/>
          </a:xfrm>
          <a:prstGeom prst="rect">
            <a:avLst/>
          </a:prstGeom>
          <a:noFill/>
        </p:spPr>
        <p:txBody>
          <a:bodyPr wrap="square" rtlCol="0">
            <a:spAutoFit/>
          </a:bodyPr>
          <a:lstStyle/>
          <a:p>
            <a:r>
              <a:rPr lang="nb-NO" sz="1200" dirty="0"/>
              <a:t>Aktivitets</a:t>
            </a:r>
          </a:p>
          <a:p>
            <a:r>
              <a:rPr lang="nb-NO" sz="1200" dirty="0"/>
              <a:t>verdier</a:t>
            </a:r>
          </a:p>
          <a:p>
            <a:pPr marL="285750" indent="-285750">
              <a:buFontTx/>
              <a:buChar char="-"/>
            </a:pPr>
            <a:r>
              <a:rPr lang="nb-NO" sz="1200" dirty="0"/>
              <a:t>Glede</a:t>
            </a:r>
          </a:p>
          <a:p>
            <a:pPr marL="285750" indent="-285750">
              <a:buFontTx/>
              <a:buChar char="-"/>
            </a:pPr>
            <a:r>
              <a:rPr lang="nb-NO" sz="1200" dirty="0"/>
              <a:t>Fellesskap</a:t>
            </a:r>
          </a:p>
          <a:p>
            <a:pPr marL="285750" indent="-285750">
              <a:buFontTx/>
              <a:buChar char="-"/>
            </a:pPr>
            <a:r>
              <a:rPr lang="nb-NO" sz="1200" dirty="0"/>
              <a:t>Ærlighet</a:t>
            </a:r>
          </a:p>
          <a:p>
            <a:pPr marL="285750" indent="-285750">
              <a:buFontTx/>
              <a:buChar char="-"/>
            </a:pPr>
            <a:r>
              <a:rPr lang="nb-NO" sz="1200" dirty="0"/>
              <a:t>Helse </a:t>
            </a:r>
          </a:p>
        </p:txBody>
      </p:sp>
      <p:sp>
        <p:nvSpPr>
          <p:cNvPr id="13" name="Rektangel 12">
            <a:extLst>
              <a:ext uri="{FF2B5EF4-FFF2-40B4-BE49-F238E27FC236}">
                <a16:creationId xmlns:a16="http://schemas.microsoft.com/office/drawing/2014/main" id="{EFFAA3B9-A3EA-44D4-90F9-3975E56FC27E}"/>
              </a:ext>
            </a:extLst>
          </p:cNvPr>
          <p:cNvSpPr/>
          <p:nvPr/>
        </p:nvSpPr>
        <p:spPr>
          <a:xfrm>
            <a:off x="4753793" y="1216270"/>
            <a:ext cx="3868237" cy="169672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200" dirty="0">
              <a:solidFill>
                <a:schemeClr val="bg1"/>
              </a:solidFill>
            </a:endParaRPr>
          </a:p>
        </p:txBody>
      </p:sp>
      <p:sp>
        <p:nvSpPr>
          <p:cNvPr id="14" name="TekstSylinder 13"/>
          <p:cNvSpPr txBox="1"/>
          <p:nvPr/>
        </p:nvSpPr>
        <p:spPr>
          <a:xfrm>
            <a:off x="5122094" y="1355135"/>
            <a:ext cx="2453674" cy="1200329"/>
          </a:xfrm>
          <a:prstGeom prst="rect">
            <a:avLst/>
          </a:prstGeom>
          <a:noFill/>
        </p:spPr>
        <p:txBody>
          <a:bodyPr wrap="square" rtlCol="0">
            <a:spAutoFit/>
          </a:bodyPr>
          <a:lstStyle/>
          <a:p>
            <a:r>
              <a:rPr lang="nb-NO" sz="1200" dirty="0">
                <a:latin typeface="Georgia" pitchFamily="18" charset="0"/>
              </a:rPr>
              <a:t>Organisasjons</a:t>
            </a:r>
          </a:p>
          <a:p>
            <a:r>
              <a:rPr lang="nb-NO" sz="1200" dirty="0">
                <a:latin typeface="Georgia" pitchFamily="18" charset="0"/>
              </a:rPr>
              <a:t>verdier</a:t>
            </a:r>
          </a:p>
          <a:p>
            <a:pPr marL="285750" indent="-285750">
              <a:buFontTx/>
              <a:buChar char="-"/>
            </a:pPr>
            <a:r>
              <a:rPr lang="nb-NO" sz="1200" dirty="0">
                <a:latin typeface="Georgia" pitchFamily="18" charset="0"/>
              </a:rPr>
              <a:t>Frivillighet</a:t>
            </a:r>
          </a:p>
          <a:p>
            <a:pPr marL="285750" indent="-285750">
              <a:buFontTx/>
              <a:buChar char="-"/>
            </a:pPr>
            <a:r>
              <a:rPr lang="nb-NO" sz="1200" dirty="0">
                <a:latin typeface="Georgia" pitchFamily="18" charset="0"/>
              </a:rPr>
              <a:t>Lojalitet</a:t>
            </a:r>
          </a:p>
          <a:p>
            <a:pPr marL="285750" indent="-285750">
              <a:buFontTx/>
              <a:buChar char="-"/>
            </a:pPr>
            <a:r>
              <a:rPr lang="nb-NO" sz="1200" dirty="0">
                <a:latin typeface="Georgia" pitchFamily="18" charset="0"/>
              </a:rPr>
              <a:t>Likeverd</a:t>
            </a:r>
          </a:p>
          <a:p>
            <a:pPr marL="285750" indent="-285750">
              <a:buFontTx/>
              <a:buChar char="-"/>
            </a:pPr>
            <a:r>
              <a:rPr lang="nb-NO" sz="1200" dirty="0">
                <a:latin typeface="Georgia" pitchFamily="18" charset="0"/>
              </a:rPr>
              <a:t>Demokrati</a:t>
            </a:r>
          </a:p>
        </p:txBody>
      </p:sp>
      <p:pic>
        <p:nvPicPr>
          <p:cNvPr id="15" name="image5.png"/>
          <p:cNvPicPr/>
          <p:nvPr/>
        </p:nvPicPr>
        <p:blipFill>
          <a:blip r:embed="rId3" cstate="print"/>
          <a:stretch>
            <a:fillRect/>
          </a:stretch>
        </p:blipFill>
        <p:spPr>
          <a:xfrm>
            <a:off x="2039103" y="2999991"/>
            <a:ext cx="3922785" cy="2587079"/>
          </a:xfrm>
          <a:prstGeom prst="rect">
            <a:avLst/>
          </a:prstGeom>
        </p:spPr>
      </p:pic>
      <p:sp>
        <p:nvSpPr>
          <p:cNvPr id="16" name="Rektangel 15">
            <a:extLst>
              <a:ext uri="{FF2B5EF4-FFF2-40B4-BE49-F238E27FC236}">
                <a16:creationId xmlns:a16="http://schemas.microsoft.com/office/drawing/2014/main" id="{EFFAA3B9-A3EA-44D4-90F9-3975E56FC27E}"/>
              </a:ext>
            </a:extLst>
          </p:cNvPr>
          <p:cNvSpPr/>
          <p:nvPr/>
        </p:nvSpPr>
        <p:spPr>
          <a:xfrm>
            <a:off x="1225296" y="5761056"/>
            <a:ext cx="5678424" cy="65736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200" dirty="0">
              <a:solidFill>
                <a:schemeClr val="bg1"/>
              </a:solidFill>
            </a:endParaRPr>
          </a:p>
        </p:txBody>
      </p:sp>
      <p:sp>
        <p:nvSpPr>
          <p:cNvPr id="17" name="TekstSylinder 16"/>
          <p:cNvSpPr txBox="1"/>
          <p:nvPr/>
        </p:nvSpPr>
        <p:spPr>
          <a:xfrm>
            <a:off x="1777940" y="5761056"/>
            <a:ext cx="4974312" cy="646331"/>
          </a:xfrm>
          <a:prstGeom prst="rect">
            <a:avLst/>
          </a:prstGeom>
          <a:noFill/>
        </p:spPr>
        <p:txBody>
          <a:bodyPr wrap="square" rtlCol="0">
            <a:spAutoFit/>
          </a:bodyPr>
          <a:lstStyle/>
          <a:p>
            <a:r>
              <a:rPr lang="nb-NO" sz="1200" dirty="0">
                <a:latin typeface="Georgia" pitchFamily="18" charset="0"/>
              </a:rPr>
              <a:t>IIK: </a:t>
            </a:r>
          </a:p>
          <a:p>
            <a:r>
              <a:rPr lang="nb-NO" sz="1200" dirty="0">
                <a:latin typeface="Georgia" pitchFamily="18" charset="0"/>
              </a:rPr>
              <a:t>Bygge en VI-kultur basert på åpenhet, involvering, trygghet, samhandling, struktur og tydelige roller. </a:t>
            </a:r>
          </a:p>
        </p:txBody>
      </p:sp>
      <p:sp>
        <p:nvSpPr>
          <p:cNvPr id="12" name="TekstSylinder 11"/>
          <p:cNvSpPr txBox="1"/>
          <p:nvPr/>
        </p:nvSpPr>
        <p:spPr>
          <a:xfrm>
            <a:off x="476942" y="243847"/>
            <a:ext cx="4645152" cy="461665"/>
          </a:xfrm>
          <a:prstGeom prst="rect">
            <a:avLst/>
          </a:prstGeom>
          <a:noFill/>
        </p:spPr>
        <p:txBody>
          <a:bodyPr wrap="square" rtlCol="0">
            <a:spAutoFit/>
          </a:bodyPr>
          <a:lstStyle/>
          <a:p>
            <a:r>
              <a:rPr lang="nb-NO" sz="2400" b="1" dirty="0">
                <a:latin typeface="Cambria" panose="02040503050406030204" pitchFamily="18" charset="0"/>
              </a:rPr>
              <a:t>Verdigrunnlag norsk idrett  </a:t>
            </a:r>
          </a:p>
        </p:txBody>
      </p:sp>
    </p:spTree>
    <p:extLst>
      <p:ext uri="{BB962C8B-B14F-4D97-AF65-F5344CB8AC3E}">
        <p14:creationId xmlns:p14="http://schemas.microsoft.com/office/powerpoint/2010/main" val="883983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sp>
        <p:nvSpPr>
          <p:cNvPr id="2" name="Rektangel 1"/>
          <p:cNvSpPr/>
          <p:nvPr/>
        </p:nvSpPr>
        <p:spPr>
          <a:xfrm>
            <a:off x="630936" y="1417320"/>
            <a:ext cx="7434072" cy="4524315"/>
          </a:xfrm>
          <a:prstGeom prst="rect">
            <a:avLst/>
          </a:prstGeom>
        </p:spPr>
        <p:txBody>
          <a:bodyPr wrap="square">
            <a:spAutoFit/>
          </a:bodyPr>
          <a:lstStyle/>
          <a:p>
            <a:pPr>
              <a:spcAft>
                <a:spcPts val="0"/>
              </a:spcAft>
            </a:pPr>
            <a:r>
              <a:rPr lang="nb-NO" dirty="0">
                <a:latin typeface="Cambria" panose="02040503050406030204" pitchFamily="18" charset="0"/>
                <a:ea typeface="MS Mincho" panose="02020609040205080304" pitchFamily="49" charset="-128"/>
                <a:cs typeface="Times New Roman" panose="02020603050405020304" pitchFamily="18" charset="0"/>
              </a:rPr>
              <a:t> </a:t>
            </a:r>
          </a:p>
          <a:p>
            <a:pPr>
              <a:spcAft>
                <a:spcPts val="0"/>
              </a:spcAft>
            </a:pPr>
            <a:r>
              <a:rPr lang="nb-NO" dirty="0">
                <a:latin typeface="Cambria" panose="02040503050406030204" pitchFamily="18" charset="0"/>
                <a:ea typeface="MS Mincho" panose="02020609040205080304" pitchFamily="49" charset="-128"/>
                <a:cs typeface="Times New Roman" panose="02020603050405020304" pitchFamily="18" charset="0"/>
              </a:rPr>
              <a:t>Med basis i virksomhetsideens definisjon av idrettslagenes behov og de tjenester som idrettskrets ønsker å tilby, har vi inndelt virksomheten i ulike hovedarbeidsområder:  </a:t>
            </a:r>
          </a:p>
          <a:p>
            <a:pPr>
              <a:spcAft>
                <a:spcPts val="0"/>
              </a:spcAft>
            </a:pPr>
            <a:endParaRPr lang="nb-NO" dirty="0">
              <a:latin typeface="Cambria" panose="02040503050406030204" pitchFamily="18" charset="0"/>
              <a:ea typeface="MS Mincho" panose="02020609040205080304" pitchFamily="49" charset="-128"/>
              <a:cs typeface="Times New Roman" panose="02020603050405020304" pitchFamily="18" charset="0"/>
            </a:endParaRPr>
          </a:p>
          <a:p>
            <a:pPr>
              <a:spcAft>
                <a:spcPts val="0"/>
              </a:spcAft>
            </a:pPr>
            <a:r>
              <a:rPr lang="nb-NO" dirty="0">
                <a:latin typeface="Cambria" panose="02040503050406030204" pitchFamily="18" charset="0"/>
                <a:ea typeface="MS Mincho" panose="02020609040205080304" pitchFamily="49" charset="-128"/>
                <a:cs typeface="Times New Roman" panose="02020603050405020304" pitchFamily="18" charset="0"/>
              </a:rPr>
              <a:t> </a:t>
            </a:r>
          </a:p>
          <a:p>
            <a:pPr marL="285750" indent="-285750">
              <a:spcAft>
                <a:spcPts val="0"/>
              </a:spcAft>
              <a:buFont typeface="Arial" panose="020B0604020202020204" pitchFamily="34" charset="0"/>
              <a:buChar char="•"/>
            </a:pPr>
            <a:r>
              <a:rPr lang="nb-NO" dirty="0">
                <a:latin typeface="Cambria" panose="02040503050406030204" pitchFamily="18" charset="0"/>
                <a:ea typeface="MS Mincho" panose="02020609040205080304" pitchFamily="49" charset="-128"/>
                <a:cs typeface="Times New Roman" panose="02020603050405020304" pitchFamily="18" charset="0"/>
              </a:rPr>
              <a:t>Lov, organisasjon og kontroll </a:t>
            </a:r>
          </a:p>
          <a:p>
            <a:pPr marL="285750" indent="-285750">
              <a:spcAft>
                <a:spcPts val="0"/>
              </a:spcAft>
              <a:buFont typeface="Arial" panose="020B0604020202020204" pitchFamily="34" charset="0"/>
              <a:buChar char="•"/>
            </a:pPr>
            <a:r>
              <a:rPr lang="nb-NO" dirty="0">
                <a:latin typeface="Cambria" panose="02040503050406030204" pitchFamily="18" charset="0"/>
                <a:ea typeface="MS Mincho" panose="02020609040205080304" pitchFamily="49" charset="-128"/>
                <a:cs typeface="Times New Roman" panose="02020603050405020304" pitchFamily="18" charset="0"/>
              </a:rPr>
              <a:t>Klubb- og idrettsrådsutvikling</a:t>
            </a:r>
          </a:p>
          <a:p>
            <a:pPr marL="285750" indent="-285750">
              <a:spcAft>
                <a:spcPts val="0"/>
              </a:spcAft>
              <a:buFont typeface="Arial" panose="020B0604020202020204" pitchFamily="34" charset="0"/>
              <a:buChar char="•"/>
            </a:pPr>
            <a:r>
              <a:rPr lang="nb-NO" dirty="0">
                <a:latin typeface="Cambria" panose="02040503050406030204" pitchFamily="18" charset="0"/>
                <a:ea typeface="MS Mincho" panose="02020609040205080304" pitchFamily="49" charset="-128"/>
                <a:cs typeface="Times New Roman" panose="02020603050405020304" pitchFamily="18" charset="0"/>
              </a:rPr>
              <a:t>Anlegg  </a:t>
            </a:r>
          </a:p>
          <a:p>
            <a:pPr marL="285750" indent="-285750">
              <a:spcAft>
                <a:spcPts val="0"/>
              </a:spcAft>
              <a:buFont typeface="Arial" panose="020B0604020202020204" pitchFamily="34" charset="0"/>
              <a:buChar char="•"/>
            </a:pPr>
            <a:r>
              <a:rPr lang="nb-NO" dirty="0">
                <a:latin typeface="Cambria" panose="02040503050406030204" pitchFamily="18" charset="0"/>
                <a:ea typeface="MS Mincho" panose="02020609040205080304" pitchFamily="49" charset="-128"/>
                <a:cs typeface="Times New Roman" panose="02020603050405020304" pitchFamily="18" charset="0"/>
              </a:rPr>
              <a:t>Para</a:t>
            </a:r>
          </a:p>
          <a:p>
            <a:pPr marL="285750" indent="-285750">
              <a:spcAft>
                <a:spcPts val="0"/>
              </a:spcAft>
              <a:buFont typeface="Arial" panose="020B0604020202020204" pitchFamily="34" charset="0"/>
              <a:buChar char="•"/>
            </a:pPr>
            <a:r>
              <a:rPr lang="nb-NO" dirty="0">
                <a:latin typeface="Cambria" panose="02040503050406030204" pitchFamily="18" charset="0"/>
                <a:ea typeface="MS Mincho" panose="02020609040205080304" pitchFamily="49" charset="-128"/>
                <a:cs typeface="Times New Roman" panose="02020603050405020304" pitchFamily="18" charset="0"/>
              </a:rPr>
              <a:t>Kommunikasjon og samfunn</a:t>
            </a:r>
          </a:p>
          <a:p>
            <a:pPr marL="285750" indent="-285750">
              <a:spcAft>
                <a:spcPts val="0"/>
              </a:spcAft>
              <a:buFont typeface="Arial" panose="020B0604020202020204" pitchFamily="34" charset="0"/>
              <a:buChar char="•"/>
            </a:pPr>
            <a:r>
              <a:rPr lang="nb-NO" dirty="0">
                <a:latin typeface="Cambria" panose="02040503050406030204" pitchFamily="18" charset="0"/>
                <a:ea typeface="MS Mincho" panose="02020609040205080304" pitchFamily="49" charset="-128"/>
                <a:cs typeface="Times New Roman" panose="02020603050405020304" pitchFamily="18" charset="0"/>
              </a:rPr>
              <a:t>Administrasjon og ledelse </a:t>
            </a:r>
          </a:p>
          <a:p>
            <a:pPr marL="285750" indent="-285750">
              <a:spcAft>
                <a:spcPts val="0"/>
              </a:spcAft>
              <a:buFont typeface="Arial" panose="020B0604020202020204" pitchFamily="34" charset="0"/>
              <a:buChar char="•"/>
            </a:pPr>
            <a:r>
              <a:rPr lang="nb-NO" dirty="0">
                <a:latin typeface="Cambria" panose="02040503050406030204" pitchFamily="18" charset="0"/>
                <a:ea typeface="MS Mincho" panose="02020609040205080304" pitchFamily="49" charset="-128"/>
                <a:cs typeface="Times New Roman" panose="02020603050405020304" pitchFamily="18" charset="0"/>
              </a:rPr>
              <a:t>Prosjekter </a:t>
            </a:r>
          </a:p>
          <a:p>
            <a:pPr>
              <a:spcAft>
                <a:spcPts val="0"/>
              </a:spcAft>
            </a:pPr>
            <a:endParaRPr lang="nb-NO" dirty="0">
              <a:latin typeface="Cambria" panose="02040503050406030204" pitchFamily="18" charset="0"/>
              <a:ea typeface="MS Mincho" panose="02020609040205080304" pitchFamily="49" charset="-128"/>
              <a:cs typeface="Times New Roman" panose="02020603050405020304" pitchFamily="18" charset="0"/>
            </a:endParaRPr>
          </a:p>
          <a:p>
            <a:pPr>
              <a:spcAft>
                <a:spcPts val="0"/>
              </a:spcAft>
            </a:pPr>
            <a:endParaRPr lang="nb-NO" dirty="0">
              <a:latin typeface="Cambria" panose="02040503050406030204" pitchFamily="18" charset="0"/>
              <a:ea typeface="MS Mincho" panose="02020609040205080304" pitchFamily="49" charset="-128"/>
              <a:cs typeface="Times New Roman" panose="02020603050405020304" pitchFamily="18" charset="0"/>
            </a:endParaRPr>
          </a:p>
          <a:p>
            <a:pPr>
              <a:spcAft>
                <a:spcPts val="0"/>
              </a:spcAft>
            </a:pPr>
            <a:r>
              <a:rPr lang="nb-NO" dirty="0">
                <a:latin typeface="Cambria" panose="02040503050406030204" pitchFamily="18" charset="0"/>
                <a:ea typeface="MS Mincho" panose="02020609040205080304" pitchFamily="49" charset="-128"/>
                <a:cs typeface="Times New Roman" panose="02020603050405020304" pitchFamily="18" charset="0"/>
              </a:rPr>
              <a:t> </a:t>
            </a:r>
            <a:endParaRPr lang="nb-NO"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4" name="TekstSylinder 3"/>
          <p:cNvSpPr txBox="1"/>
          <p:nvPr/>
        </p:nvSpPr>
        <p:spPr>
          <a:xfrm>
            <a:off x="630936" y="707660"/>
            <a:ext cx="4645152" cy="461665"/>
          </a:xfrm>
          <a:prstGeom prst="rect">
            <a:avLst/>
          </a:prstGeom>
          <a:noFill/>
        </p:spPr>
        <p:txBody>
          <a:bodyPr wrap="square" rtlCol="0">
            <a:spAutoFit/>
          </a:bodyPr>
          <a:lstStyle/>
          <a:p>
            <a:r>
              <a:rPr lang="nb-NO" sz="2400" b="1" dirty="0">
                <a:latin typeface="Cambria" panose="02040503050406030204" pitchFamily="18" charset="0"/>
              </a:rPr>
              <a:t>Hovedarbeidsområder  </a:t>
            </a:r>
          </a:p>
        </p:txBody>
      </p:sp>
    </p:spTree>
    <p:extLst>
      <p:ext uri="{BB962C8B-B14F-4D97-AF65-F5344CB8AC3E}">
        <p14:creationId xmlns:p14="http://schemas.microsoft.com/office/powerpoint/2010/main" val="3994019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grpSp>
        <p:nvGrpSpPr>
          <p:cNvPr id="4" name="Gruppe 3"/>
          <p:cNvGrpSpPr/>
          <p:nvPr/>
        </p:nvGrpSpPr>
        <p:grpSpPr>
          <a:xfrm>
            <a:off x="532313" y="773287"/>
            <a:ext cx="3868237" cy="5472688"/>
            <a:chOff x="532313" y="162929"/>
            <a:chExt cx="3868237" cy="5472688"/>
          </a:xfrm>
        </p:grpSpPr>
        <p:sp>
          <p:nvSpPr>
            <p:cNvPr id="35" name="Rektangel 34"/>
            <p:cNvSpPr/>
            <p:nvPr/>
          </p:nvSpPr>
          <p:spPr>
            <a:xfrm>
              <a:off x="552917" y="3147576"/>
              <a:ext cx="3847633" cy="248804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b-NO" sz="1000" b="1" u="sng" dirty="0">
                <a:solidFill>
                  <a:srgbClr val="57585B"/>
                </a:solidFill>
                <a:latin typeface="Georgia" pitchFamily="18" charset="0"/>
              </a:endParaRPr>
            </a:p>
            <a:p>
              <a:r>
                <a:rPr lang="nb-NO" sz="1000" b="1" u="sng" dirty="0">
                  <a:solidFill>
                    <a:srgbClr val="57585B"/>
                  </a:solidFill>
                  <a:latin typeface="Georgia" pitchFamily="18" charset="0"/>
                </a:rPr>
                <a:t>Lovsaker</a:t>
              </a:r>
            </a:p>
            <a:p>
              <a:pPr marL="171450" indent="-171450">
                <a:buFont typeface="Arial" panose="020B0604020202020204" pitchFamily="34" charset="0"/>
                <a:buChar char="•"/>
              </a:pPr>
              <a:r>
                <a:rPr lang="nb-NO" sz="1000" b="1" dirty="0">
                  <a:solidFill>
                    <a:srgbClr val="57585B"/>
                  </a:solidFill>
                  <a:latin typeface="Georgia" pitchFamily="18" charset="0"/>
                </a:rPr>
                <a:t>Veiledning vedtekter, forskrifter og retningslinjer</a:t>
              </a:r>
            </a:p>
            <a:p>
              <a:r>
                <a:rPr lang="nb-NO" sz="1000" b="1" u="sng" dirty="0">
                  <a:solidFill>
                    <a:srgbClr val="57585B"/>
                  </a:solidFill>
                  <a:latin typeface="Georgia" pitchFamily="18" charset="0"/>
                </a:rPr>
                <a:t>Organisasjonsarbeid</a:t>
              </a:r>
            </a:p>
            <a:p>
              <a:pPr marL="171450" indent="-171450">
                <a:buFont typeface="Arial" panose="020B0604020202020204" pitchFamily="34" charset="0"/>
                <a:buChar char="•"/>
              </a:pPr>
              <a:r>
                <a:rPr lang="nb-NO" sz="1000" b="1" dirty="0">
                  <a:solidFill>
                    <a:srgbClr val="57585B"/>
                  </a:solidFill>
                  <a:latin typeface="Georgia" pitchFamily="18" charset="0"/>
                </a:rPr>
                <a:t>Organisasjonsstruktur </a:t>
              </a:r>
            </a:p>
            <a:p>
              <a:pPr marL="171450" indent="-171450">
                <a:buFont typeface="Arial" panose="020B0604020202020204" pitchFamily="34" charset="0"/>
                <a:buChar char="•"/>
              </a:pPr>
              <a:r>
                <a:rPr lang="nb-NO" sz="1000" b="1" dirty="0">
                  <a:solidFill>
                    <a:srgbClr val="57585B"/>
                  </a:solidFill>
                  <a:latin typeface="Georgia" pitchFamily="18" charset="0"/>
                </a:rPr>
                <a:t>Støtte mot offentlige registre </a:t>
              </a:r>
            </a:p>
            <a:p>
              <a:pPr marL="171450" indent="-171450">
                <a:buFont typeface="Arial" panose="020B0604020202020204" pitchFamily="34" charset="0"/>
                <a:buChar char="•"/>
              </a:pPr>
              <a:r>
                <a:rPr lang="nb-NO" sz="1000" b="1" dirty="0">
                  <a:solidFill>
                    <a:srgbClr val="57585B"/>
                  </a:solidFill>
                  <a:latin typeface="Georgia" pitchFamily="18" charset="0"/>
                </a:rPr>
                <a:t>Idrettens IT-systemer</a:t>
              </a:r>
            </a:p>
            <a:p>
              <a:pPr marL="171450" indent="-171450">
                <a:buFont typeface="Arial" panose="020B0604020202020204" pitchFamily="34" charset="0"/>
                <a:buChar char="•"/>
              </a:pPr>
              <a:r>
                <a:rPr lang="nb-NO" sz="1000" b="1" dirty="0">
                  <a:solidFill>
                    <a:srgbClr val="57585B"/>
                  </a:solidFill>
                  <a:latin typeface="Georgia" pitchFamily="18" charset="0"/>
                </a:rPr>
                <a:t>Tilskuddsordninger</a:t>
              </a:r>
            </a:p>
            <a:p>
              <a:pPr marL="171450" indent="-171450">
                <a:buFont typeface="Arial" panose="020B0604020202020204" pitchFamily="34" charset="0"/>
                <a:buChar char="•"/>
              </a:pPr>
              <a:r>
                <a:rPr lang="nb-NO" sz="1000" b="1" dirty="0">
                  <a:solidFill>
                    <a:srgbClr val="57585B"/>
                  </a:solidFill>
                  <a:latin typeface="Georgia" pitchFamily="18" charset="0"/>
                </a:rPr>
                <a:t>Økonomirådgivning</a:t>
              </a:r>
            </a:p>
            <a:p>
              <a:r>
                <a:rPr lang="nb-NO" sz="1000" b="1" u="sng" dirty="0">
                  <a:solidFill>
                    <a:srgbClr val="57585B"/>
                  </a:solidFill>
                  <a:latin typeface="Georgia" pitchFamily="18" charset="0"/>
                </a:rPr>
                <a:t>Kontrollfunksjon</a:t>
              </a:r>
            </a:p>
            <a:p>
              <a:pPr marL="171450" indent="-171450">
                <a:buFont typeface="Arial" panose="020B0604020202020204" pitchFamily="34" charset="0"/>
                <a:buChar char="•"/>
              </a:pPr>
              <a:r>
                <a:rPr lang="nb-NO" sz="1000" b="1" dirty="0">
                  <a:solidFill>
                    <a:srgbClr val="57585B"/>
                  </a:solidFill>
                  <a:latin typeface="Georgia" pitchFamily="18" charset="0"/>
                </a:rPr>
                <a:t>LAM</a:t>
              </a:r>
            </a:p>
            <a:p>
              <a:pPr marL="171450" indent="-171450">
                <a:buFont typeface="Arial" panose="020B0604020202020204" pitchFamily="34" charset="0"/>
                <a:buChar char="•"/>
              </a:pPr>
              <a:r>
                <a:rPr lang="nb-NO" sz="1000" b="1" dirty="0">
                  <a:solidFill>
                    <a:srgbClr val="57585B"/>
                  </a:solidFill>
                  <a:latin typeface="Georgia" pitchFamily="18" charset="0"/>
                </a:rPr>
                <a:t>Moms</a:t>
              </a:r>
            </a:p>
            <a:p>
              <a:pPr marL="171450" indent="-171450">
                <a:buFont typeface="Arial" panose="020B0604020202020204" pitchFamily="34" charset="0"/>
                <a:buChar char="•"/>
              </a:pPr>
              <a:r>
                <a:rPr lang="nb-NO" sz="1000" b="1" dirty="0">
                  <a:solidFill>
                    <a:srgbClr val="57585B"/>
                  </a:solidFill>
                  <a:latin typeface="Georgia" pitchFamily="18" charset="0"/>
                </a:rPr>
                <a:t>Samordnet rapportering</a:t>
              </a:r>
            </a:p>
            <a:p>
              <a:r>
                <a:rPr lang="nb-NO" sz="1000" b="1" u="sng" dirty="0">
                  <a:solidFill>
                    <a:srgbClr val="57585B"/>
                  </a:solidFill>
                  <a:latin typeface="Georgia" pitchFamily="18" charset="0"/>
                </a:rPr>
                <a:t>Konflikthåndtering - og motvirke trakassering</a:t>
              </a:r>
            </a:p>
            <a:p>
              <a:endParaRPr lang="nb-NO" sz="900" b="1" u="sng" dirty="0">
                <a:solidFill>
                  <a:srgbClr val="57585B"/>
                </a:solidFill>
                <a:latin typeface="Georgia" pitchFamily="18" charset="0"/>
              </a:endParaRPr>
            </a:p>
            <a:p>
              <a:endParaRPr lang="nb-NO" sz="900" b="1" u="sng" dirty="0">
                <a:solidFill>
                  <a:srgbClr val="57585B"/>
                </a:solidFill>
                <a:latin typeface="Georgia" pitchFamily="18" charset="0"/>
              </a:endParaRPr>
            </a:p>
            <a:p>
              <a:endParaRPr lang="nb-NO" sz="900" dirty="0"/>
            </a:p>
          </p:txBody>
        </p:sp>
        <p:sp>
          <p:nvSpPr>
            <p:cNvPr id="12" name="Rektangel 11"/>
            <p:cNvSpPr/>
            <p:nvPr/>
          </p:nvSpPr>
          <p:spPr>
            <a:xfrm>
              <a:off x="532313" y="162929"/>
              <a:ext cx="3868237" cy="102135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a:t>LOV</a:t>
              </a:r>
              <a:br>
                <a:rPr lang="nb-NO" b="1" dirty="0"/>
              </a:br>
              <a:r>
                <a:rPr lang="nb-NO" b="1" dirty="0"/>
                <a:t>ORGANISJON (veiledning)</a:t>
              </a:r>
              <a:br>
                <a:rPr lang="nb-NO" b="1" dirty="0"/>
              </a:br>
              <a:r>
                <a:rPr lang="nb-NO" b="1" dirty="0"/>
                <a:t>KONTROLL</a:t>
              </a:r>
            </a:p>
          </p:txBody>
        </p:sp>
        <p:sp>
          <p:nvSpPr>
            <p:cNvPr id="2" name="Rektangel 1">
              <a:extLst>
                <a:ext uri="{FF2B5EF4-FFF2-40B4-BE49-F238E27FC236}">
                  <a16:creationId xmlns:a16="http://schemas.microsoft.com/office/drawing/2014/main" id="{EFFAA3B9-A3EA-44D4-90F9-3975E56FC27E}"/>
                </a:ext>
              </a:extLst>
            </p:cNvPr>
            <p:cNvSpPr/>
            <p:nvPr/>
          </p:nvSpPr>
          <p:spPr>
            <a:xfrm>
              <a:off x="532313" y="1300523"/>
              <a:ext cx="3868237" cy="169672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nb-NO" sz="1200" b="1" u="sng" dirty="0">
                  <a:solidFill>
                    <a:schemeClr val="bg1"/>
                  </a:solidFill>
                </a:rPr>
                <a:t>MÅL</a:t>
              </a:r>
              <a:br>
                <a:rPr lang="nb-NO" sz="1200" dirty="0">
                  <a:solidFill>
                    <a:schemeClr val="bg1"/>
                  </a:solidFill>
                </a:rPr>
              </a:br>
              <a:r>
                <a:rPr lang="nb-NO" sz="1200" b="1" dirty="0">
                  <a:solidFill>
                    <a:schemeClr val="bg1"/>
                  </a:solidFill>
                  <a:latin typeface="Georgia" pitchFamily="18" charset="0"/>
                </a:rPr>
                <a:t>Innlandet idrettskrets skal sørge for at alle idrettslag og idrettsråd driver sin virksomhet i henhold til NIFs lover, forskrifter og retningslinjer.</a:t>
              </a:r>
              <a:r>
                <a:rPr lang="nb-NO" sz="1200" dirty="0">
                  <a:solidFill>
                    <a:schemeClr val="bg1"/>
                  </a:solidFill>
                </a:rPr>
                <a:t> </a:t>
              </a:r>
            </a:p>
          </p:txBody>
        </p:sp>
      </p:grpSp>
      <p:sp>
        <p:nvSpPr>
          <p:cNvPr id="3" name="TekstSylinder 2"/>
          <p:cNvSpPr txBox="1"/>
          <p:nvPr/>
        </p:nvSpPr>
        <p:spPr>
          <a:xfrm>
            <a:off x="4663440" y="778982"/>
            <a:ext cx="4334256" cy="2985433"/>
          </a:xfrm>
          <a:prstGeom prst="rect">
            <a:avLst/>
          </a:prstGeom>
          <a:noFill/>
        </p:spPr>
        <p:txBody>
          <a:bodyPr wrap="square" rtlCol="0">
            <a:spAutoFit/>
          </a:bodyPr>
          <a:lstStyle/>
          <a:p>
            <a:r>
              <a:rPr lang="en-US" sz="1600" b="1" dirty="0" err="1"/>
              <a:t>Mål</a:t>
            </a:r>
            <a:r>
              <a:rPr lang="en-US" sz="1600" b="1" dirty="0"/>
              <a:t> for 2020:</a:t>
            </a:r>
          </a:p>
          <a:p>
            <a:endParaRPr lang="nb-NO" sz="1600" b="1" dirty="0"/>
          </a:p>
          <a:p>
            <a:pPr marL="171450" indent="-171450">
              <a:buFont typeface="Arial" panose="020B0604020202020204" pitchFamily="34" charset="0"/>
              <a:buChar char="•"/>
            </a:pPr>
            <a:r>
              <a:rPr lang="nb-NO" sz="1200" dirty="0"/>
              <a:t>90 % av personene i idrettens sentrale database skal være identifisert med fødselsnummer og dataene skal være vasket mot data fra Folkeregisteret.</a:t>
            </a:r>
          </a:p>
          <a:p>
            <a:pPr marL="171450" indent="-171450">
              <a:buFont typeface="Arial" panose="020B0604020202020204" pitchFamily="34" charset="0"/>
              <a:buChar char="•"/>
            </a:pPr>
            <a:r>
              <a:rPr lang="nb-NO" sz="1200" dirty="0"/>
              <a:t>90 % av idrettslagene er registrert med styre og ledelse og med data vasket mot Enhetsregisteret.</a:t>
            </a:r>
          </a:p>
          <a:p>
            <a:pPr marL="171450" indent="-171450">
              <a:buFont typeface="Arial" panose="020B0604020202020204" pitchFamily="34" charset="0"/>
              <a:buChar char="•"/>
            </a:pPr>
            <a:r>
              <a:rPr lang="nb-NO" sz="1200" dirty="0"/>
              <a:t>100 % av alle idrettslag benytter en løsning for registrering av medlemmer og aktive som oppdaterer idrettens sentrale database synkront.</a:t>
            </a:r>
          </a:p>
          <a:p>
            <a:pPr marL="171450" lvl="3" indent="-171450">
              <a:buFont typeface="Arial" panose="020B0604020202020204" pitchFamily="34" charset="0"/>
              <a:buChar char="•"/>
            </a:pPr>
            <a:r>
              <a:rPr lang="nb-NO" sz="1200" dirty="0"/>
              <a:t>15 % av idrettslagene og 35 % av idrettsrådene skal ha tatt i bruk felles samhandlings- og dokumenthåndteringsløsning (Idrettens Office 365-løsning).</a:t>
            </a:r>
          </a:p>
          <a:p>
            <a:pPr marL="171450" indent="-171450">
              <a:buFont typeface="Arial" panose="020B0604020202020204" pitchFamily="34" charset="0"/>
              <a:buChar char="•"/>
            </a:pPr>
            <a:endParaRPr lang="nb-NO" sz="1200" dirty="0"/>
          </a:p>
          <a:p>
            <a:pPr marL="171450" indent="-171450">
              <a:buFont typeface="Arial" panose="020B0604020202020204" pitchFamily="34" charset="0"/>
              <a:buChar char="•"/>
            </a:pPr>
            <a:endParaRPr lang="nb-NO" sz="1200" dirty="0"/>
          </a:p>
        </p:txBody>
      </p:sp>
      <p:sp>
        <p:nvSpPr>
          <p:cNvPr id="8" name="TekstSylinder 7"/>
          <p:cNvSpPr txBox="1"/>
          <p:nvPr/>
        </p:nvSpPr>
        <p:spPr>
          <a:xfrm>
            <a:off x="4829993" y="3764415"/>
            <a:ext cx="3630168" cy="2877711"/>
          </a:xfrm>
          <a:prstGeom prst="rect">
            <a:avLst/>
          </a:prstGeom>
          <a:noFill/>
        </p:spPr>
        <p:txBody>
          <a:bodyPr wrap="square" rtlCol="0">
            <a:spAutoFit/>
          </a:bodyPr>
          <a:lstStyle/>
          <a:p>
            <a:r>
              <a:rPr lang="nb-NO" sz="1600" b="1" dirty="0"/>
              <a:t>Arbeidsoppgaver/tiltak for å nå målene:</a:t>
            </a:r>
          </a:p>
          <a:p>
            <a:pPr marL="171450" lvl="0" indent="-171450">
              <a:buFont typeface="Arial" panose="020B0604020202020204" pitchFamily="34" charset="0"/>
              <a:buChar char="•"/>
            </a:pPr>
            <a:endParaRPr lang="nb-NO" sz="1050" dirty="0"/>
          </a:p>
          <a:p>
            <a:pPr marL="171450" indent="-171450">
              <a:buFont typeface="Arial" panose="020B0604020202020204" pitchFamily="34" charset="0"/>
              <a:buChar char="•"/>
            </a:pPr>
            <a:r>
              <a:rPr lang="nb-NO" sz="1200" dirty="0"/>
              <a:t>Kursvirksomhet </a:t>
            </a:r>
          </a:p>
          <a:p>
            <a:pPr marL="171450" indent="-171450">
              <a:buFont typeface="Arial" panose="020B0604020202020204" pitchFamily="34" charset="0"/>
              <a:buChar char="•"/>
            </a:pPr>
            <a:r>
              <a:rPr lang="nb-NO" sz="1200" dirty="0"/>
              <a:t>Stor grad av informasjonsarbeid: </a:t>
            </a:r>
          </a:p>
          <a:p>
            <a:pPr marL="628650" lvl="1" indent="-171450">
              <a:buFont typeface="Arial" panose="020B0604020202020204" pitchFamily="34" charset="0"/>
              <a:buChar char="•"/>
            </a:pPr>
            <a:r>
              <a:rPr lang="nb-NO" sz="1200" dirty="0"/>
              <a:t>Digitale plattformer</a:t>
            </a:r>
          </a:p>
          <a:p>
            <a:pPr marL="628650" lvl="1" indent="-171450">
              <a:buFont typeface="Arial" panose="020B0604020202020204" pitchFamily="34" charset="0"/>
              <a:buChar char="•"/>
            </a:pPr>
            <a:r>
              <a:rPr lang="nb-NO" sz="1200" dirty="0"/>
              <a:t>Mail</a:t>
            </a:r>
          </a:p>
          <a:p>
            <a:pPr marL="628650" lvl="1" indent="-171450">
              <a:buFont typeface="Arial" panose="020B0604020202020204" pitchFamily="34" charset="0"/>
              <a:buChar char="•"/>
            </a:pPr>
            <a:r>
              <a:rPr lang="nb-NO" sz="1200" dirty="0"/>
              <a:t>Besøk </a:t>
            </a:r>
          </a:p>
          <a:p>
            <a:pPr marL="171450" indent="-171450">
              <a:buFont typeface="Arial" panose="020B0604020202020204" pitchFamily="34" charset="0"/>
              <a:buChar char="•"/>
            </a:pPr>
            <a:r>
              <a:rPr lang="nb-NO" sz="1200" dirty="0"/>
              <a:t>Idrettskurs – </a:t>
            </a:r>
          </a:p>
          <a:p>
            <a:pPr marL="628650" lvl="1" indent="-171450">
              <a:buFont typeface="Arial" panose="020B0604020202020204" pitchFamily="34" charset="0"/>
              <a:buChar char="•"/>
            </a:pPr>
            <a:r>
              <a:rPr lang="nb-NO" sz="1200" dirty="0"/>
              <a:t>Her kommer ny arrangementsmodul i løpet av første kvartal 2020, som vi må prioritere og informere om.</a:t>
            </a:r>
          </a:p>
          <a:p>
            <a:pPr marL="171450" indent="-171450">
              <a:buFont typeface="Arial" panose="020B0604020202020204" pitchFamily="34" charset="0"/>
              <a:buChar char="•"/>
            </a:pPr>
            <a:endParaRPr lang="nb-NO" sz="1050" dirty="0"/>
          </a:p>
          <a:p>
            <a:endParaRPr lang="nb-NO" dirty="0"/>
          </a:p>
          <a:p>
            <a:r>
              <a:rPr lang="nb-NO" dirty="0"/>
              <a:t> </a:t>
            </a:r>
          </a:p>
        </p:txBody>
      </p:sp>
    </p:spTree>
    <p:extLst>
      <p:ext uri="{BB962C8B-B14F-4D97-AF65-F5344CB8AC3E}">
        <p14:creationId xmlns:p14="http://schemas.microsoft.com/office/powerpoint/2010/main" val="3016471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kstSylinder 20"/>
          <p:cNvSpPr txBox="1"/>
          <p:nvPr/>
        </p:nvSpPr>
        <p:spPr>
          <a:xfrm>
            <a:off x="7524329" y="3001593"/>
            <a:ext cx="1170490" cy="230832"/>
          </a:xfrm>
          <a:prstGeom prst="rect">
            <a:avLst/>
          </a:prstGeom>
          <a:noFill/>
        </p:spPr>
        <p:txBody>
          <a:bodyPr wrap="square" rtlCol="0">
            <a:spAutoFit/>
          </a:bodyPr>
          <a:lstStyle/>
          <a:p>
            <a:r>
              <a:rPr lang="nb-NO" sz="900" b="1" dirty="0">
                <a:solidFill>
                  <a:srgbClr val="57585B"/>
                </a:solidFill>
                <a:latin typeface="Georgia" pitchFamily="18" charset="0"/>
              </a:rPr>
              <a:t>  </a:t>
            </a:r>
          </a:p>
        </p:txBody>
      </p:sp>
      <p:grpSp>
        <p:nvGrpSpPr>
          <p:cNvPr id="2" name="Gruppe 1"/>
          <p:cNvGrpSpPr/>
          <p:nvPr/>
        </p:nvGrpSpPr>
        <p:grpSpPr>
          <a:xfrm>
            <a:off x="494154" y="926613"/>
            <a:ext cx="3714751" cy="5488797"/>
            <a:chOff x="494156" y="231669"/>
            <a:chExt cx="3714751" cy="5488797"/>
          </a:xfrm>
        </p:grpSpPr>
        <p:sp>
          <p:nvSpPr>
            <p:cNvPr id="45" name="Rektangel 44">
              <a:extLst>
                <a:ext uri="{FF2B5EF4-FFF2-40B4-BE49-F238E27FC236}">
                  <a16:creationId xmlns:a16="http://schemas.microsoft.com/office/drawing/2014/main" id="{1F801079-B0A6-4A85-8826-B98F145BC568}"/>
                </a:ext>
              </a:extLst>
            </p:cNvPr>
            <p:cNvSpPr/>
            <p:nvPr/>
          </p:nvSpPr>
          <p:spPr>
            <a:xfrm>
              <a:off x="494156" y="3232425"/>
              <a:ext cx="3714749" cy="248804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b-NO" sz="1000" b="1" u="sng" dirty="0">
                <a:solidFill>
                  <a:srgbClr val="57585B"/>
                </a:solidFill>
                <a:latin typeface="Georgia" pitchFamily="18" charset="0"/>
              </a:endParaRPr>
            </a:p>
            <a:p>
              <a:r>
                <a:rPr lang="nb-NO" sz="1000" b="1" u="sng" dirty="0">
                  <a:solidFill>
                    <a:srgbClr val="57585B"/>
                  </a:solidFill>
                  <a:latin typeface="Georgia" pitchFamily="18" charset="0"/>
                </a:rPr>
                <a:t>Utvikling av klubber og idrettsråd gjennom</a:t>
              </a:r>
            </a:p>
            <a:p>
              <a:pPr marL="171450" indent="-171450">
                <a:buFont typeface="Arial" panose="020B0604020202020204" pitchFamily="34" charset="0"/>
                <a:buChar char="•"/>
              </a:pPr>
              <a:r>
                <a:rPr lang="nb-NO" sz="1000" b="1" dirty="0">
                  <a:solidFill>
                    <a:srgbClr val="57585B"/>
                  </a:solidFill>
                  <a:latin typeface="Georgia" pitchFamily="18" charset="0"/>
                </a:rPr>
                <a:t>Kursvirksomhet</a:t>
              </a:r>
            </a:p>
            <a:p>
              <a:pPr marL="171450" indent="-171450">
                <a:buFont typeface="Arial" panose="020B0604020202020204" pitchFamily="34" charset="0"/>
                <a:buChar char="•"/>
              </a:pPr>
              <a:r>
                <a:rPr lang="nb-NO" sz="1000" b="1" dirty="0">
                  <a:solidFill>
                    <a:srgbClr val="57585B"/>
                  </a:solidFill>
                  <a:latin typeface="Georgia" pitchFamily="18" charset="0"/>
                </a:rPr>
                <a:t>Prosesser</a:t>
              </a:r>
            </a:p>
            <a:p>
              <a:pPr marL="171450" indent="-171450">
                <a:buFont typeface="Arial" panose="020B0604020202020204" pitchFamily="34" charset="0"/>
                <a:buChar char="•"/>
              </a:pPr>
              <a:r>
                <a:rPr lang="nb-NO" sz="1000" b="1" dirty="0">
                  <a:solidFill>
                    <a:srgbClr val="57585B"/>
                  </a:solidFill>
                  <a:latin typeface="Georgia" pitchFamily="18" charset="0"/>
                </a:rPr>
                <a:t>Klubbesøk </a:t>
              </a:r>
            </a:p>
            <a:p>
              <a:pPr marL="171450" indent="-171450">
                <a:buFont typeface="Arial" panose="020B0604020202020204" pitchFamily="34" charset="0"/>
                <a:buChar char="•"/>
              </a:pPr>
              <a:r>
                <a:rPr lang="nb-NO" sz="1000" b="1" dirty="0">
                  <a:solidFill>
                    <a:srgbClr val="57585B"/>
                  </a:solidFill>
                  <a:latin typeface="Georgia" pitchFamily="18" charset="0"/>
                </a:rPr>
                <a:t>Digitalisering</a:t>
              </a:r>
            </a:p>
            <a:p>
              <a:pPr marL="171450" indent="-171450">
                <a:buFont typeface="Arial" panose="020B0604020202020204" pitchFamily="34" charset="0"/>
                <a:buChar char="•"/>
              </a:pPr>
              <a:r>
                <a:rPr lang="nb-NO" sz="1000" b="1" dirty="0">
                  <a:solidFill>
                    <a:srgbClr val="57585B"/>
                  </a:solidFill>
                  <a:latin typeface="Georgia" pitchFamily="18" charset="0"/>
                </a:rPr>
                <a:t>Møteplasser og nettverk</a:t>
              </a:r>
            </a:p>
            <a:p>
              <a:pPr marL="171450" indent="-171450">
                <a:buFont typeface="Arial" panose="020B0604020202020204" pitchFamily="34" charset="0"/>
                <a:buChar char="•"/>
              </a:pPr>
              <a:r>
                <a:rPr lang="nb-NO" sz="1000" b="1" dirty="0">
                  <a:solidFill>
                    <a:srgbClr val="57585B"/>
                  </a:solidFill>
                  <a:latin typeface="Georgia" pitchFamily="18" charset="0"/>
                </a:rPr>
                <a:t>Bedre Klubb</a:t>
              </a:r>
            </a:p>
            <a:p>
              <a:pPr marL="171450" indent="-171450">
                <a:buFont typeface="Arial" panose="020B0604020202020204" pitchFamily="34" charset="0"/>
                <a:buChar char="•"/>
              </a:pPr>
              <a:endParaRPr lang="nb-NO" sz="1000" b="1" dirty="0">
                <a:solidFill>
                  <a:srgbClr val="57585B"/>
                </a:solidFill>
                <a:latin typeface="Georgia" pitchFamily="18" charset="0"/>
              </a:endParaRPr>
            </a:p>
            <a:p>
              <a:pPr marL="171450" indent="-171450">
                <a:buFont typeface="Arial" panose="020B0604020202020204" pitchFamily="34" charset="0"/>
                <a:buChar char="•"/>
              </a:pPr>
              <a:endParaRPr lang="nb-NO" sz="1000" b="1" dirty="0">
                <a:solidFill>
                  <a:srgbClr val="57585B"/>
                </a:solidFill>
                <a:latin typeface="Georgia" pitchFamily="18" charset="0"/>
              </a:endParaRPr>
            </a:p>
            <a:p>
              <a:r>
                <a:rPr lang="nb-NO" sz="1000" b="1" u="sng" dirty="0">
                  <a:solidFill>
                    <a:srgbClr val="57585B"/>
                  </a:solidFill>
                  <a:latin typeface="Georgia" pitchFamily="18" charset="0"/>
                </a:rPr>
                <a:t>Aktivitetsrettet arbeid: </a:t>
              </a:r>
            </a:p>
            <a:p>
              <a:pPr marL="171450" indent="-171450">
                <a:buFont typeface="Arial" panose="020B0604020202020204" pitchFamily="34" charset="0"/>
                <a:buChar char="•"/>
              </a:pPr>
              <a:r>
                <a:rPr lang="nb-NO" sz="1000" b="1" dirty="0">
                  <a:solidFill>
                    <a:srgbClr val="57585B"/>
                  </a:solidFill>
                  <a:latin typeface="Georgia" pitchFamily="18" charset="0"/>
                </a:rPr>
                <a:t>Barn</a:t>
              </a:r>
            </a:p>
            <a:p>
              <a:pPr marL="171450" indent="-171450">
                <a:buFont typeface="Arial" panose="020B0604020202020204" pitchFamily="34" charset="0"/>
                <a:buChar char="•"/>
              </a:pPr>
              <a:r>
                <a:rPr lang="nb-NO" sz="1000" b="1" dirty="0">
                  <a:solidFill>
                    <a:srgbClr val="57585B"/>
                  </a:solidFill>
                  <a:latin typeface="Georgia" pitchFamily="18" charset="0"/>
                </a:rPr>
                <a:t>Ungdom</a:t>
              </a:r>
            </a:p>
            <a:p>
              <a:pPr marL="171450" indent="-171450">
                <a:buFont typeface="Arial" panose="020B0604020202020204" pitchFamily="34" charset="0"/>
                <a:buChar char="•"/>
              </a:pPr>
              <a:r>
                <a:rPr lang="nb-NO" sz="1000" b="1" dirty="0">
                  <a:solidFill>
                    <a:srgbClr val="57585B"/>
                  </a:solidFill>
                  <a:latin typeface="Georgia" pitchFamily="18" charset="0"/>
                </a:rPr>
                <a:t>Voksne</a:t>
              </a:r>
            </a:p>
            <a:p>
              <a:pPr marL="171450" indent="-171450">
                <a:buFont typeface="Arial" panose="020B0604020202020204" pitchFamily="34" charset="0"/>
                <a:buChar char="•"/>
              </a:pP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a:p>
              <a:pPr marL="171450" indent="-171450">
                <a:buFont typeface="Arial" panose="020B0604020202020204" pitchFamily="34" charset="0"/>
                <a:buChar char="•"/>
              </a:pPr>
              <a:endParaRPr lang="nb-NO" sz="900" b="1" dirty="0">
                <a:solidFill>
                  <a:srgbClr val="57585B"/>
                </a:solidFill>
                <a:latin typeface="Georgia" pitchFamily="18" charset="0"/>
              </a:endParaRPr>
            </a:p>
          </p:txBody>
        </p:sp>
        <p:sp>
          <p:nvSpPr>
            <p:cNvPr id="46" name="Rektangel 45">
              <a:extLst>
                <a:ext uri="{FF2B5EF4-FFF2-40B4-BE49-F238E27FC236}">
                  <a16:creationId xmlns:a16="http://schemas.microsoft.com/office/drawing/2014/main" id="{732B1DDC-8EF1-4100-9334-D043F227480C}"/>
                </a:ext>
              </a:extLst>
            </p:cNvPr>
            <p:cNvSpPr/>
            <p:nvPr/>
          </p:nvSpPr>
          <p:spPr>
            <a:xfrm>
              <a:off x="494157" y="231669"/>
              <a:ext cx="3714749" cy="102135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a:t>KLUBB OG </a:t>
              </a:r>
            </a:p>
            <a:p>
              <a:pPr algn="ctr"/>
              <a:r>
                <a:rPr lang="nb-NO" b="1" dirty="0"/>
                <a:t>IDRETTSRÅDS-UTVIKLING</a:t>
              </a:r>
            </a:p>
          </p:txBody>
        </p:sp>
        <p:sp>
          <p:nvSpPr>
            <p:cNvPr id="49" name="Rektangel 48">
              <a:extLst>
                <a:ext uri="{FF2B5EF4-FFF2-40B4-BE49-F238E27FC236}">
                  <a16:creationId xmlns:a16="http://schemas.microsoft.com/office/drawing/2014/main" id="{F58628C8-0878-4EA2-AF49-9B721F8874E1}"/>
                </a:ext>
              </a:extLst>
            </p:cNvPr>
            <p:cNvSpPr/>
            <p:nvPr/>
          </p:nvSpPr>
          <p:spPr>
            <a:xfrm>
              <a:off x="494157" y="1392364"/>
              <a:ext cx="3714750" cy="169672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nb-NO" sz="1200" b="1" u="sng" dirty="0">
                  <a:solidFill>
                    <a:schemeClr val="bg1"/>
                  </a:solidFill>
                </a:rPr>
                <a:t>MÅL</a:t>
              </a:r>
              <a:br>
                <a:rPr lang="nb-NO" sz="1200" dirty="0">
                  <a:solidFill>
                    <a:schemeClr val="bg1"/>
                  </a:solidFill>
                </a:rPr>
              </a:br>
              <a:r>
                <a:rPr lang="nb-NO" sz="1200" b="1" dirty="0">
                  <a:solidFill>
                    <a:schemeClr val="bg1"/>
                  </a:solidFill>
                  <a:latin typeface="Georgia" pitchFamily="18" charset="0"/>
                </a:rPr>
                <a:t>Innlandet idrettskrets skal styrke kompetansen i idrettslag og idrettsråd, slik at de oppfyller sine medlemsbetingelser og tilrettelegger for god aktivitet og idrettsglede.</a:t>
              </a:r>
              <a:endParaRPr lang="nb-NO" sz="1200" dirty="0">
                <a:solidFill>
                  <a:schemeClr val="bg1"/>
                </a:solidFill>
              </a:endParaRPr>
            </a:p>
          </p:txBody>
        </p:sp>
      </p:grpSp>
      <p:sp>
        <p:nvSpPr>
          <p:cNvPr id="9" name="TekstSylinder 8"/>
          <p:cNvSpPr txBox="1"/>
          <p:nvPr/>
        </p:nvSpPr>
        <p:spPr>
          <a:xfrm>
            <a:off x="4387994" y="844317"/>
            <a:ext cx="4445109" cy="2369880"/>
          </a:xfrm>
          <a:prstGeom prst="rect">
            <a:avLst/>
          </a:prstGeom>
          <a:noFill/>
        </p:spPr>
        <p:txBody>
          <a:bodyPr wrap="square" rtlCol="0">
            <a:spAutoFit/>
          </a:bodyPr>
          <a:lstStyle/>
          <a:p>
            <a:r>
              <a:rPr lang="en-US" sz="1600" b="1" dirty="0" err="1"/>
              <a:t>Mål</a:t>
            </a:r>
            <a:r>
              <a:rPr lang="en-US" sz="1600" b="1" dirty="0"/>
              <a:t> for 2020:</a:t>
            </a:r>
          </a:p>
          <a:p>
            <a:endParaRPr lang="nb-NO" sz="1000" b="1" dirty="0"/>
          </a:p>
          <a:p>
            <a:pPr marL="171450" lvl="0" indent="-171450">
              <a:buFont typeface="Arial" panose="020B0604020202020204" pitchFamily="34" charset="0"/>
              <a:buChar char="•"/>
            </a:pPr>
            <a:r>
              <a:rPr lang="nb-NO" sz="1100" dirty="0"/>
              <a:t>Øke antall idrettslag som har gjennomført «Bedre klubb»-verktøyet med 100%</a:t>
            </a:r>
          </a:p>
          <a:p>
            <a:pPr marL="171450" lvl="0" indent="-171450">
              <a:buFont typeface="Arial" panose="020B0604020202020204" pitchFamily="34" charset="0"/>
              <a:buChar char="•"/>
            </a:pPr>
            <a:r>
              <a:rPr lang="nb-NO" sz="1100" dirty="0"/>
              <a:t>Antall deltagere på «Klubbens styrearbeid i praksis» øker med 10%</a:t>
            </a:r>
          </a:p>
          <a:p>
            <a:pPr marL="171450" indent="-171450">
              <a:buFont typeface="Arial" panose="020B0604020202020204" pitchFamily="34" charset="0"/>
              <a:buChar char="•"/>
            </a:pPr>
            <a:r>
              <a:rPr lang="nb-NO" sz="1100" dirty="0"/>
              <a:t>Øke antall kursdeltakere med 5/10 prosent</a:t>
            </a:r>
          </a:p>
          <a:p>
            <a:pPr marL="171450" lvl="0" indent="-171450">
              <a:buFont typeface="Arial" panose="020B0604020202020204" pitchFamily="34" charset="0"/>
              <a:buChar char="•"/>
            </a:pPr>
            <a:r>
              <a:rPr lang="nb-NO" sz="1100" dirty="0"/>
              <a:t>Antall gjennomføringer av e-kurset «Innføring i styrearbeid for idrettslag» øker med 10%</a:t>
            </a:r>
          </a:p>
          <a:p>
            <a:pPr marL="171450" lvl="0" indent="-171450">
              <a:buFont typeface="Arial" panose="020B0604020202020204" pitchFamily="34" charset="0"/>
              <a:buChar char="•"/>
            </a:pPr>
            <a:r>
              <a:rPr lang="nb-NO" sz="1100" dirty="0"/>
              <a:t>Antall gjennomførte klubbutviklingstiltak og kurs øker med 10%</a:t>
            </a:r>
          </a:p>
          <a:p>
            <a:pPr marL="171450" lvl="0" indent="-171450">
              <a:buFont typeface="Arial" panose="020B0604020202020204" pitchFamily="34" charset="0"/>
              <a:buChar char="•"/>
            </a:pPr>
            <a:r>
              <a:rPr lang="nb-NO" sz="1100" dirty="0"/>
              <a:t>Opprettholde deltagernivået på idrettens interne møteplasser for klubbutvikling</a:t>
            </a:r>
          </a:p>
          <a:p>
            <a:pPr lvl="0"/>
            <a:endParaRPr lang="nb-NO" sz="1100" dirty="0"/>
          </a:p>
          <a:p>
            <a:pPr lvl="0"/>
            <a:endParaRPr lang="nb-NO" sz="1200" dirty="0"/>
          </a:p>
        </p:txBody>
      </p:sp>
      <p:sp>
        <p:nvSpPr>
          <p:cNvPr id="8" name="TekstSylinder 7"/>
          <p:cNvSpPr txBox="1"/>
          <p:nvPr/>
        </p:nvSpPr>
        <p:spPr>
          <a:xfrm>
            <a:off x="4387994" y="3926087"/>
            <a:ext cx="4015370" cy="2377574"/>
          </a:xfrm>
          <a:prstGeom prst="rect">
            <a:avLst/>
          </a:prstGeom>
          <a:noFill/>
        </p:spPr>
        <p:txBody>
          <a:bodyPr wrap="square" rtlCol="0">
            <a:spAutoFit/>
          </a:bodyPr>
          <a:lstStyle/>
          <a:p>
            <a:r>
              <a:rPr lang="nb-NO" sz="1600" b="1" dirty="0"/>
              <a:t>Arbeidsoppgaver/tiltak for å nå målene:</a:t>
            </a:r>
          </a:p>
          <a:p>
            <a:pPr marL="171450" lvl="0" indent="-171450">
              <a:buFont typeface="Arial" panose="020B0604020202020204" pitchFamily="34" charset="0"/>
              <a:buChar char="•"/>
            </a:pPr>
            <a:endParaRPr lang="nb-NO" sz="1050" dirty="0"/>
          </a:p>
          <a:p>
            <a:pPr marL="171450" indent="-171450">
              <a:buFont typeface="Arial" panose="020B0604020202020204" pitchFamily="34" charset="0"/>
              <a:buChar char="•"/>
            </a:pPr>
            <a:r>
              <a:rPr lang="nb-NO" sz="1100" dirty="0"/>
              <a:t>Koordinert kursvirksomhet </a:t>
            </a:r>
          </a:p>
          <a:p>
            <a:pPr marL="628650" lvl="1" indent="-171450">
              <a:buFont typeface="Arial" panose="020B0604020202020204" pitchFamily="34" charset="0"/>
              <a:buChar char="•"/>
            </a:pPr>
            <a:r>
              <a:rPr lang="nb-NO" sz="1100" dirty="0"/>
              <a:t> Felleskurs </a:t>
            </a:r>
          </a:p>
          <a:p>
            <a:pPr marL="171450" indent="-171450">
              <a:buFont typeface="Arial" panose="020B0604020202020204" pitchFamily="34" charset="0"/>
              <a:buChar char="•"/>
            </a:pPr>
            <a:r>
              <a:rPr lang="nb-NO" sz="1100" dirty="0"/>
              <a:t>Forberedelser i forkant:</a:t>
            </a:r>
          </a:p>
          <a:p>
            <a:pPr marL="628650" lvl="1" indent="-171450">
              <a:buFont typeface="Arial" panose="020B0604020202020204" pitchFamily="34" charset="0"/>
              <a:buChar char="•"/>
            </a:pPr>
            <a:r>
              <a:rPr lang="nb-NO" sz="1100" dirty="0"/>
              <a:t>Økt fokus på bruk av elektroniske verktøy som Bedre Klubb og e-kursmoduler </a:t>
            </a:r>
          </a:p>
          <a:p>
            <a:pPr marL="628650" lvl="1" indent="-171450">
              <a:buFont typeface="Arial" panose="020B0604020202020204" pitchFamily="34" charset="0"/>
              <a:buChar char="•"/>
            </a:pPr>
            <a:r>
              <a:rPr lang="nb-NO" sz="1100" dirty="0"/>
              <a:t>Mail</a:t>
            </a:r>
          </a:p>
          <a:p>
            <a:pPr marL="628650" lvl="1" indent="-171450">
              <a:buFont typeface="Arial" panose="020B0604020202020204" pitchFamily="34" charset="0"/>
              <a:buChar char="•"/>
            </a:pPr>
            <a:r>
              <a:rPr lang="nb-NO" sz="1100" dirty="0"/>
              <a:t>Telefoninnsalg </a:t>
            </a:r>
          </a:p>
          <a:p>
            <a:pPr marL="171450" indent="-171450">
              <a:buFont typeface="Arial" panose="020B0604020202020204" pitchFamily="34" charset="0"/>
              <a:buChar char="•"/>
            </a:pPr>
            <a:r>
              <a:rPr lang="nb-NO" sz="1100" dirty="0"/>
              <a:t>Stor grad av informasjonsarbeid: </a:t>
            </a:r>
          </a:p>
          <a:p>
            <a:pPr marL="628650" lvl="1" indent="-171450">
              <a:buFont typeface="Arial" panose="020B0604020202020204" pitchFamily="34" charset="0"/>
              <a:buChar char="•"/>
            </a:pPr>
            <a:r>
              <a:rPr lang="nb-NO" sz="1100" dirty="0"/>
              <a:t>Digitale plattformer</a:t>
            </a:r>
          </a:p>
          <a:p>
            <a:pPr marL="628650" lvl="1" indent="-171450">
              <a:buFont typeface="Arial" panose="020B0604020202020204" pitchFamily="34" charset="0"/>
              <a:buChar char="•"/>
            </a:pPr>
            <a:r>
              <a:rPr lang="nb-NO" sz="1100" dirty="0"/>
              <a:t>Mail</a:t>
            </a:r>
          </a:p>
          <a:p>
            <a:pPr marL="628650" lvl="1" indent="-171450">
              <a:buFont typeface="Arial" panose="020B0604020202020204" pitchFamily="34" charset="0"/>
              <a:buChar char="•"/>
            </a:pPr>
            <a:r>
              <a:rPr lang="nb-NO" sz="1200" dirty="0"/>
              <a:t>Besøk </a:t>
            </a:r>
            <a:endParaRPr lang="nb-NO" dirty="0"/>
          </a:p>
        </p:txBody>
      </p:sp>
    </p:spTree>
    <p:extLst>
      <p:ext uri="{BB962C8B-B14F-4D97-AF65-F5344CB8AC3E}">
        <p14:creationId xmlns:p14="http://schemas.microsoft.com/office/powerpoint/2010/main" val="89031840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6071</TotalTime>
  <Words>1260</Words>
  <Application>Microsoft Office PowerPoint</Application>
  <PresentationFormat>Skjermfremvisning (4:3)</PresentationFormat>
  <Paragraphs>336</Paragraphs>
  <Slides>14</Slides>
  <Notes>14</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14</vt:i4>
      </vt:variant>
    </vt:vector>
  </HeadingPairs>
  <TitlesOfParts>
    <vt:vector size="20" baseType="lpstr">
      <vt:lpstr>Arial</vt:lpstr>
      <vt:lpstr>Calibri</vt:lpstr>
      <vt:lpstr>Cambria</vt:lpstr>
      <vt:lpstr>Georgia</vt:lpstr>
      <vt:lpstr>Symbol</vt:lpstr>
      <vt:lpstr>Office-tema</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Veiledning og coaching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Oppgaveområder</dc:title>
  <dc:creator>Petter Norstrøm</dc:creator>
  <cp:lastModifiedBy>Skjærvik, Jørn Gunnar</cp:lastModifiedBy>
  <cp:revision>236</cp:revision>
  <cp:lastPrinted>2019-08-29T06:03:03Z</cp:lastPrinted>
  <dcterms:created xsi:type="dcterms:W3CDTF">2019-06-05T12:54:11Z</dcterms:created>
  <dcterms:modified xsi:type="dcterms:W3CDTF">2019-09-30T08:20:14Z</dcterms:modified>
</cp:coreProperties>
</file>