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12192000" cy="6858000"/>
  <p:notesSz cx="6864350" cy="99964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200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48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480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472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237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379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54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274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051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98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19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7CE0A-7F6F-4FEF-BD63-A7127B6E4114}" type="datetimeFigureOut">
              <a:rPr lang="nb-NO" smtClean="0"/>
              <a:t>01.12.2016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5E681-E324-4AC0-9140-AA3D10E1E2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7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79" y="475861"/>
            <a:ext cx="10478276" cy="610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9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39" y="195943"/>
            <a:ext cx="11299372" cy="629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2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SELVBESTEMMELSESTEORI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Selvbestemmelsesteorien (SDT) er en omfattende sosialkognitiv teori som har fokus på </a:t>
            </a:r>
            <a:r>
              <a:rPr lang="nb-NO" sz="3600" dirty="0">
                <a:solidFill>
                  <a:schemeClr val="accent4">
                    <a:lumMod val="50000"/>
                  </a:schemeClr>
                </a:solidFill>
              </a:rPr>
              <a:t>kompetanse, autonomi og tilhørighet</a:t>
            </a:r>
            <a:r>
              <a:rPr lang="nb-NO" dirty="0"/>
              <a:t>. Derfor er den viet størst plass i artikkelen. </a:t>
            </a:r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Hos </a:t>
            </a:r>
            <a:r>
              <a:rPr lang="nb-NO" dirty="0" err="1"/>
              <a:t>Deci</a:t>
            </a:r>
            <a:r>
              <a:rPr lang="nb-NO" dirty="0"/>
              <a:t> og Ryan er indre motivasjon basert på </a:t>
            </a:r>
            <a:r>
              <a:rPr lang="nb-NO" sz="3600" dirty="0">
                <a:solidFill>
                  <a:schemeClr val="accent4">
                    <a:lumMod val="50000"/>
                  </a:schemeClr>
                </a:solidFill>
              </a:rPr>
              <a:t>menneskets ønske om å være kompetent og selvbestemt</a:t>
            </a:r>
          </a:p>
        </p:txBody>
      </p:sp>
    </p:spTree>
    <p:extLst>
      <p:ext uri="{BB962C8B-B14F-4D97-AF65-F5344CB8AC3E}">
        <p14:creationId xmlns:p14="http://schemas.microsoft.com/office/powerpoint/2010/main" val="3763082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76" y="323073"/>
            <a:ext cx="8909107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8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4">
                    <a:lumMod val="50000"/>
                  </a:schemeClr>
                </a:solidFill>
              </a:rPr>
              <a:t>ALDRI UTLÆRT – ALLTID UTVIKLING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5257" y="2244010"/>
            <a:ext cx="4381500" cy="3311299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dirty="0"/>
              <a:t>If </a:t>
            </a:r>
            <a:r>
              <a:rPr lang="nb-NO" dirty="0" err="1"/>
              <a:t>somebody</a:t>
            </a:r>
            <a:r>
              <a:rPr lang="nb-NO" dirty="0"/>
              <a:t> </a:t>
            </a:r>
            <a:r>
              <a:rPr lang="nb-NO" dirty="0" err="1"/>
              <a:t>tells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he`s</a:t>
            </a:r>
            <a:r>
              <a:rPr lang="nb-NO" dirty="0"/>
              <a:t> </a:t>
            </a:r>
            <a:r>
              <a:rPr lang="nb-NO" dirty="0" err="1"/>
              <a:t>got</a:t>
            </a:r>
            <a:r>
              <a:rPr lang="nb-NO" dirty="0"/>
              <a:t> it,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he`s</a:t>
            </a:r>
            <a:r>
              <a:rPr lang="nb-NO" dirty="0"/>
              <a:t> </a:t>
            </a:r>
            <a:r>
              <a:rPr lang="nb-NO" dirty="0" err="1"/>
              <a:t>figured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game, play </a:t>
            </a:r>
            <a:r>
              <a:rPr lang="nb-NO" dirty="0" err="1"/>
              <a:t>that</a:t>
            </a:r>
            <a:r>
              <a:rPr lang="nb-NO" dirty="0"/>
              <a:t> person for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 </a:t>
            </a:r>
            <a:r>
              <a:rPr lang="nb-NO" dirty="0" err="1"/>
              <a:t>owns</a:t>
            </a:r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It`s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what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you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learn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after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you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know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 it all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that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accent4">
                    <a:lumMod val="50000"/>
                  </a:schemeClr>
                </a:solidFill>
              </a:rPr>
              <a:t>counts</a:t>
            </a:r>
            <a:endParaRPr lang="nb-NO" sz="24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nb-NO" dirty="0"/>
          </a:p>
          <a:p>
            <a:pPr algn="ctr"/>
            <a:r>
              <a:rPr lang="nb-NO" dirty="0"/>
              <a:t>(</a:t>
            </a:r>
            <a:r>
              <a:rPr lang="nb-NO" dirty="0" err="1"/>
              <a:t>Butch</a:t>
            </a:r>
            <a:r>
              <a:rPr lang="nb-NO" dirty="0"/>
              <a:t> Harmon)</a:t>
            </a:r>
          </a:p>
        </p:txBody>
      </p:sp>
    </p:spTree>
    <p:extLst>
      <p:ext uri="{BB962C8B-B14F-4D97-AF65-F5344CB8AC3E}">
        <p14:creationId xmlns:p14="http://schemas.microsoft.com/office/powerpoint/2010/main" val="345669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chemeClr val="accent5">
                    <a:lumMod val="75000"/>
                  </a:schemeClr>
                </a:solidFill>
              </a:rPr>
              <a:t>NORSKE VINNERSKALLER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nb-NO" sz="2800" b="1" dirty="0">
                <a:solidFill>
                  <a:schemeClr val="accent5">
                    <a:lumMod val="75000"/>
                  </a:schemeClr>
                </a:solidFill>
              </a:rPr>
              <a:t>Veien til mental styrke og gode prestasjoner</a:t>
            </a:r>
          </a:p>
          <a:p>
            <a:endParaRPr lang="nb-NO" dirty="0">
              <a:solidFill>
                <a:srgbClr val="00B0F0"/>
              </a:solidFill>
            </a:endParaRPr>
          </a:p>
          <a:p>
            <a:pPr algn="ctr"/>
            <a:r>
              <a:rPr lang="nb-NO" sz="1200" dirty="0">
                <a:solidFill>
                  <a:schemeClr val="accent5">
                    <a:lumMod val="75000"/>
                  </a:schemeClr>
                </a:solidFill>
              </a:rPr>
              <a:t>Arne Jørstad Riise, Anne Marte Pensgaard, Bjørge Stensbøl</a:t>
            </a:r>
          </a:p>
          <a:p>
            <a:endParaRPr lang="nb-NO" dirty="0"/>
          </a:p>
        </p:txBody>
      </p:sp>
      <p:sp>
        <p:nvSpPr>
          <p:cNvPr id="5" name="AutoShape 2" descr="data:image/jpeg;base64,/9j/4AAQSkZJRgABAQAAAQABAAD/2wCEAAkGBxQSEhUUExQUFRUXFBQVFRQUFBQUFBQXFBUWFhQUFRUYHCggGBwlHRQUITEhJSkrLi4uFx8zODMsNygtLisBCgoKDg0OGxAQFywkHx0sLCwsLCwsLCwsLCwsLCwsLCwsLCwsLCwsLCwsLCwsLCwsLCwsLCwsLCwsLCwsLCwsLP/AABEIAP4AxgMBIgACEQEDEQH/xAAbAAABBQEBAAAAAAAAAAAAAAAFAAECAwQGB//EAEEQAAEDAgQDBQQJAwMCBwAAAAEAAhEDIQQFEjFBUXEGEyJhsTKBkcEUIzNCUnKh0fAHgpJUYrIVJBY0Y3PC4fH/xAAZAQADAQEBAAAAAAAAAAAAAAAAAQIDBAX/xAAmEQACAgAGAgIDAQEAAAAAAAAAAQIRAxITITFBUVIEQiIygRRh/9oADAMBAAIRAxEAPwD0vEMBE8QmptBC0tpKrEBtNrnuMBoLj0AlRm6LUbexJjARCnTahLs9oATr+6HXa6wLQ65AjZzePEKX/W6YDXF3hebGCecW3vBG26Vl6cl0whWp3TRwWQZ5QMQ+ZIAhj7y4NtbaXD+BVOz2ifYcXeB7zDXRDN9wL+SSkN4U/Btc4NMJd8gTs8pOMkloifEJ2dojwk8Vpw+YseJaZAJFp3FyLq1TIlCceUbvpCiK8oI3PaTryW7WcL+ISPZnhdOM3pW8e5AEteJm43CtZRPDxPVhlhgqVTEQgdTOGNc5rtTdJgkix3uIkxY8L2UamcUonXO+wdeJNreR+CPx8i08T1YUdXMqdPEGUKZmVNzgwGXEkRBEQCTM7RGylXzBjHBrjctLhxsBPDofgVX40RkxLqmH/pAhZKr+KFtzelYa9y0CzhJdsLhQdnVIFzXEjSXBxIMDSQDt1Uql2aaeI/qwhVfKrCzDMqZcG6rkw2WuGroSP5Kpp5xSO5LbuABG+ncjTP7q80fJGjiP6sJtemlYRmlI/f5fdd96I4W3HxTtzaiY8fAn2XbAkE7cwUZl5Fo4nqzdCYpqFdtRupsxLhcEHwuLTY7XBUimmZtNOmRhNCdJMRGEk5SQAdNYKxwDxBAIMWIkWuLIM3EX8lsOKAC5nA6VIfFZaIMUReTamLzE8PIfAITVwjZh1NsgaYcxth+G42XR5RmcnQ47+yfkpZ9l+sa2jxAXH4h+4VxSRLnJ72DKOXgwTQaQNvq2m29rLLXw1Np8NJgsW2Y0WO7bDY8ldhsaW0nMnctjpfV6BG8nwQa0PcPERN/ujyRlSdhqSaqzm62BaTBpNl3NrZMmbz5qvuNHh06d7adO+5hTq1C4lx3Jn4rpMvpivQAfeJbPERsQekKtkRmb7OVo5Q112UWmI2aIETBDdgbm6d2Thr9RpQ50RI/AIbpBsIHJGcmpFmILTwDgfPkr+1O1P+//AOKNrHnlXLOerZc0E66QBJk6mASedxfc/FVvwlM7sYerW+fl5n4rtsG3vKDA8TLRM+q5XDUg6o1pNi4CfKU1Qm5Lsy08A0eNtNoj7waB5bq2vgLanUwRbxFoI4x4vefiunzvAF7Ghg9g2bzERZAGV3NY+m6RMGDwcHA+koXANu+SqnlJMEUZuCCGDcbEGFCvlrR7dJoJ/Exsn4hdN2a+yP5z6NQnNpNZ/EzA+AS7DNLmzEMqJhwpbey4MFuhAUfoEkN7sEiYGkSJ3A5LUca4UxTaSBcuPEk8PILNTMEHzHqnQsz8kMRkY9p1GACHTp0iRtMb+9WUMn4toDjcUxx32C63OPsX9PmFzmAxDqZLm7CNQ4GTEdUlT6Kc5cWzI2kGeENDQJ8IEAXvbqnKtxTgXuI2LiR7yqiqRmyJSSSTEMkkkgCcJikpAe5IsYtIAPMmPdH7rqMmzDvGwfbbv5j8SD1+6NJrQ/xNJM6XQdW426fBYsPXLHBzdx/I6JPcLo357gO7dqb7LjtyO/wR/CODqTSOLB6Qgub5gyrTaG7yCRBtY8VnyvNTS8JGpvLiOn7JVaHdMGhdR2cH1X9x+SAYtrC4lhsTMEEFs3g+XRbf+pinTFOnM8Xm1zvA/dN7iRpwrwcY4jkR8GgH0VnaDTqpa/Zl09PDKG5PWYx+p7osREOJvx2WnOcXTqhul92zYtdeY8vJLsfQTzSi40SKZiBsOLY2C5RjSSAN+HqjmVZyGtDak22cBNuRWbE1KQqtqMdbUC5sEcblv7JrYT3NmW56DDalj+PgevJa83wjalMutIaXB3QT7wudxraZdNN1idiCNP7hbcTmYFIUmSfCGucbdQAlQWb+zX2Tvzn0alggz6RVn25t0gTHmqMpx1KkyHOuSSYa7yEbeSwY3Ejvu8pum87EEWggzwR2PovzzL9DtbfZdv8A7T+xQtu46ro2ZxSe2KkiRBBBI9xCCPpMDxDwWTMw6QOREbpoTOlzj7F/T5hABiwaLmaWtMtMj717z5onmOaUn03Na4kkWseaGYBlIEOqPmNmhro95j9EkN8mOpTLTB3tPvEplfjagdUc4bEkhUKkSRKUJ0kxEUlJJAE6lEtNxCiD/CuiqsDxcIU7CTMC8rGOJfJq4eArl2Go1WB3dtnY77/FBszpaargGgAGwHKxCKZIxzHEHZ3qFLP8GXQ8cLHpuPmqTE0DcRVYGNAY3WWy43tcxAne0+9EMmwlOpTlzBIMTe9gefmghXQ9nPsz+Y+gTYkCcx0sqkNY0Btog3sJm6LYDDUKrNQYJ2Ik2PxQjNh9c/r8gmy/FGk6eB9ocwjoOx8ywRov5tN2k39xVlarT7ppFNoeSWneBpiTE+YR/EUm1qcbgiQeR4FctXpOYSx3A+sXHwCLCjXlLqTnaKjGyfZdce4rbm2UN06qbYI3Am4/dAoXTZNmHeNh3tjfzHNDsEBMqcwu01GAgg3vIgTdUsqtNQHQ3TIGm+xPPmt+d4Du3d4z2TvH3SfkULo+0Oo9UxHQZpl9NlJzmsAIiDfmEMy6vTLg2pTbe2oSI6iUdzr7F/Qf8ggJoMFBzg7U4uaDaNPlCSGyzLqTTWLHNBEuje0bLRnmFZTDC1oFzO5myy5IZrtJ/wB3oifaGnqFNoiS4i+2yOwXBClllOrTDmjQ4jgSQDxseEoC5sEjkSPguoqO+j0RA1ECPKTxPlK5nc3O5ueFzuhMGQSW36D/AOrS/wAj+yz1qekxLXebTITskqhJOlCYURSTpIEdGxSDOSQCcmFxHWLVC116nhHmqGskSdkmMnj8VSuqJdGV+EE6oW7L6Qa0wIkz6KFKnq2KasC3j7rpxbW4nXAGzake9dY3IjzsE2YYNzAwxuwT5O4g/FEqtLvBZ+nTckzAHWUJrvIsKjnD+4D9d1vF2ZyVGvJcdoOh3snY8j+xVnaMeJnQ+oQha8bhntaxziTqHGfD5XTELBYJz21CAfZt5mQYHwWSjUdTcHCxH8gqYrO/E4e8ohSyh1QBwqAg8SDP6piCbsQKtBzh+B0jkY2XM4dsuaBvqHqrKzdBLQ4ngYkD/wC1Cgb+0W+Yn5JIGdNnP2L+g9QgGX4F9QwAQwxqPCBy5lbquUvDSXVbASZ1GwuhZrO4PdHUj9JQhsJYBn/dOgWBf7hsFq7RtOlpE2dc8rITgWF7tIeWk9bnzutOOwT6bQXVCQTFi7kTz8kdh0FcvxQrMgxMQ4fNA8xwJpO5tOx+R81bhsBqBcyoJAmIIcE+CoOrAjvDbdri4/NAcg5IhbMVge7cGucLiZgwLxf4KWLyx7BJgjmOCdiowQlClCUIsCMJJ4TosA62sovqcFnIKiXLlo6LDtGHMHSFmrU3MuLj+brG2o6m6x5G+xnZFsNW1iYjgQtNmRwZcudJPRTxokgDknwgGp0fy6qxeJ0VW/hLYPvO6ErQPkFYnUyWHnPXkVjcF0uY4QVG29oXaefkudc2DBWiIkRpQCCbiRPSbrpcyo95SMctQ911z9I6blocDtM8OiP5ViNbNo02gX6boYI5ghdNk32Lff6lBMyoaKhHDcdCjmT/AGTff6lDBHNYgeJ35nepVcK7EDxO/M71KnVw5axrju6Y6CLpiOjx32L/AMh9FycLrMd9i/8AIfRcqGz+ySBmnKftmdfkUX7Qj6tv5x/xch+FoaK7G8bT1LSSiHaH7Nv5x6OQxoFNpupBryCCSRB/DF5HvWrs77bvy/NZ6RdV0UzJgm5vDbT6LV2fHjf0+aBIj2gbNRoHFoH6lE8VUDKXi/DEczEQseZV9FdjuGm/QkytWZYTvWW3F2nn5e9AzmgElIiEyZI0Jk6SACJcoQmlV1mBzS07EEHoVglubM3mvqABAsLHYq1tchsC3PmVyn0GuKegFpHclhNruAc1peC06gWlvvCufSxRaQHgGXwQQBGip3cDTYhxYDf7srbSXsjDWfcGdPh62nYD3rNmVbVBIHkQUKq4Os94MgtjC2LpAdTql9YhpESREHmOCVPLMQylQYxzW6KRa8AiC7vKREWuNIqj3hJRS+6B4kr/AEYRw2YvYIsRwngqsTiA8yWCeMEieqG1svxQa6XDYaSHCR4zIcNN/DF1jGExPi8UkiGnWRp8bzMRE6Sy/kVqsNP7Ih4sl9GHcRiQ8AaQNIgQeHJTwWNNKYaDO8k8NkEoYCuGOggONXWTuCCxocDykg7eShSw1YN06zrFOpMlxBe5x7p4cR1kdE9NeyEsWS5iw7jMb3m7RI4gmbq6jmpY0NDBA2uVy7sFXa55Y4EuY0anOuHBro2EEAmPgeC01qVY6dLgPCZBOrxa2G50+IaQ8bcQh4S9kCxZVvFhSlXAcXFgcZJuTF/JWYrHd4WlzR4ZsCbz/wDi5ynUr91JD9ZcyJ0yRpv+W4JM84VjaWJgEOG4JDomJpy2QIBgVBPmno1zJC174izpa2cOc0t0tggixKowuLFO4YCeZJ/TkgGXYWrTEOI0hrtOkzBJcYIi5uLyoYWhiHBhNQgFoJBjUHaBuI21cOqWmr/ZBrOv1dnRtxv1hqaRPC5gWhTxmYGqAC0AAzboR81zdTDYlzIDwHFsEavvc2uAEdCOPkrXUcRqJDgBIgTqsC6QTEiQW3HEcUaS9kN40vRh/D5hoENY0TuZJJ6lQwWM7qYaCTuSSuco4XEd2NLmtNyBAEAsdYgCx1FpnyhWOw+J8QDxcVNB1CQZfonw3EFvTSnpL2QtaXow/jcb3sS0AjYglTweZOYNMBw4TwWClTgAEknmYm9+CnCxZui7GYgVDOkNPEg79Qs8KSUIAgknISQBqKim1JSsjYkCptCrCtYUgNFOyzZhjHAtEEAmJBvxM/orsRUDW6iQALkkwI4yVy+cZ6NTiwFwbMEDnEnpbgoZSRszTtdTokNJJG2qJj9QsP8A1VzvEKgdScbVGQGt5Ajf4rzPPsfrfJkDiOHxU8j7Qtpks1w11jT+6enn5pW+ituzvqXaSpTeWu8cG8N3HO110DM2pOE+za4No+K8vqZRWqnVRxYIJJbSqfVv/I1ws73wqMP2iqYaoaVXvKbhu2reeHGbdCkrvYe3aPX2kESDI5hRK4bs72qZ3pbqADvugktBF5b7uHku3w9UPBg3G449fMLaM+mYyw+0OUlIhMtDMZMpJIAYKSZOAgBJJ0kAMlCdKEARhKE6SAGhJOkgCbQrGtVooKWiFjZtRVpTwrIWDNcwbSY8kiw580WFHHdsM5L3OpSAyIa3fUfxP90QPNYsnBZSAeZsB7uXmhz3F73F93F5fP5t2/ot8lR2apbFeLwVN3ALm8XkbQ6QIK6hwhZ69OVLRQEp6miAT58j1CC5tlrqj9bnFx2uSSANgCeS6h9BN3FoRFtCcUcEwGmQRLXBw6HkV7B2XxZqNpue+HRBjeZkW+S8+zfChtwBz2RDs/mha0ybcvf8lbdoiqZ7HQq6h58Y2PmPIq3u1xuR9oT3lNj9zAnmDxXcGmSbLSMtjOUaKHMhRhbG0J3VTsOeF08yIylMJKRbCUKhDQlCdJADJJJIASSSSYhkkkkAFC5ZX1VKvIWcrGKNWyZqSuH7W5q0GLwXDw7gkfePw28l2dRki+3FeVdozLz1+FzASnsiobsnhhJLua01KwG5Qp9dzWQNzxQ3E5c5131CPKQP0WSkjZ2dG3Eg8ZTmsLrlqGHdTNnyJRrF0SGTO4CWZ9DJ18ewGC4BJuKYeIXM1cG03qOPuVmHo0tm1DPI8VaaJdhbM6QIKB0SW2HMeqLU2mIJkIViDeBxQuSZcBGnjT3jP9hHHe4t+i9gyDMe8Zxtz9P1C8QoviptIn5glel9icwB8JsS90dIMD+clfDIu0d1TqSVr2WGmtIqJyRKZXiqXFZlqrVZssqqPBMuRkk5TKyRkkkkAMkkkmISSdMgDc4TxVNVqvqUuSr7nmsUzVo5ftLnwotc0mDFouTPovKXY19Ss0G2pwcWzw5Hz4r1DtjgWmm8saS6PagaW9JG/ReU4PCuGKZJBm9rxLSbqXutyls9joq1N33RHnyQmtl0ulxc49YHwXTCIVZbPJZJVwzdq+QLhMB4gIMSLEotmBnwwqMZmFOiQC4BzrCfksOMzxlMtFVwGo2sT6bKk0Oit+DBMxspDLwfuD4InRh1xsVZsmkKjFSwkbErns3wZpuLgTHJde5wQjO2A03T5ppVwTJbbgHKsQ1xjiSBJ4fsvWuzGGbpa8NYdIOl0CQTvfp6ryLL6emHRbbryXrfYem59OLw2PumBzbPE81V/kYpfidaw2VjXJBh5JgtDMRKiVMthRKYDJlIpkCGTKSSYDQlClCZAChJOkgAnCaE0pSuY3M2PwQqsLDsRBXk/aXI24XGUjTaQHAk7mbkE36heyLi/wCpIAZScBLpcAfLwkj9EN7DjycXUqbqyiLSVBwumxL4AAGryWZtYOzTDNqPDmt1EcSLT5FDquCL/apyP9wlEKtJ+76mnk0CY98wqGsB2qn4D90bFV/0IZYA1sT8o8lfiEOaHjfxj8QsR1C2MdIV2Q9mR1LLjaJqM07SVfUckXRHVOPkmW4IxGAMOptkFo1A8zuAvY/6eZf3GCpB3tOGs/33+a8ybhDq1gne4Xs2AYRSpg2imy3LwhERTRs7wLNXZBnmrRTT1aUq0ZMzvfKrIVvdHkoFqtNEMhCUKcJoTsRGEgFOEoRYURITQpwlCLCiEJKcJkWFGxycKGtOCsTUnKBdq8pqYhjO70ktJs4wAHQNXuhGwpP2QNOjx3ECHEcjHwVNXEAEdFPtEx9KvUYRFyR5gmQR5IVWqXBnqs2WmbHu1cves4oBpm385Kn6QJ3TV8WALcUsqLzGt+I0hV0a4IKG/Sxe6fD1x6q1GjNyCD3hYM/ee4sb6gZmP5uo94r8TgXV6DmsEu8JA2FjJv0CuKJk7On/AKS4DvHOqVfrNIEa7gEngDxXrDVyf9PsmOGwrQfad4j79h8PVdTRcholFgKs1KMJoSGTUXUwlspApAUmioGgVqlJPMxUUMoc1Z3YTuSCLHRA0lINClKgXIChiwJKBcmTom0IBShIKYCRQzQq5KuhKE0wOH7f5GH0++mHNIAtz4HmvMMQ1zbFe09tgPorvzM9V5diqAdupkylG0ctUqFRr4gQiONycbtJ6LCMr5ypuNjp0ZW1lfReeS1Usvbyj1WyhhgOCrNsTk3KcLScdxC6vsvlnfvNMOLPCTqG9osPig9Ntl1vYFv/AHH9jvVqcXZUo0j0DA0QxrWbhrWtk8YAE/otWkKtrFNNkIdoUgmBTypARCilKUJgIppUpUSUAOmITByUoAkExTSkXpgQKZRe8DcwnVUyC3SkVNRIWZZFpUpUIUmqgAfbX/yx/O35rzeoF6V2zE4V3k5h/WPmvOKqiRrAwV2rGGSZCKVWyqRTWXZouDKKSsbSWjSnLVZNFQaus/p3fEH/ANp3/Jq5eFq7N5iWVyGOhwEj1942stsHDc5UjLHmoRtnshcokoZhc21NBIFwDa24lbKeJYeMdU3hyXRksSL7LNSfWnEHZQhIofWkXpg1TDEARlNKsLFEMSAaU8p9CrrPawS4wgCyVgxuODLNEuKw4zMi6zbDnxKy08OTcui9pn1Wqh5IcvA9Ws5x8RCSsq4GI1OAnmCkrzRIqQffWiPNP3o4RPogT8c47lKniZSWA+2GuvAbOIAO4iFCrjmDzQTFYoMaXGYHJcjmeePqTHhbyG56la4fxcxlP5OUn227W95XpYan7I1PqHmYIaPdM/BDGvmy4jD4kvr1Hnfb+fouvpmzDzAXL8lJTpdHZ8Ztwt9k67Vlc8rbVCy6VytHSh2BTepUmpPZJVREZ69TS2SreyWF7yqx/wCEucfObR+oWPNT4F0vY6mGMbzLCfiQvS+HGoyl/DzvmO5Rj/TqGiAByCm0lVGqBe6pqY6DAC1pswtBWhWcOK3UsUeIlc7UxrgLQPcotxjvvOJUSwkyliUdUMUORTjEt5rja+agNc4hxDbkTCwYHPKmIP1Wmmwby3U+3IzCX+Wyv9NHo9OoDsZXkuM/qjihiKtJlGie7q1mAkukim9zRtxMLsKWJeI0ujz4rLjskwbmlxwlA1HOJc/QJJcSXO6kk/FZPBymqxbOaP8AUvFxOnCbTAqPkiC4RbiGn9OayY3t1inO8TcPuBAqOtLtMxGyOO7OYT/T0f8AAKs9nsL/AKel/gE1AM4B/wDGeI/Bh7TP1pkQCdo8h/k3ziJ7e4jvGU3MpkFzR4XlwEv0mLeSPns9hf8AT0v8ArW9ncK0gihSkEEEMFiLgp0K0HBi3j7xhJUCEyX8Cz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6" name="AutoShape 4" descr="data:image/jpeg;base64,/9j/4AAQSkZJRgABAQAAAQABAAD/2wCEAAkGBxQSEhUUExQUFRUXFBQVFRQUFBQUFBQXFBUWFhQUFRUYHCggGBwlHRQUITEhJSkrLi4uFx8zODMsNygtLisBCgoKDg0OGxAQFywkHx0sLCwsLCwsLCwsLCwsLCwsLCwsLCwsLCwsLCwsLCwsLCwsLCwsLCwsLCwsLCwsLCwsLP/AABEIAP4AxgMBIgACEQEDEQH/xAAbAAABBQEBAAAAAAAAAAAAAAAFAAECAwQGB//EAEEQAAEDAgQDBQQJAwMCBwAAAAEAAhEDIQQFEjFBUXEGEyJhsTKBkcEUIzNCUnKh0fAHgpJUYrIVJBY0Y3PC4fH/xAAZAQADAQEBAAAAAAAAAAAAAAAAAQIDBAX/xAAmEQACAgAGAgIDAQEAAAAAAAAAAQIRAxITITFBUVIEQiIygRRh/9oADAMBAAIRAxEAPwD0vEMBE8QmptBC0tpKrEBtNrnuMBoLj0AlRm6LUbexJjARCnTahLs9oATr+6HXa6wLQ65AjZzePEKX/W6YDXF3hebGCecW3vBG26Vl6cl0whWp3TRwWQZ5QMQ+ZIAhj7y4NtbaXD+BVOz2ifYcXeB7zDXRDN9wL+SSkN4U/Btc4NMJd8gTs8pOMkloifEJ2dojwk8Vpw+YseJaZAJFp3FyLq1TIlCceUbvpCiK8oI3PaTryW7WcL+ISPZnhdOM3pW8e5AEteJm43CtZRPDxPVhlhgqVTEQgdTOGNc5rtTdJgkix3uIkxY8L2UamcUonXO+wdeJNreR+CPx8i08T1YUdXMqdPEGUKZmVNzgwGXEkRBEQCTM7RGylXzBjHBrjctLhxsBPDofgVX40RkxLqmH/pAhZKr+KFtzelYa9y0CzhJdsLhQdnVIFzXEjSXBxIMDSQDt1Uql2aaeI/qwhVfKrCzDMqZcG6rkw2WuGroSP5Kpp5xSO5LbuABG+ncjTP7q80fJGjiP6sJtemlYRmlI/f5fdd96I4W3HxTtzaiY8fAn2XbAkE7cwUZl5Fo4nqzdCYpqFdtRupsxLhcEHwuLTY7XBUimmZtNOmRhNCdJMRGEk5SQAdNYKxwDxBAIMWIkWuLIM3EX8lsOKAC5nA6VIfFZaIMUReTamLzE8PIfAITVwjZh1NsgaYcxth+G42XR5RmcnQ47+yfkpZ9l+sa2jxAXH4h+4VxSRLnJ72DKOXgwTQaQNvq2m29rLLXw1Np8NJgsW2Y0WO7bDY8ldhsaW0nMnctjpfV6BG8nwQa0PcPERN/ujyRlSdhqSaqzm62BaTBpNl3NrZMmbz5qvuNHh06d7adO+5hTq1C4lx3Jn4rpMvpivQAfeJbPERsQekKtkRmb7OVo5Q112UWmI2aIETBDdgbm6d2Thr9RpQ50RI/AIbpBsIHJGcmpFmILTwDgfPkr+1O1P+//AOKNrHnlXLOerZc0E66QBJk6mASedxfc/FVvwlM7sYerW+fl5n4rtsG3vKDA8TLRM+q5XDUg6o1pNi4CfKU1Qm5Lsy08A0eNtNoj7waB5bq2vgLanUwRbxFoI4x4vefiunzvAF7Ghg9g2bzERZAGV3NY+m6RMGDwcHA+koXANu+SqnlJMEUZuCCGDcbEGFCvlrR7dJoJ/Exsn4hdN2a+yP5z6NQnNpNZ/EzA+AS7DNLmzEMqJhwpbey4MFuhAUfoEkN7sEiYGkSJ3A5LUca4UxTaSBcuPEk8PILNTMEHzHqnQsz8kMRkY9p1GACHTp0iRtMb+9WUMn4toDjcUxx32C63OPsX9PmFzmAxDqZLm7CNQ4GTEdUlT6Kc5cWzI2kGeENDQJ8IEAXvbqnKtxTgXuI2LiR7yqiqRmyJSSSTEMkkkgCcJikpAe5IsYtIAPMmPdH7rqMmzDvGwfbbv5j8SD1+6NJrQ/xNJM6XQdW426fBYsPXLHBzdx/I6JPcLo357gO7dqb7LjtyO/wR/CODqTSOLB6Qgub5gyrTaG7yCRBtY8VnyvNTS8JGpvLiOn7JVaHdMGhdR2cH1X9x+SAYtrC4lhsTMEEFs3g+XRbf+pinTFOnM8Xm1zvA/dN7iRpwrwcY4jkR8GgH0VnaDTqpa/Zl09PDKG5PWYx+p7osREOJvx2WnOcXTqhul92zYtdeY8vJLsfQTzSi40SKZiBsOLY2C5RjSSAN+HqjmVZyGtDak22cBNuRWbE1KQqtqMdbUC5sEcblv7JrYT3NmW56DDalj+PgevJa83wjalMutIaXB3QT7wudxraZdNN1idiCNP7hbcTmYFIUmSfCGucbdQAlQWb+zX2Tvzn0alggz6RVn25t0gTHmqMpx1KkyHOuSSYa7yEbeSwY3Ejvu8pum87EEWggzwR2PovzzL9DtbfZdv8A7T+xQtu46ro2ZxSe2KkiRBBBI9xCCPpMDxDwWTMw6QOREbpoTOlzj7F/T5hABiwaLmaWtMtMj717z5onmOaUn03Na4kkWseaGYBlIEOqPmNmhro95j9EkN8mOpTLTB3tPvEplfjagdUc4bEkhUKkSRKUJ0kxEUlJJAE6lEtNxCiD/CuiqsDxcIU7CTMC8rGOJfJq4eArl2Go1WB3dtnY77/FBszpaargGgAGwHKxCKZIxzHEHZ3qFLP8GXQ8cLHpuPmqTE0DcRVYGNAY3WWy43tcxAne0+9EMmwlOpTlzBIMTe9gefmghXQ9nPsz+Y+gTYkCcx0sqkNY0Btog3sJm6LYDDUKrNQYJ2Ik2PxQjNh9c/r8gmy/FGk6eB9ocwjoOx8ywRov5tN2k39xVlarT7ppFNoeSWneBpiTE+YR/EUm1qcbgiQeR4FctXpOYSx3A+sXHwCLCjXlLqTnaKjGyfZdce4rbm2UN06qbYI3Am4/dAoXTZNmHeNh3tjfzHNDsEBMqcwu01GAgg3vIgTdUsqtNQHQ3TIGm+xPPmt+d4Du3d4z2TvH3SfkULo+0Oo9UxHQZpl9NlJzmsAIiDfmEMy6vTLg2pTbe2oSI6iUdzr7F/Qf8ggJoMFBzg7U4uaDaNPlCSGyzLqTTWLHNBEuje0bLRnmFZTDC1oFzO5myy5IZrtJ/wB3oifaGnqFNoiS4i+2yOwXBClllOrTDmjQ4jgSQDxseEoC5sEjkSPguoqO+j0RA1ECPKTxPlK5nc3O5ueFzuhMGQSW36D/AOrS/wAj+yz1qekxLXebTITskqhJOlCYURSTpIEdGxSDOSQCcmFxHWLVC116nhHmqGskSdkmMnj8VSuqJdGV+EE6oW7L6Qa0wIkz6KFKnq2KasC3j7rpxbW4nXAGzake9dY3IjzsE2YYNzAwxuwT5O4g/FEqtLvBZ+nTckzAHWUJrvIsKjnD+4D9d1vF2ZyVGvJcdoOh3snY8j+xVnaMeJnQ+oQha8bhntaxziTqHGfD5XTELBYJz21CAfZt5mQYHwWSjUdTcHCxH8gqYrO/E4e8ohSyh1QBwqAg8SDP6piCbsQKtBzh+B0jkY2XM4dsuaBvqHqrKzdBLQ4ngYkD/wC1Cgb+0W+Yn5JIGdNnP2L+g9QgGX4F9QwAQwxqPCBy5lbquUvDSXVbASZ1GwuhZrO4PdHUj9JQhsJYBn/dOgWBf7hsFq7RtOlpE2dc8rITgWF7tIeWk9bnzutOOwT6bQXVCQTFi7kTz8kdh0FcvxQrMgxMQ4fNA8xwJpO5tOx+R81bhsBqBcyoJAmIIcE+CoOrAjvDbdri4/NAcg5IhbMVge7cGucLiZgwLxf4KWLyx7BJgjmOCdiowQlClCUIsCMJJ4TosA62sovqcFnIKiXLlo6LDtGHMHSFmrU3MuLj+brG2o6m6x5G+xnZFsNW1iYjgQtNmRwZcudJPRTxokgDknwgGp0fy6qxeJ0VW/hLYPvO6ErQPkFYnUyWHnPXkVjcF0uY4QVG29oXaefkudc2DBWiIkRpQCCbiRPSbrpcyo95SMctQ911z9I6blocDtM8OiP5ViNbNo02gX6boYI5ghdNk32Lff6lBMyoaKhHDcdCjmT/AGTff6lDBHNYgeJ35nepVcK7EDxO/M71KnVw5axrju6Y6CLpiOjx32L/AMh9FycLrMd9i/8AIfRcqGz+ySBmnKftmdfkUX7Qj6tv5x/xch+FoaK7G8bT1LSSiHaH7Nv5x6OQxoFNpupBryCCSRB/DF5HvWrs77bvy/NZ6RdV0UzJgm5vDbT6LV2fHjf0+aBIj2gbNRoHFoH6lE8VUDKXi/DEczEQseZV9FdjuGm/QkytWZYTvWW3F2nn5e9AzmgElIiEyZI0Jk6SACJcoQmlV1mBzS07EEHoVglubM3mvqABAsLHYq1tchsC3PmVyn0GuKegFpHclhNruAc1peC06gWlvvCufSxRaQHgGXwQQBGip3cDTYhxYDf7srbSXsjDWfcGdPh62nYD3rNmVbVBIHkQUKq4Os94MgtjC2LpAdTql9YhpESREHmOCVPLMQylQYxzW6KRa8AiC7vKREWuNIqj3hJRS+6B4kr/AEYRw2YvYIsRwngqsTiA8yWCeMEieqG1svxQa6XDYaSHCR4zIcNN/DF1jGExPi8UkiGnWRp8bzMRE6Sy/kVqsNP7Ih4sl9GHcRiQ8AaQNIgQeHJTwWNNKYaDO8k8NkEoYCuGOggONXWTuCCxocDykg7eShSw1YN06zrFOpMlxBe5x7p4cR1kdE9NeyEsWS5iw7jMb3m7RI4gmbq6jmpY0NDBA2uVy7sFXa55Y4EuY0anOuHBro2EEAmPgeC01qVY6dLgPCZBOrxa2G50+IaQ8bcQh4S9kCxZVvFhSlXAcXFgcZJuTF/JWYrHd4WlzR4ZsCbz/wDi5ynUr91JD9ZcyJ0yRpv+W4JM84VjaWJgEOG4JDomJpy2QIBgVBPmno1zJC174izpa2cOc0t0tggixKowuLFO4YCeZJ/TkgGXYWrTEOI0hrtOkzBJcYIi5uLyoYWhiHBhNQgFoJBjUHaBuI21cOqWmr/ZBrOv1dnRtxv1hqaRPC5gWhTxmYGqAC0AAzboR81zdTDYlzIDwHFsEavvc2uAEdCOPkrXUcRqJDgBIgTqsC6QTEiQW3HEcUaS9kN40vRh/D5hoENY0TuZJJ6lQwWM7qYaCTuSSuco4XEd2NLmtNyBAEAsdYgCx1FpnyhWOw+J8QDxcVNB1CQZfonw3EFvTSnpL2QtaXow/jcb3sS0AjYglTweZOYNMBw4TwWClTgAEknmYm9+CnCxZui7GYgVDOkNPEg79Qs8KSUIAgknISQBqKim1JSsjYkCptCrCtYUgNFOyzZhjHAtEEAmJBvxM/orsRUDW6iQALkkwI4yVy+cZ6NTiwFwbMEDnEnpbgoZSRszTtdTokNJJG2qJj9QsP8A1VzvEKgdScbVGQGt5Ajf4rzPPsfrfJkDiOHxU8j7Qtpks1w11jT+6enn5pW+ituzvqXaSpTeWu8cG8N3HO110DM2pOE+za4No+K8vqZRWqnVRxYIJJbSqfVv/I1ws73wqMP2iqYaoaVXvKbhu2reeHGbdCkrvYe3aPX2kESDI5hRK4bs72qZ3pbqADvugktBF5b7uHku3w9UPBg3G449fMLaM+mYyw+0OUlIhMtDMZMpJIAYKSZOAgBJJ0kAMlCdKEARhKE6SAGhJOkgCbQrGtVooKWiFjZtRVpTwrIWDNcwbSY8kiw580WFHHdsM5L3OpSAyIa3fUfxP90QPNYsnBZSAeZsB7uXmhz3F73F93F5fP5t2/ot8lR2apbFeLwVN3ALm8XkbQ6QIK6hwhZ69OVLRQEp6miAT58j1CC5tlrqj9bnFx2uSSANgCeS6h9BN3FoRFtCcUcEwGmQRLXBw6HkV7B2XxZqNpue+HRBjeZkW+S8+zfChtwBz2RDs/mha0ybcvf8lbdoiqZ7HQq6h58Y2PmPIq3u1xuR9oT3lNj9zAnmDxXcGmSbLSMtjOUaKHMhRhbG0J3VTsOeF08yIylMJKRbCUKhDQlCdJADJJJIASSSSYhkkkkAFC5ZX1VKvIWcrGKNWyZqSuH7W5q0GLwXDw7gkfePw28l2dRki+3FeVdozLz1+FzASnsiobsnhhJLua01KwG5Qp9dzWQNzxQ3E5c5131CPKQP0WSkjZ2dG3Eg8ZTmsLrlqGHdTNnyJRrF0SGTO4CWZ9DJ18ewGC4BJuKYeIXM1cG03qOPuVmHo0tm1DPI8VaaJdhbM6QIKB0SW2HMeqLU2mIJkIViDeBxQuSZcBGnjT3jP9hHHe4t+i9gyDMe8Zxtz9P1C8QoviptIn5glel9icwB8JsS90dIMD+clfDIu0d1TqSVr2WGmtIqJyRKZXiqXFZlqrVZssqqPBMuRkk5TKyRkkkkAMkkkmISSdMgDc4TxVNVqvqUuSr7nmsUzVo5ftLnwotc0mDFouTPovKXY19Ss0G2pwcWzw5Hz4r1DtjgWmm8saS6PagaW9JG/ReU4PCuGKZJBm9rxLSbqXutyls9joq1N33RHnyQmtl0ulxc49YHwXTCIVZbPJZJVwzdq+QLhMB4gIMSLEotmBnwwqMZmFOiQC4BzrCfksOMzxlMtFVwGo2sT6bKk0Oit+DBMxspDLwfuD4InRh1xsVZsmkKjFSwkbErns3wZpuLgTHJde5wQjO2A03T5ppVwTJbbgHKsQ1xjiSBJ4fsvWuzGGbpa8NYdIOl0CQTvfp6ryLL6emHRbbryXrfYem59OLw2PumBzbPE81V/kYpfidaw2VjXJBh5JgtDMRKiVMthRKYDJlIpkCGTKSSYDQlClCZAChJOkgAnCaE0pSuY3M2PwQqsLDsRBXk/aXI24XGUjTaQHAk7mbkE36heyLi/wCpIAZScBLpcAfLwkj9EN7DjycXUqbqyiLSVBwumxL4AAGryWZtYOzTDNqPDmt1EcSLT5FDquCL/apyP9wlEKtJ+76mnk0CY98wqGsB2qn4D90bFV/0IZYA1sT8o8lfiEOaHjfxj8QsR1C2MdIV2Q9mR1LLjaJqM07SVfUckXRHVOPkmW4IxGAMOptkFo1A8zuAvY/6eZf3GCpB3tOGs/33+a8ybhDq1gne4Xs2AYRSpg2imy3LwhERTRs7wLNXZBnmrRTT1aUq0ZMzvfKrIVvdHkoFqtNEMhCUKcJoTsRGEgFOEoRYURITQpwlCLCiEJKcJkWFGxycKGtOCsTUnKBdq8pqYhjO70ktJs4wAHQNXuhGwpP2QNOjx3ECHEcjHwVNXEAEdFPtEx9KvUYRFyR5gmQR5IVWqXBnqs2WmbHu1cves4oBpm385Kn6QJ3TV8WALcUsqLzGt+I0hV0a4IKG/Sxe6fD1x6q1GjNyCD3hYM/ee4sb6gZmP5uo94r8TgXV6DmsEu8JA2FjJv0CuKJk7On/AKS4DvHOqVfrNIEa7gEngDxXrDVyf9PsmOGwrQfad4j79h8PVdTRcholFgKs1KMJoSGTUXUwlspApAUmioGgVqlJPMxUUMoc1Z3YTuSCLHRA0lINClKgXIChiwJKBcmTom0IBShIKYCRQzQq5KuhKE0wOH7f5GH0++mHNIAtz4HmvMMQ1zbFe09tgPorvzM9V5diqAdupkylG0ctUqFRr4gQiONycbtJ6LCMr5ypuNjp0ZW1lfReeS1Usvbyj1WyhhgOCrNsTk3KcLScdxC6vsvlnfvNMOLPCTqG9osPig9Ntl1vYFv/AHH9jvVqcXZUo0j0DA0QxrWbhrWtk8YAE/otWkKtrFNNkIdoUgmBTypARCilKUJgIppUpUSUAOmITByUoAkExTSkXpgQKZRe8DcwnVUyC3SkVNRIWZZFpUpUIUmqgAfbX/yx/O35rzeoF6V2zE4V3k5h/WPmvOKqiRrAwV2rGGSZCKVWyqRTWXZouDKKSsbSWjSnLVZNFQaus/p3fEH/ANp3/Jq5eFq7N5iWVyGOhwEj1942stsHDc5UjLHmoRtnshcokoZhc21NBIFwDa24lbKeJYeMdU3hyXRksSL7LNSfWnEHZQhIofWkXpg1TDEARlNKsLFEMSAaU8p9CrrPawS4wgCyVgxuODLNEuKw4zMi6zbDnxKy08OTcui9pn1Wqh5IcvA9Ws5x8RCSsq4GI1OAnmCkrzRIqQffWiPNP3o4RPogT8c47lKniZSWA+2GuvAbOIAO4iFCrjmDzQTFYoMaXGYHJcjmeePqTHhbyG56la4fxcxlP5OUn227W95XpYan7I1PqHmYIaPdM/BDGvmy4jD4kvr1Hnfb+fouvpmzDzAXL8lJTpdHZ8Ztwt9k67Vlc8rbVCy6VytHSh2BTepUmpPZJVREZ69TS2SreyWF7yqx/wCEucfObR+oWPNT4F0vY6mGMbzLCfiQvS+HGoyl/DzvmO5Rj/TqGiAByCm0lVGqBe6pqY6DAC1pswtBWhWcOK3UsUeIlc7UxrgLQPcotxjvvOJUSwkyliUdUMUORTjEt5rja+agNc4hxDbkTCwYHPKmIP1Wmmwby3U+3IzCX+Wyv9NHo9OoDsZXkuM/qjihiKtJlGie7q1mAkukim9zRtxMLsKWJeI0ujz4rLjskwbmlxwlA1HOJc/QJJcSXO6kk/FZPBymqxbOaP8AUvFxOnCbTAqPkiC4RbiGn9OayY3t1inO8TcPuBAqOtLtMxGyOO7OYT/T0f8AAKs9nsL/AKel/gE1AM4B/wDGeI/Bh7TP1pkQCdo8h/k3ziJ7e4jvGU3MpkFzR4XlwEv0mLeSPns9hf8AT0v8ArW9ncK0gihSkEEEMFiLgp0K0HBi3j7xhJUCEyX8Cz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7" name="AutoShape 6" descr="data:image/jpeg;base64,/9j/4AAQSkZJRgABAQAAAQABAAD/2wCEAAkGBxQSEhUUExQUFRUXFBQVFRQUFBQUFBQXFBUWFhQUFRUYHCggGBwlHRQUITEhJSkrLi4uFx8zODMsNygtLisBCgoKDg0OGxAQFywkHx0sLCwsLCwsLCwsLCwsLCwsLCwsLCwsLCwsLCwsLCwsLCwsLCwsLCwsLCwsLCwsLCwsLP/AABEIAP4AxgMBIgACEQEDEQH/xAAbAAABBQEBAAAAAAAAAAAAAAAFAAECAwQGB//EAEEQAAEDAgQDBQQJAwMCBwAAAAEAAhEDIQQFEjFBUXEGEyJhsTKBkcEUIzNCUnKh0fAHgpJUYrIVJBY0Y3PC4fH/xAAZAQADAQEBAAAAAAAAAAAAAAAAAQIDBAX/xAAmEQACAgAGAgIDAQEAAAAAAAAAAQIRAxITITFBUVIEQiIygRRh/9oADAMBAAIRAxEAPwD0vEMBE8QmptBC0tpKrEBtNrnuMBoLj0AlRm6LUbexJjARCnTahLs9oATr+6HXa6wLQ65AjZzePEKX/W6YDXF3hebGCecW3vBG26Vl6cl0whWp3TRwWQZ5QMQ+ZIAhj7y4NtbaXD+BVOz2ifYcXeB7zDXRDN9wL+SSkN4U/Btc4NMJd8gTs8pOMkloifEJ2dojwk8Vpw+YseJaZAJFp3FyLq1TIlCceUbvpCiK8oI3PaTryW7WcL+ISPZnhdOM3pW8e5AEteJm43CtZRPDxPVhlhgqVTEQgdTOGNc5rtTdJgkix3uIkxY8L2UamcUonXO+wdeJNreR+CPx8i08T1YUdXMqdPEGUKZmVNzgwGXEkRBEQCTM7RGylXzBjHBrjctLhxsBPDofgVX40RkxLqmH/pAhZKr+KFtzelYa9y0CzhJdsLhQdnVIFzXEjSXBxIMDSQDt1Uql2aaeI/qwhVfKrCzDMqZcG6rkw2WuGroSP5Kpp5xSO5LbuABG+ncjTP7q80fJGjiP6sJtemlYRmlI/f5fdd96I4W3HxTtzaiY8fAn2XbAkE7cwUZl5Fo4nqzdCYpqFdtRupsxLhcEHwuLTY7XBUimmZtNOmRhNCdJMRGEk5SQAdNYKxwDxBAIMWIkWuLIM3EX8lsOKAC5nA6VIfFZaIMUReTamLzE8PIfAITVwjZh1NsgaYcxth+G42XR5RmcnQ47+yfkpZ9l+sa2jxAXH4h+4VxSRLnJ72DKOXgwTQaQNvq2m29rLLXw1Np8NJgsW2Y0WO7bDY8ldhsaW0nMnctjpfV6BG8nwQa0PcPERN/ujyRlSdhqSaqzm62BaTBpNl3NrZMmbz5qvuNHh06d7adO+5hTq1C4lx3Jn4rpMvpivQAfeJbPERsQekKtkRmb7OVo5Q112UWmI2aIETBDdgbm6d2Thr9RpQ50RI/AIbpBsIHJGcmpFmILTwDgfPkr+1O1P+//AOKNrHnlXLOerZc0E66QBJk6mASedxfc/FVvwlM7sYerW+fl5n4rtsG3vKDA8TLRM+q5XDUg6o1pNi4CfKU1Qm5Lsy08A0eNtNoj7waB5bq2vgLanUwRbxFoI4x4vefiunzvAF7Ghg9g2bzERZAGV3NY+m6RMGDwcHA+koXANu+SqnlJMEUZuCCGDcbEGFCvlrR7dJoJ/Exsn4hdN2a+yP5z6NQnNpNZ/EzA+AS7DNLmzEMqJhwpbey4MFuhAUfoEkN7sEiYGkSJ3A5LUca4UxTaSBcuPEk8PILNTMEHzHqnQsz8kMRkY9p1GACHTp0iRtMb+9WUMn4toDjcUxx32C63OPsX9PmFzmAxDqZLm7CNQ4GTEdUlT6Kc5cWzI2kGeENDQJ8IEAXvbqnKtxTgXuI2LiR7yqiqRmyJSSSTEMkkkgCcJikpAe5IsYtIAPMmPdH7rqMmzDvGwfbbv5j8SD1+6NJrQ/xNJM6XQdW426fBYsPXLHBzdx/I6JPcLo357gO7dqb7LjtyO/wR/CODqTSOLB6Qgub5gyrTaG7yCRBtY8VnyvNTS8JGpvLiOn7JVaHdMGhdR2cH1X9x+SAYtrC4lhsTMEEFs3g+XRbf+pinTFOnM8Xm1zvA/dN7iRpwrwcY4jkR8GgH0VnaDTqpa/Zl09PDKG5PWYx+p7osREOJvx2WnOcXTqhul92zYtdeY8vJLsfQTzSi40SKZiBsOLY2C5RjSSAN+HqjmVZyGtDak22cBNuRWbE1KQqtqMdbUC5sEcblv7JrYT3NmW56DDalj+PgevJa83wjalMutIaXB3QT7wudxraZdNN1idiCNP7hbcTmYFIUmSfCGucbdQAlQWb+zX2Tvzn0alggz6RVn25t0gTHmqMpx1KkyHOuSSYa7yEbeSwY3Ejvu8pum87EEWggzwR2PovzzL9DtbfZdv8A7T+xQtu46ro2ZxSe2KkiRBBBI9xCCPpMDxDwWTMw6QOREbpoTOlzj7F/T5hABiwaLmaWtMtMj717z5onmOaUn03Na4kkWseaGYBlIEOqPmNmhro95j9EkN8mOpTLTB3tPvEplfjagdUc4bEkhUKkSRKUJ0kxEUlJJAE6lEtNxCiD/CuiqsDxcIU7CTMC8rGOJfJq4eArl2Go1WB3dtnY77/FBszpaargGgAGwHKxCKZIxzHEHZ3qFLP8GXQ8cLHpuPmqTE0DcRVYGNAY3WWy43tcxAne0+9EMmwlOpTlzBIMTe9gefmghXQ9nPsz+Y+gTYkCcx0sqkNY0Btog3sJm6LYDDUKrNQYJ2Ik2PxQjNh9c/r8gmy/FGk6eB9ocwjoOx8ywRov5tN2k39xVlarT7ppFNoeSWneBpiTE+YR/EUm1qcbgiQeR4FctXpOYSx3A+sXHwCLCjXlLqTnaKjGyfZdce4rbm2UN06qbYI3Am4/dAoXTZNmHeNh3tjfzHNDsEBMqcwu01GAgg3vIgTdUsqtNQHQ3TIGm+xPPmt+d4Du3d4z2TvH3SfkULo+0Oo9UxHQZpl9NlJzmsAIiDfmEMy6vTLg2pTbe2oSI6iUdzr7F/Qf8ggJoMFBzg7U4uaDaNPlCSGyzLqTTWLHNBEuje0bLRnmFZTDC1oFzO5myy5IZrtJ/wB3oifaGnqFNoiS4i+2yOwXBClllOrTDmjQ4jgSQDxseEoC5sEjkSPguoqO+j0RA1ECPKTxPlK5nc3O5ueFzuhMGQSW36D/AOrS/wAj+yz1qekxLXebTITskqhJOlCYURSTpIEdGxSDOSQCcmFxHWLVC116nhHmqGskSdkmMnj8VSuqJdGV+EE6oW7L6Qa0wIkz6KFKnq2KasC3j7rpxbW4nXAGzake9dY3IjzsE2YYNzAwxuwT5O4g/FEqtLvBZ+nTckzAHWUJrvIsKjnD+4D9d1vF2ZyVGvJcdoOh3snY8j+xVnaMeJnQ+oQha8bhntaxziTqHGfD5XTELBYJz21CAfZt5mQYHwWSjUdTcHCxH8gqYrO/E4e8ohSyh1QBwqAg8SDP6piCbsQKtBzh+B0jkY2XM4dsuaBvqHqrKzdBLQ4ngYkD/wC1Cgb+0W+Yn5JIGdNnP2L+g9QgGX4F9QwAQwxqPCBy5lbquUvDSXVbASZ1GwuhZrO4PdHUj9JQhsJYBn/dOgWBf7hsFq7RtOlpE2dc8rITgWF7tIeWk9bnzutOOwT6bQXVCQTFi7kTz8kdh0FcvxQrMgxMQ4fNA8xwJpO5tOx+R81bhsBqBcyoJAmIIcE+CoOrAjvDbdri4/NAcg5IhbMVge7cGucLiZgwLxf4KWLyx7BJgjmOCdiowQlClCUIsCMJJ4TosA62sovqcFnIKiXLlo6LDtGHMHSFmrU3MuLj+brG2o6m6x5G+xnZFsNW1iYjgQtNmRwZcudJPRTxokgDknwgGp0fy6qxeJ0VW/hLYPvO6ErQPkFYnUyWHnPXkVjcF0uY4QVG29oXaefkudc2DBWiIkRpQCCbiRPSbrpcyo95SMctQ911z9I6blocDtM8OiP5ViNbNo02gX6boYI5ghdNk32Lff6lBMyoaKhHDcdCjmT/AGTff6lDBHNYgeJ35nepVcK7EDxO/M71KnVw5axrju6Y6CLpiOjx32L/AMh9FycLrMd9i/8AIfRcqGz+ySBmnKftmdfkUX7Qj6tv5x/xch+FoaK7G8bT1LSSiHaH7Nv5x6OQxoFNpupBryCCSRB/DF5HvWrs77bvy/NZ6RdV0UzJgm5vDbT6LV2fHjf0+aBIj2gbNRoHFoH6lE8VUDKXi/DEczEQseZV9FdjuGm/QkytWZYTvWW3F2nn5e9AzmgElIiEyZI0Jk6SACJcoQmlV1mBzS07EEHoVglubM3mvqABAsLHYq1tchsC3PmVyn0GuKegFpHclhNruAc1peC06gWlvvCufSxRaQHgGXwQQBGip3cDTYhxYDf7srbSXsjDWfcGdPh62nYD3rNmVbVBIHkQUKq4Os94MgtjC2LpAdTql9YhpESREHmOCVPLMQylQYxzW6KRa8AiC7vKREWuNIqj3hJRS+6B4kr/AEYRw2YvYIsRwngqsTiA8yWCeMEieqG1svxQa6XDYaSHCR4zIcNN/DF1jGExPi8UkiGnWRp8bzMRE6Sy/kVqsNP7Ih4sl9GHcRiQ8AaQNIgQeHJTwWNNKYaDO8k8NkEoYCuGOggONXWTuCCxocDykg7eShSw1YN06zrFOpMlxBe5x7p4cR1kdE9NeyEsWS5iw7jMb3m7RI4gmbq6jmpY0NDBA2uVy7sFXa55Y4EuY0anOuHBro2EEAmPgeC01qVY6dLgPCZBOrxa2G50+IaQ8bcQh4S9kCxZVvFhSlXAcXFgcZJuTF/JWYrHd4WlzR4ZsCbz/wDi5ynUr91JD9ZcyJ0yRpv+W4JM84VjaWJgEOG4JDomJpy2QIBgVBPmno1zJC174izpa2cOc0t0tggixKowuLFO4YCeZJ/TkgGXYWrTEOI0hrtOkzBJcYIi5uLyoYWhiHBhNQgFoJBjUHaBuI21cOqWmr/ZBrOv1dnRtxv1hqaRPC5gWhTxmYGqAC0AAzboR81zdTDYlzIDwHFsEavvc2uAEdCOPkrXUcRqJDgBIgTqsC6QTEiQW3HEcUaS9kN40vRh/D5hoENY0TuZJJ6lQwWM7qYaCTuSSuco4XEd2NLmtNyBAEAsdYgCx1FpnyhWOw+J8QDxcVNB1CQZfonw3EFvTSnpL2QtaXow/jcb3sS0AjYglTweZOYNMBw4TwWClTgAEknmYm9+CnCxZui7GYgVDOkNPEg79Qs8KSUIAgknISQBqKim1JSsjYkCptCrCtYUgNFOyzZhjHAtEEAmJBvxM/orsRUDW6iQALkkwI4yVy+cZ6NTiwFwbMEDnEnpbgoZSRszTtdTokNJJG2qJj9QsP8A1VzvEKgdScbVGQGt5Ajf4rzPPsfrfJkDiOHxU8j7Qtpks1w11jT+6enn5pW+ituzvqXaSpTeWu8cG8N3HO110DM2pOE+za4No+K8vqZRWqnVRxYIJJbSqfVv/I1ws73wqMP2iqYaoaVXvKbhu2reeHGbdCkrvYe3aPX2kESDI5hRK4bs72qZ3pbqADvugktBF5b7uHku3w9UPBg3G449fMLaM+mYyw+0OUlIhMtDMZMpJIAYKSZOAgBJJ0kAMlCdKEARhKE6SAGhJOkgCbQrGtVooKWiFjZtRVpTwrIWDNcwbSY8kiw580WFHHdsM5L3OpSAyIa3fUfxP90QPNYsnBZSAeZsB7uXmhz3F73F93F5fP5t2/ot8lR2apbFeLwVN3ALm8XkbQ6QIK6hwhZ69OVLRQEp6miAT58j1CC5tlrqj9bnFx2uSSANgCeS6h9BN3FoRFtCcUcEwGmQRLXBw6HkV7B2XxZqNpue+HRBjeZkW+S8+zfChtwBz2RDs/mha0ybcvf8lbdoiqZ7HQq6h58Y2PmPIq3u1xuR9oT3lNj9zAnmDxXcGmSbLSMtjOUaKHMhRhbG0J3VTsOeF08yIylMJKRbCUKhDQlCdJADJJJIASSSSYhkkkkAFC5ZX1VKvIWcrGKNWyZqSuH7W5q0GLwXDw7gkfePw28l2dRki+3FeVdozLz1+FzASnsiobsnhhJLua01KwG5Qp9dzWQNzxQ3E5c5131CPKQP0WSkjZ2dG3Eg8ZTmsLrlqGHdTNnyJRrF0SGTO4CWZ9DJ18ewGC4BJuKYeIXM1cG03qOPuVmHo0tm1DPI8VaaJdhbM6QIKB0SW2HMeqLU2mIJkIViDeBxQuSZcBGnjT3jP9hHHe4t+i9gyDMe8Zxtz9P1C8QoviptIn5glel9icwB8JsS90dIMD+clfDIu0d1TqSVr2WGmtIqJyRKZXiqXFZlqrVZssqqPBMuRkk5TKyRkkkkAMkkkmISSdMgDc4TxVNVqvqUuSr7nmsUzVo5ftLnwotc0mDFouTPovKXY19Ss0G2pwcWzw5Hz4r1DtjgWmm8saS6PagaW9JG/ReU4PCuGKZJBm9rxLSbqXutyls9joq1N33RHnyQmtl0ulxc49YHwXTCIVZbPJZJVwzdq+QLhMB4gIMSLEotmBnwwqMZmFOiQC4BzrCfksOMzxlMtFVwGo2sT6bKk0Oit+DBMxspDLwfuD4InRh1xsVZsmkKjFSwkbErns3wZpuLgTHJde5wQjO2A03T5ppVwTJbbgHKsQ1xjiSBJ4fsvWuzGGbpa8NYdIOl0CQTvfp6ryLL6emHRbbryXrfYem59OLw2PumBzbPE81V/kYpfidaw2VjXJBh5JgtDMRKiVMthRKYDJlIpkCGTKSSYDQlClCZAChJOkgAnCaE0pSuY3M2PwQqsLDsRBXk/aXI24XGUjTaQHAk7mbkE36heyLi/wCpIAZScBLpcAfLwkj9EN7DjycXUqbqyiLSVBwumxL4AAGryWZtYOzTDNqPDmt1EcSLT5FDquCL/apyP9wlEKtJ+76mnk0CY98wqGsB2qn4D90bFV/0IZYA1sT8o8lfiEOaHjfxj8QsR1C2MdIV2Q9mR1LLjaJqM07SVfUckXRHVOPkmW4IxGAMOptkFo1A8zuAvY/6eZf3GCpB3tOGs/33+a8ybhDq1gne4Xs2AYRSpg2imy3LwhERTRs7wLNXZBnmrRTT1aUq0ZMzvfKrIVvdHkoFqtNEMhCUKcJoTsRGEgFOEoRYURITQpwlCLCiEJKcJkWFGxycKGtOCsTUnKBdq8pqYhjO70ktJs4wAHQNXuhGwpP2QNOjx3ECHEcjHwVNXEAEdFPtEx9KvUYRFyR5gmQR5IVWqXBnqs2WmbHu1cves4oBpm385Kn6QJ3TV8WALcUsqLzGt+I0hV0a4IKG/Sxe6fD1x6q1GjNyCD3hYM/ee4sb6gZmP5uo94r8TgXV6DmsEu8JA2FjJv0CuKJk7On/AKS4DvHOqVfrNIEa7gEngDxXrDVyf9PsmOGwrQfad4j79h8PVdTRcholFgKs1KMJoSGTUXUwlspApAUmioGgVqlJPMxUUMoc1Z3YTuSCLHRA0lINClKgXIChiwJKBcmTom0IBShIKYCRQzQq5KuhKE0wOH7f5GH0++mHNIAtz4HmvMMQ1zbFe09tgPorvzM9V5diqAdupkylG0ctUqFRr4gQiONycbtJ6LCMr5ypuNjp0ZW1lfReeS1Usvbyj1WyhhgOCrNsTk3KcLScdxC6vsvlnfvNMOLPCTqG9osPig9Ntl1vYFv/AHH9jvVqcXZUo0j0DA0QxrWbhrWtk8YAE/otWkKtrFNNkIdoUgmBTypARCilKUJgIppUpUSUAOmITByUoAkExTSkXpgQKZRe8DcwnVUyC3SkVNRIWZZFpUpUIUmqgAfbX/yx/O35rzeoF6V2zE4V3k5h/WPmvOKqiRrAwV2rGGSZCKVWyqRTWXZouDKKSsbSWjSnLVZNFQaus/p3fEH/ANp3/Jq5eFq7N5iWVyGOhwEj1942stsHDc5UjLHmoRtnshcokoZhc21NBIFwDa24lbKeJYeMdU3hyXRksSL7LNSfWnEHZQhIofWkXpg1TDEARlNKsLFEMSAaU8p9CrrPawS4wgCyVgxuODLNEuKw4zMi6zbDnxKy08OTcui9pn1Wqh5IcvA9Ws5x8RCSsq4GI1OAnmCkrzRIqQffWiPNP3o4RPogT8c47lKniZSWA+2GuvAbOIAO4iFCrjmDzQTFYoMaXGYHJcjmeePqTHhbyG56la4fxcxlP5OUn227W95XpYan7I1PqHmYIaPdM/BDGvmy4jD4kvr1Hnfb+fouvpmzDzAXL8lJTpdHZ8Ztwt9k67Vlc8rbVCy6VytHSh2BTepUmpPZJVREZ69TS2SreyWF7yqx/wCEucfObR+oWPNT4F0vY6mGMbzLCfiQvS+HGoyl/DzvmO5Rj/TqGiAByCm0lVGqBe6pqY6DAC1pswtBWhWcOK3UsUeIlc7UxrgLQPcotxjvvOJUSwkyliUdUMUORTjEt5rja+agNc4hxDbkTCwYHPKmIP1Wmmwby3U+3IzCX+Wyv9NHo9OoDsZXkuM/qjihiKtJlGie7q1mAkukim9zRtxMLsKWJeI0ujz4rLjskwbmlxwlA1HOJc/QJJcSXO6kk/FZPBymqxbOaP8AUvFxOnCbTAqPkiC4RbiGn9OayY3t1inO8TcPuBAqOtLtMxGyOO7OYT/T0f8AAKs9nsL/AKel/gE1AM4B/wDGeI/Bh7TP1pkQCdo8h/k3ziJ7e4jvGU3MpkFzR4XlwEv0mLeSPns9hf8AT0v8ArW9ncK0gihSkEEEMFiLgp0K0HBi3j7xhJUCEyX8Cz//2Q=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8" name="AutoShape 8" descr="data:image/jpeg;base64,/9j/4AAQSkZJRgABAQAAAQABAAD/2wCEAAkGBxQTEhQUEhQUFRQVFRUUFBQUFBUVFBQXFhQWFxUVFBQYHCggGB0lHRQVITEhJSkrLi4uFx8zODMsNygtLisBCgoKDg0OGxAQGiwkHyQsLCwsLCwvLCwsLCwsLCwsLCwsLCwsLCwsLCwsLCwsLCwsLCwsLCwsLCwsLCwsLCwsLP/AABEIAP4AxgMBIgACEQEDEQH/xAAbAAABBQEBAAAAAAAAAAAAAAAFAAECAwQGB//EAEQQAAEDAgQDBQUFBgQEBwAAAAEAAhEDIQQFEjFBUWEGEyJxkTKBobHBI0JSctEHFDOCsvBikuHxJENUYxUWNFNzosL/xAAZAQADAQEBAAAAAAAAAAAAAAAAAQIDBAX/xAArEQACAgEDAwQBBAMBAAAAAAAAAQIRIQMSMRNBUQQiUpHwFEJhgTJiwQX/2gAMAwEAAhEDEQA/APTMQwETxCam0ELS2kq67Wsa57jDWgud5ASVnuNFG2SawEQpU2oW/O6IAOv7uq7XWGlrvEYgQHtm/wB4c1IZxTAa4nwuMAwTeDFt/ukREzZK7L6clyn9G6tTum6LP/4xRMQ4mYiGPMy5rQRbaXD48lS7OaRu1xcNL3mGusGe0JIF7bbpKSH0p80zW5+kwl3yCvzim4zJAibwfvaPukzfkrqGPY67SCJLfeBMel1okmZyjOPKZtOIURiJ3Qdmc03CZLRaxF7iRtPAgynGZ07eLcgCWuEyJESOSpbfInp6qdbX9BdpgzKnUxEIJUzVjSWukQYuN99gLxY7i/CVGpmtOCdUwCbA3gEmLX9k+ift7sXT1O0WEnVypU8SZQxmOYXBoMuMiIIiN5kWI4jcSE9bGtaQCdw4jiIaJ4dJ9Cr9tGezUuqdh/8AebLJVqSZQwZpTsNW5AEhwkuuBcf7cVE5tTBc0kjTq1EgwNLg07dT8CoW1dzR6eq/2v6N1V8qoKgY+mXBuq5MCQ4T5Ej+5CqZmdM7ki7hcTOneNM+m6vdHyZ9HUf7X9BBr0iVjGYU/wAXL7rvvbTa248pCTcypGPHuCdnbAkE7cIM8kbo+Q6Op8X9M2BMU1GsHjU2YlwuCD4XFpsbi4KkU07M5RadMioqRTKiRgnSCSLAPGsFYQHCCAQeBEjmLIK3EX6LccWAFyygdcZjYrLheKAvJMUxfVEza86W+g5IVUwzZh1NsgaYLBYTMQRZdFlGaSdDuPsnr+FTz7LtQ7xo8QFx+IfqFcUlhkynJ5TBmHwMxNAGNvsxtvayyYjDU2nw0mNsW2Y0WJktsNjOyuw2NLaT2TuWx5X1fIeqN5PggGio4eIiRP3RwjrCNiTsFqyaqzm6+CBs6m2XfiYJPHjvdV9xokadPEjTp34wrK1QuJcdyZ9V0eX0xXoAPvEtniI2IPlCvCM9zlizlaGUtN2UQYiNLJDSJggAQDc3TnKA10mkQ50RLT9wQNIO0DkjOTUizEFp3AcD14j6FX9qv+X/AD//AJSpXwV1J1e5/Zz1bAAE66QBJk6mQSYI4i+59Sq3YRh3Yw/yjjPTqfUrt8C0VKDA+8tEzx6rlMNSDqjWk2LwJ6Ewmq8EuUl3Zlp4IDxNpgAW1BoA8pVtbAmNTqcgx4i2Qd48XvPqV0+d5eX02imB4Nmi0iOCAMruax9MyAYMHg4OB24W+iapoTcryylmVEwRRm4IIpzcbEGFGvlzR7dICfxMF7ydxe66bsyfsj+c/JqEZvJrv4mQB6BLF0PdJK7ZjGVuJDhRNtnBnyMeaicDJDTTlwmBpkid4HBav35wpimwkC5ceJJ4dAszDBBHAhOhbn5IV8lHtOokQQ6dBbdu0kbxPFWUco2LaHOCKfPeCAuuzj+C/wAvqFzWX4h9MlzdmwXDgQTEealJPsW5y4tmVtEM8IaGgT4QIAM3t5ykVfi3AveRsXOI95lUq0ZPJFMnSTJEEycJkAThMUlID3df9lJYxbYHmSPSD9V1GS5h3jYd7bd+o/Eg9cUe6a0VPG0kyWvg6txt0HosOHrFjg5u49D0PRLkd0EM+y/Q7W32XHbk7f0KP4NwdSbHFg+UILnGYsq02hp8WoEiDax47HdZ8rzU0vCRqZy4jy/RKm0O0mDQun7ND7I/nPyCA4trC4ljvCTMEEFs8Db5LaM0FOkKdKZvLza530j9U3klYZpw7wcY4jqPRoB+IVnaHTqo6/Zl2qOXhlDcmrMY/W90QCAIcSSfILVnWLp1Q3S+7ZsWuuD1joEdx3gJZrRd3JFIxA2HFoF2hcmxpJEb8P8ARHcpzgNaGVJts6CbcjCzYp9EVW1Kbrag5zNLgd7lsiPchYB5NmXZ6DDatj+PgfPl/ey15xhGvpudbU1pcHDoJjqFz2NZTLppusT7JBBb8LhbMRmYFEUmSfCGudECOIaDfoivAX5N/Zr+G785/palggz95qz7YI0+UCY6qjKMdSpMhz7kkmGutYCNuiwY7Ejvu8pOm4IsQRaCDIuEqyO8Iuz3L9DtbR4HG/8AhP6FCwukZnFJ7YqSJEEEEj3EIJUosD7VAWTvDpA5ERummS0ux02b/wAF/l9QufbiwaL2aWtMtMj73iEzPFE8wzSk+m5rXEki3hcOPkhmAZSBDqj5i+kNcR7zHwQuCnyZKjC0wd7fET9VBaMdUDqj3DYkkeSoVEEYShOkgQwSThJAE6tEtNxCZpXRVaYcIIQp+EmYFwVjHUvk3lp1wFMtwtGqwO0CdnCTv6oPmdLTVc0AAA2A5RbfdE8kY5jiDs75jb6qfaDBl0PaLix8tx9fVUpEuOAXiKjNDAKbdZEuN7XMQJ3Iv70RybCU6lOXMEhxE3E2B59UEK6Hs5/Dd+c/0tTYlyCMx0tqkNY0BtouZsDe6L4DC0KrdQYAdnCTY+qEZsPtn+f0CbL8WaT9XA+0OYT7C7izLBGk/m03aT8j5K2tUp900im0PJIO8CIkgT1CP4ii2tTjcES08jwK5avScwljtwfnFx5wEk7G1Rryk03O0VGNk+y64vyN1tzbJ26NVJsFtyBNx+qAwunybMO8bpd7bd+o5/qh+QVPAEypzC4NqNBBBvcEQJ4G+ypbVaagOhoaSBpvtPOZlb87wHdu7xnsnePuk/QoXRHib5j5qiXjB0Ga5dTbSc5rACIgyeY6oXl9akXBtWm2DbUJEeYlHs6/gP8Ad/UEB7hgoOc12pxc0G0aRO1+fPopXBT5LMvotNd1NzQW6ngbyImIPuWjPMIymGFjQJJnczZZckM12k7nV/SUT7Qs1CmBEl0CdrhPuC4IUsrp1abXNGhxHAkidjY8JQFzSCQdwYPuXUPd+70BbUWiLbSeJ6SuZNzfcm5PU7oQpIgktn7j/wB2j/nP6LPWpaTEtd1aZHqnZNFaSdMgBBJIJ0wOjYpBnJOAkTC4TtFqha69TwjqqGskTwSZTm0+4/RUm0qJdGV+EbOoBbsuphrTAiTPwH6KulT1bFKtLeKcW1kTSeAJm1I966xuRHWw2TZhg3MDCRuwT0deQfUInVpGoLP0ltySSIHn7kJrvIsKjnDjdwHxN1vF2jGSo15JjtB0O9kmx/Cf0Ks7RjxM8j8whK1Y3DPa1jnEnUOMnTxi6YuwsDgnPbUIBs2B1OoGBz9n4rJRquY4OFiD/uCpis78TgPzH9VvpZQ6oA8VAQeJmUxBV2IbVoPcPwOkciBsuXw7Zc0DeR81bWaWEtDydw6JAPCOqhRMH2i3qJ+iEDdnT51/Bf7v6gufy7BPqGBIYY1O4QDNuZW6tlNTSS6r4QJMlxEC6Fms7g98eZHwlJDYSwLP+KMCzS/3AAtH0WrtG06GkcHXPK1kJwLHPdpDy0nqbnqQd1px2DqU2guqEgmLF3Inn0R3DsFsuxQq04dBMQ8c+vkUCzLAmk7/AAn2T9D1VuFwGoFzKgkCTEhwSwVB9YEd4bbtcXG3rdAcg+E0LbisD3bg1zhcTMGBeLqWKyx7BJgjm3h5p2TRgShShKEWBEBJSASQAeFZRfU4LO4KJcuWjrsO0IcwcoAWasxzLi4HH9QsbKjqbrHkb7EHZFcNW1CYjmFphkZRmy50k+SnjRJjonwgGp0f3dVYzE6KrZ9kiD0km6SVxBumCsVqZNN3n58isTgumzHCCo23tC7Tz6Lm3Nix961RkxmRIkSJEjmOK6XMqPeUjF7am+7/AE+a5+mYuWhwO0kjbyKP5TiNbNgNNoE7cN/7shgjmIXTZJ/Bb/N/UUEzHD6Kjhw3Hkf7j3I3kv8ABb/N/UUMFyc3iB43fmd8yqyFfiB4nfmd809bDlrGuP3tUeQi/wAUyaOkx/8ABf8AkPyXJwutx38F/wCQ/JcoGoQ5GjKv4zPP6FGO0I+zb+cf0uQ/C0NFdjTuInzLZ+qIdoP4bfzj+lyXca4BTKbqQY8ggkkQbS2BM+crT2d9t35fqFRSLquimZMON+TTE+kLT2f9t35fqExLkbtAJqN/L9SimJqBlLxfh0xzMRCxZnX0V2O4Bt/IkytWZ4QVWS32hdp59PekM5oBJSIhMmSMEk4SQIIucoQmlQqsDgWm4IIPkbFYI6mbjX1ABwHhEAix96sbXIEC3M8Vy37jXFPuwWkdy5hNvE8Nc1heHNOppaWSLXaeauNPEkEB4BlwEObGnRU0QNHhIc6nNz7Hrs9JdpIwWs+8GdNh62nYepWbM6swSB0IPzQyrhaz3gyC2MPYkQHU62uqdJESWxB5gbJU8trso0GNIboplrwCILu8pkQSLjSKg/mHuUYLHuX4vxBLUd/4v8f4zdhsyewRYjhPDyKrxWJDzJYAeMGJ80OrYDEhrvEJjwEOb/7jpDhov4dNwRsffjGFxHi8UyIadcaftKhmNMToLPQrVaaf7kZPUl8WG8RiA8AaANIgQfgVPBY3u5hszEyeUx80Ew2BrhjyCA91UPPFpHdMa4GNrtJkdPJRp4esARrOoMqTJJBcXfZODiI4GR5J9NfJC6ku8WHMZje8jU0AjiDdXUM1LGhrWCB1K5g4Ku1z3McCXsaNTjcOAfGwggF0eh4X01aVbw6XAWMyQ4h2tpEkNEgNDx7xvuh6a+SBarzcWE6dZocXFgcSSbkxvyVmLxveFpc0Q2bA7zH6LnqVSt3ZJD9RczTJZcQNX5bgkzG8dFJtPEQCHDeS10TH2XhsIDrVb7eIe59L/ZC63iL+jpa2cOc0t0iCCNyqMLigwyGAnmST6ckDy7C1adnEaQHadJ2Jc43Gm+4Myq8HSruDC55Ac1pcDAcHd2JkEbF248/cuks+5D6rx7XZ0Ixv2hqFoJ4CbC0KeNzA1AAWgAGbHoR9VzlTDYgsgOAcWQ7xfeg3a5rREngRx3EK11HEaiQ4BttIJ1CxfMmARILbjiOPE6a+SDqv4sP4bMO7HhYOpkkn3qvBYzuphoJO5J+S55mHxHd+BwaYOkEARLXwCIsdZYfIe42PoYjxw4bVNBkSCS7Rq8JkQW+Wn1b0l8kLrP4sO43G95EtAI2IPzU8HmbmDTAcOE8PesFJkAAkk8zE3M8Bw29ynCxNk2X4zEB5nTpPEg7+YWdPCSAIhJOnTA1EKKjqTysDoJAqbQqwrGFAGimYWfMMY4FoAIBMWN+JNt9gVdXqQ3VIAb4iTtHGfcuZzjPRqcWAu0bR1iT8LeazZaRrzTtZTokNJJBtqgGOu4WH/wAUJ8QqB1J21RkBrehG+/NeY9ocw1vJMtHEG49Qp5D2jbTcWB8Nf4TS+67nHXqpt9i1V5PQKfaSpTeWuh8G8NsRzEGUfZmtJwn2bXm0eq8vq5PXqumhjGuaSSylV+zeBc6GOFn++Fnw3aWphqndVu8pOG7at+kcbdQTslnsN7Xyj1+xEgyOYUSFxHZ3tVT73SHNAf8AdBloIAMtPKOHRdtQqB4MbjccRyPULeOp2Zzz0+8RJlMhNC1MiEJ08JQgVDBSSToGMlCdPCAIpQpJQgKIJQpQkgREBOnhMgCwBWNare4UhThY2dFFWlSDVOFgzTHtpMeSRYXuiwo5DtfnJe51KQGaYa3fUbHW/pBED/Fz2w5K1zKQDzNgPdy67oe9xe9xfdxeXg+cy34D4LfdZXk3SwV4zA03cAuZxmQsDtQEHmF1bhCzV6cqZItAOnraIBN9xwPmPrugWcZW6q81HOc4xHiJJAGwBPALrH0FHuLQlFvsKUUzz1jTTIIJa4OHkeR6H9V7N2WxhqNpue+HxBjeZkW9+y88znCBt4B43RDs7mpa0gm0GQN9/Sy0vcjJR2s9jo1NXmN42PUdFb3a47JO0JNSmx5uYE8weK7Y0yTbZaxlayZThTwUuZCjC2Nw877Kp2HPC6pSRm4lCdSLYTQqEMnTpIAiknSQIZJJJACTJ0kwCpcsj6qlXBWcrGKNpMn3i4ntdmzRa8Fw8O4JH3j6Cy7GoyRfbivK+0hl59QOVzA+SmeEVp5ZbhhJc7mtD6wAuR6oU6u5tMAbniheKyx77vqEcYkD4LFSR0NPsdM3Eg8QUjWF1yeHwz6R8L5b1R3F0SKZM7gKdzKS8k8RmFNpguA8yk3FsP3guWrYFrr1XH3KzC0KJsyoZ5Gbq00Q7DOaUgQeoQCgS2w5j5oxSa6IJkIRiTDoHFOPJM+AkzHHvGR/yyPvCTcGI5QF7DkOZd4y82/uPiPVeHUakVdpEzv1E/X16L03sVmAPhNiXmBtaDA/vktFhmV2mdzTqSVr2WCmtQqKpImLK8XS4rKtdarNllVR4IlyMkkkqJGSTJJiEkkkgBklIBJMDa4dVVVYBsrqlHkq+53lYJm7RzPaXPRQa4EwY4XN/kvJ3499Su1p8OpwcW7kC9nddivUe2OAaabywEvj2oGhnlPHyvzXkuCwjm4unJDpvbhLSRKmWVkpYao6atTd90e/l1QjEZaHOl5e4+cD3D+9l1IjiqnNkrGqdpnTVqmgHhMv8QHigkWJRnMDbTHRZ8bmNOiWtLgHvs2efRYMbnrKZb3rgNRtIJPnYWTTV0N8WQfggXTExtdOMtabaB6IpQh1xsVbMKkhVZgpYSNiVzmdYMscXAmN46+q7N7gg2esBpunkU0q4ImsZOdynFNcY4kgX4fovXezGFaGteGsOkHS6LgkQfF5fPqvH8tpRDottbc8l6/2IpudT03hkfdMA7ls8Srv3GCXss6xhsrGvTBh5JgFqZCJTKTmwmQIZMnSTEMmhSSQBGEoUoSQAwCSkEkAE4TEJpSlc50GbH4IVGOYdnCDbgV5P2lyFuFxlE02kB+om5M3IJk8PEPReySuM/aSAGUnAS6XtB4x4CR79ISk8FQScsnGVKisoi0myg4XTYl8AQJ6c/NZHReAbm2EbUeHBust4lsgHohtbBGoPFTkf4hPoiVWk/2qlTTyaBMe+YHuVAbO1Yz+X/VJVZbja5CGVhrW6Z+ER0V+IQ4NePa8Y/ELEeYP+q1sdIWiaqiG2mIuWPHUTUYWz7VvitFRybVt5px8mc3eAPiMvMOpNkFo1NM7m5A6cLr2L9nOXdxgqQd7Tx3h/n8X1Xmowh1awTE3ET8QvZMvYRRpA2Ipsty8IkIiLUSSVGzWFmxDIMjirhTSq0idlosMwatGd75CqhXd0eSgWrRUQ0VwkpwlCdk0QhKFOE4CLCiEJQpwlCLCiACSmAkiwo2OThQ1JArA3JygfarKqldjO7DS5pNnGBDoGqekI0FN2yGNOnZ49iBDiORj0Kpq4gAjoFLtG19KvUYQRcuHUEyCEKr1ZIv5rJmqkbHu1cves4oBpm3p8lT+8Cd+n6pq+MAFuKnai95sqYkNCqo4gEFDP30Xulh8QI9Voo0ZOdsJPqBDu0VQjDktNw5pmYO4H1Ue99Ffi8vfXw72UxL/AAkCQNnBxv5NKuKIlKzpv2RYA1HOqVvtNLWka4Ia4ngOYj4r1tq5D9nmSnDYRoddz/GfIgaR6fNdXRcqolMtBU9SYhRhSMmoOpBSUtSAKDRUDQK1SlCe5ipFDKHNWd2OSdyQSthRA0gpaRyTyolyAEWDkkqy5JVQrGAUoSCnpUlDNVV1fCUJpiaOH7fZEH0++mHNIAtz3B5ry/ENc0w5e2dtY/dXfmZ815bi8OHbqJMuMcHKVKh6qNfEiN0RxuS7lpI6LCMpjefVR7UOpGNtf5q+g88B79vgtlHLW8oPxW7D4Ucle/GCem7M+EouduIXWdmMsNZ5phxZLSS4b+71Qmm2y6zsE3/iLfgd8wnB2y5QUYnf4GiGNazcNaGydzAAk+i1aQoNYpKmZIk0JwmDk8qRjlRSSTAaUpTqJKAHlMQmDkkxEgmKUpi9AEElF7wNyAmVUTZfpTFTTEKCyAKmCqypNTEBO2n/AKY/nb9V5xVavSe2QnCu6OYf/tH1XnNRZzN9PgH12f3/AKLIGSZCKVWyqBSWL5NVwZRSVjaS0aE5CtE0Vhq6z9nl8Q7/AOJ39TFy0K/IMzLMTDDDgJHW0weY9mR1XRoab1JbUY+p1Vpw3P8AhfZ7MSokoVhM41NaSBBANrbiVup4ph4x5qnpyjyjCOrGXDLNSfWnAB2uoQpKJa0xemDVMMCMBkjqTSrCxR0IsKY2pKVLu1XWe1glxgIAslYcdjg2zRLisGNzMusyw58SstPDk3LtN7TPzWkYVlmcp3wPUrOcfERbmnVlTARGpwE85+CS1tEUw++tEdUu9HDf5IDUxzzufimp4glT+nfkX6leA66uAdxEeShVxzBxlAsXiQxpcZgct1xWbdoH1ZDfAzkDcjqfoFtpej3nNr+vWmjX227XipXo4an7ILn1SOJ0lrW+6SfTkh4fNlwuEql9eo/pA6f3AXaUphh5gLj9WorU2x4R6Xo3J6acuXkeuFmc8rdVYsvdrjaOxDMCm9Tp0knUpKuImZq9TS0kqHZLD95Xa/8ACXPPWfCB8Qq83HgKP9jKAaxp4ljj6uavU9DHbGU/6PI/9KTcoQ/v/h1LRAA5BWMJ4Ko1ABJlU1MdBsFtTZzWkFaFdw2KIUsY7iJXN1MY5otE+SiMY/7zifJRLR3clx1nHg6wYscQU/703muLxGaQ1ziHEMEkTHp6Idgc+qYg/ZaKTB7Wpmt9uR1R8Ev0lqyn62nR6XTqA7GV5Jjv2qYpuIrUWUaBFOrWYC7vJIpvc0bG5IbsF19HEPEaXRzPH5LLjshwb2lzsJQNVzi59Q0xLi4yXeZMrF6G3+TeOvu/g5s/tOxcTowPs6gBUqkkQ42jeQwkBY8X2/xb3DUzDSXNbAe+BqfoBjlO54SEcd2Xwf8A01H/ACBV/wDlnCf9NR/yBNadcA52AR22xP4MLYEn7R0iGlxkbzGm3/cb1iLv2g4gVKdJ1OkQXNHhe5wEv0mPQn0R89mcJ/01H/IFczszhGkEYeiCIIIYJBFwQntYbkHmYt4tqt1SVDQkikFs/9k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8008" y="617539"/>
            <a:ext cx="3367932" cy="48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8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>
                <a:solidFill>
                  <a:schemeClr val="accent3">
                    <a:lumMod val="75000"/>
                  </a:schemeClr>
                </a:solidFill>
              </a:rPr>
              <a:t>BAKGRUNN FOR BOKPROSJEKTET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sz="1800" dirty="0"/>
          </a:p>
          <a:p>
            <a:r>
              <a:rPr lang="nb-NO" sz="1800" dirty="0">
                <a:solidFill>
                  <a:schemeClr val="accent3">
                    <a:lumMod val="75000"/>
                  </a:schemeClr>
                </a:solidFill>
              </a:rPr>
              <a:t>Hva kjennetegner utøvere som vinner gang på gang i sine karrierer?</a:t>
            </a:r>
          </a:p>
          <a:p>
            <a:r>
              <a:rPr lang="nb-NO" sz="1800" dirty="0">
                <a:solidFill>
                  <a:schemeClr val="accent3">
                    <a:lumMod val="75000"/>
                  </a:schemeClr>
                </a:solidFill>
              </a:rPr>
              <a:t>Hvordan har de jobbet mentalt for å lykkes?</a:t>
            </a:r>
          </a:p>
          <a:p>
            <a:r>
              <a:rPr lang="nb-NO" sz="1800" dirty="0">
                <a:solidFill>
                  <a:schemeClr val="accent3">
                    <a:lumMod val="75000"/>
                  </a:schemeClr>
                </a:solidFill>
              </a:rPr>
              <a:t>Hva skiller de beste fra de nest best i toppidrett?</a:t>
            </a:r>
          </a:p>
          <a:p>
            <a:endParaRPr lang="nb-NO" sz="1800" dirty="0"/>
          </a:p>
          <a:p>
            <a:r>
              <a:rPr lang="nb-NO" sz="1800" dirty="0">
                <a:solidFill>
                  <a:srgbClr val="00B0F0"/>
                </a:solidFill>
              </a:rPr>
              <a:t>Hva er de viktigste grunnsteinene i selvtilliten til de som vinner gang på gang?</a:t>
            </a:r>
          </a:p>
          <a:p>
            <a:r>
              <a:rPr lang="nb-NO" sz="1800" dirty="0">
                <a:solidFill>
                  <a:srgbClr val="00B0F0"/>
                </a:solidFill>
              </a:rPr>
              <a:t>Hva har vært den viktigste motivasjonsfaktoren i karrieren deres?</a:t>
            </a:r>
          </a:p>
          <a:p>
            <a:r>
              <a:rPr lang="nb-NO" sz="1800" dirty="0">
                <a:solidFill>
                  <a:srgbClr val="00B0F0"/>
                </a:solidFill>
              </a:rPr>
              <a:t>Hvilke relasjoner har vært viktige for resultatene, og hvorfor?</a:t>
            </a:r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>
                <a:solidFill>
                  <a:schemeClr val="accent3">
                    <a:lumMod val="75000"/>
                  </a:schemeClr>
                </a:solidFill>
              </a:rPr>
              <a:t>Hvordan takler de nederlag?</a:t>
            </a:r>
          </a:p>
          <a:p>
            <a:r>
              <a:rPr lang="nb-NO" sz="1800" dirty="0">
                <a:solidFill>
                  <a:schemeClr val="accent3">
                    <a:lumMod val="75000"/>
                  </a:schemeClr>
                </a:solidFill>
              </a:rPr>
              <a:t>Hvordan takler de å vinne?</a:t>
            </a:r>
          </a:p>
          <a:p>
            <a:r>
              <a:rPr lang="nb-NO" sz="1800" dirty="0">
                <a:solidFill>
                  <a:schemeClr val="accent3">
                    <a:lumMod val="75000"/>
                  </a:schemeClr>
                </a:solidFill>
              </a:rPr>
              <a:t>Hva mener vinnerskallene kjennetegner en god prestasjonskultur?</a:t>
            </a:r>
          </a:p>
          <a:p>
            <a:endParaRPr lang="nb-NO" sz="2000" dirty="0"/>
          </a:p>
          <a:p>
            <a:endParaRPr lang="nb-NO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9302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36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1200" dirty="0">
                <a:solidFill>
                  <a:schemeClr val="bg2">
                    <a:lumMod val="50000"/>
                  </a:schemeClr>
                </a:solidFill>
              </a:rPr>
              <a:t>A TRIBUTE TO </a:t>
            </a:r>
            <a:br>
              <a:rPr lang="nb-NO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nb-NO" sz="2800" b="1" dirty="0">
                <a:solidFill>
                  <a:schemeClr val="accent4">
                    <a:lumMod val="50000"/>
                  </a:schemeClr>
                </a:solidFill>
              </a:rPr>
              <a:t>HARVEY PENICK</a:t>
            </a:r>
            <a:r>
              <a:rPr lang="nb-NO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nb-NO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nb-NO" sz="1200" dirty="0">
                <a:solidFill>
                  <a:schemeClr val="bg2">
                    <a:lumMod val="50000"/>
                  </a:schemeClr>
                </a:solidFill>
              </a:rPr>
              <a:t>(1904-1995)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endParaRPr lang="nb-NO" sz="2000" i="1" dirty="0"/>
          </a:p>
          <a:p>
            <a:pPr algn="ctr"/>
            <a:r>
              <a:rPr lang="nb-NO" sz="2800" i="1" dirty="0">
                <a:solidFill>
                  <a:schemeClr val="accent4">
                    <a:lumMod val="50000"/>
                  </a:schemeClr>
                </a:solidFill>
              </a:rPr>
              <a:t>The </a:t>
            </a:r>
            <a:r>
              <a:rPr lang="nb-NO" sz="2800" i="1" dirty="0" err="1">
                <a:solidFill>
                  <a:schemeClr val="accent4">
                    <a:lumMod val="50000"/>
                  </a:schemeClr>
                </a:solidFill>
              </a:rPr>
              <a:t>Socrates</a:t>
            </a:r>
            <a:r>
              <a:rPr lang="nb-NO" sz="2800" i="1" dirty="0">
                <a:solidFill>
                  <a:schemeClr val="accent4">
                    <a:lumMod val="50000"/>
                  </a:schemeClr>
                </a:solidFill>
              </a:rPr>
              <a:t> of the golf </a:t>
            </a:r>
            <a:r>
              <a:rPr lang="nb-NO" sz="2800" i="1" dirty="0" err="1">
                <a:solidFill>
                  <a:schemeClr val="accent4">
                    <a:lumMod val="50000"/>
                  </a:schemeClr>
                </a:solidFill>
              </a:rPr>
              <a:t>world</a:t>
            </a:r>
            <a:endParaRPr lang="nb-NO" sz="2800" i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nb-NO" sz="2000" i="1" dirty="0"/>
          </a:p>
          <a:p>
            <a:pPr algn="ctr"/>
            <a:r>
              <a:rPr lang="nb-NO" sz="1200" i="1" dirty="0"/>
              <a:t>(Sports </a:t>
            </a:r>
            <a:r>
              <a:rPr lang="nb-NO" sz="1200" i="1" dirty="0" err="1"/>
              <a:t>illustrated</a:t>
            </a:r>
            <a:r>
              <a:rPr lang="nb-NO" sz="1200" i="1" dirty="0"/>
              <a:t>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77" y="1241571"/>
            <a:ext cx="4420998" cy="481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4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«THE ULTIMATE SPORT PSYCHOLOGIST»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/>
              <a:t>Harvey </a:t>
            </a:r>
            <a:r>
              <a:rPr lang="nb-NO" sz="2400" i="1" dirty="0" err="1"/>
              <a:t>wouldn`t</a:t>
            </a:r>
            <a:r>
              <a:rPr lang="nb-NO" sz="2400" i="1" dirty="0"/>
              <a:t> have </a:t>
            </a:r>
            <a:r>
              <a:rPr lang="nb-NO" sz="2400" i="1" dirty="0" err="1"/>
              <a:t>really</a:t>
            </a:r>
            <a:r>
              <a:rPr lang="nb-NO" sz="2400" i="1" dirty="0"/>
              <a:t> </a:t>
            </a:r>
            <a:r>
              <a:rPr lang="nb-NO" sz="2400" i="1" dirty="0" err="1"/>
              <a:t>known</a:t>
            </a:r>
            <a:r>
              <a:rPr lang="nb-NO" sz="2400" i="1" dirty="0"/>
              <a:t> the </a:t>
            </a:r>
            <a:r>
              <a:rPr lang="nb-NO" sz="2400" i="1" dirty="0" err="1"/>
              <a:t>concept</a:t>
            </a:r>
            <a:r>
              <a:rPr lang="nb-NO" sz="2400" i="1" dirty="0"/>
              <a:t> of the sports </a:t>
            </a:r>
            <a:r>
              <a:rPr lang="nb-NO" sz="2400" i="1" dirty="0" err="1"/>
              <a:t>psychologist</a:t>
            </a:r>
            <a:r>
              <a:rPr lang="nb-NO" sz="2400" i="1" dirty="0"/>
              <a:t>. 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/>
              <a:t>But </a:t>
            </a:r>
            <a:r>
              <a:rPr lang="nb-NO" sz="2400" i="1" dirty="0" err="1"/>
              <a:t>he</a:t>
            </a:r>
            <a:r>
              <a:rPr lang="nb-NO" sz="2400" i="1" dirty="0"/>
              <a:t> </a:t>
            </a:r>
            <a:r>
              <a:rPr lang="nb-NO" sz="2400" i="1" dirty="0" err="1"/>
              <a:t>was</a:t>
            </a:r>
            <a:r>
              <a:rPr lang="nb-NO" sz="2400" i="1" dirty="0"/>
              <a:t> the ultimate sport </a:t>
            </a:r>
            <a:r>
              <a:rPr lang="nb-NO" sz="2400" i="1" dirty="0" err="1"/>
              <a:t>psychologist</a:t>
            </a:r>
            <a:r>
              <a:rPr lang="nb-NO" sz="2400" i="1" dirty="0"/>
              <a:t>!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He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saw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the hole person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(Tom </a:t>
            </a:r>
            <a:r>
              <a:rPr lang="nb-NO" sz="1200" dirty="0" err="1"/>
              <a:t>Kite</a:t>
            </a:r>
            <a:r>
              <a:rPr lang="nb-NO" sz="1200" dirty="0"/>
              <a:t>, 19 PGA-seiere &amp; US Open vinner 1992)</a:t>
            </a:r>
          </a:p>
        </p:txBody>
      </p:sp>
    </p:spTree>
    <p:extLst>
      <p:ext uri="{BB962C8B-B14F-4D97-AF65-F5344CB8AC3E}">
        <p14:creationId xmlns:p14="http://schemas.microsoft.com/office/powerpoint/2010/main" val="570516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4">
                    <a:lumMod val="50000"/>
                  </a:schemeClr>
                </a:solidFill>
              </a:rPr>
              <a:t>IT`S ALL IN YOUR MIND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i="1" dirty="0"/>
              <a:t>A simple </a:t>
            </a:r>
            <a:r>
              <a:rPr lang="nb-NO" i="1" dirty="0" err="1"/>
              <a:t>thing</a:t>
            </a:r>
            <a:r>
              <a:rPr lang="nb-NO" i="1" dirty="0"/>
              <a:t> to </a:t>
            </a:r>
            <a:r>
              <a:rPr lang="nb-NO" i="1" dirty="0" err="1"/>
              <a:t>remember</a:t>
            </a:r>
            <a:r>
              <a:rPr lang="nb-NO" i="1" dirty="0"/>
              <a:t>, </a:t>
            </a:r>
            <a:r>
              <a:rPr lang="nb-NO" i="1" dirty="0" err="1"/>
              <a:t>but</a:t>
            </a:r>
            <a:r>
              <a:rPr lang="nb-NO" i="1" dirty="0"/>
              <a:t> a hard </a:t>
            </a:r>
            <a:r>
              <a:rPr lang="nb-NO" i="1" dirty="0" err="1"/>
              <a:t>thing</a:t>
            </a:r>
            <a:r>
              <a:rPr lang="nb-NO" i="1" dirty="0"/>
              <a:t> to </a:t>
            </a:r>
            <a:r>
              <a:rPr lang="nb-NO" i="1" dirty="0" err="1"/>
              <a:t>grasp</a:t>
            </a:r>
            <a:r>
              <a:rPr lang="nb-NO" i="1" dirty="0"/>
              <a:t> and do, is this: If you </a:t>
            </a:r>
            <a:r>
              <a:rPr lang="nb-NO" i="1" dirty="0" err="1"/>
              <a:t>want</a:t>
            </a:r>
            <a:r>
              <a:rPr lang="nb-NO" i="1" dirty="0"/>
              <a:t> to </a:t>
            </a:r>
            <a:r>
              <a:rPr lang="nb-NO" i="1" dirty="0" err="1"/>
              <a:t>change</a:t>
            </a:r>
            <a:r>
              <a:rPr lang="nb-NO" i="1" dirty="0"/>
              <a:t> </a:t>
            </a:r>
            <a:r>
              <a:rPr lang="nb-NO" i="1" dirty="0" err="1"/>
              <a:t>yourself</a:t>
            </a:r>
            <a:r>
              <a:rPr lang="nb-NO" i="1" dirty="0"/>
              <a:t>, </a:t>
            </a:r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you must </a:t>
            </a:r>
            <a:r>
              <a:rPr lang="nb-NO" sz="2400" i="1" dirty="0" err="1">
                <a:solidFill>
                  <a:schemeClr val="accent4">
                    <a:lumMod val="50000"/>
                  </a:schemeClr>
                </a:solidFill>
              </a:rPr>
              <a:t>change</a:t>
            </a:r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i="1" dirty="0" err="1">
                <a:solidFill>
                  <a:schemeClr val="accent4">
                    <a:lumMod val="50000"/>
                  </a:schemeClr>
                </a:solidFill>
              </a:rPr>
              <a:t>how</a:t>
            </a:r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 you </a:t>
            </a:r>
            <a:r>
              <a:rPr lang="nb-NO" sz="2400" i="1" dirty="0" err="1">
                <a:solidFill>
                  <a:schemeClr val="accent4">
                    <a:lumMod val="50000"/>
                  </a:schemeClr>
                </a:solidFill>
              </a:rPr>
              <a:t>think</a:t>
            </a:r>
            <a:endParaRPr lang="nb-NO" sz="2400" i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nb-NO" dirty="0"/>
          </a:p>
          <a:p>
            <a:pPr algn="ctr"/>
            <a:r>
              <a:rPr lang="nb-NO" sz="1200" dirty="0"/>
              <a:t>(Harvey </a:t>
            </a:r>
            <a:r>
              <a:rPr lang="nb-NO" sz="1200" dirty="0" err="1"/>
              <a:t>Penick</a:t>
            </a:r>
            <a:r>
              <a:rPr lang="nb-NO" sz="1200" dirty="0"/>
              <a:t>)</a:t>
            </a:r>
          </a:p>
        </p:txBody>
      </p:sp>
      <p:pic>
        <p:nvPicPr>
          <p:cNvPr id="2355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412776"/>
            <a:ext cx="345638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66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7" y="410547"/>
            <a:ext cx="5952931" cy="61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77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UBESEIRET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nb-NO" dirty="0"/>
          </a:p>
          <a:p>
            <a:pPr algn="ctr"/>
            <a:r>
              <a:rPr lang="nb-NO" i="1" dirty="0"/>
              <a:t>Det handler om å tenke annerledes</a:t>
            </a:r>
          </a:p>
          <a:p>
            <a:pPr algn="ctr"/>
            <a:r>
              <a:rPr lang="nb-NO" i="1" dirty="0"/>
              <a:t>I stedet for å tenke ti runder er jeg blitt mer bevisst på å jobbe runde for runde, minutt for minutt</a:t>
            </a:r>
          </a:p>
          <a:p>
            <a:pPr algn="ctr"/>
            <a:r>
              <a:rPr lang="nb-NO" i="1" dirty="0"/>
              <a:t>Det kan høres ut som bare en liten endring i tankesett, men det </a:t>
            </a:r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har betydd en enorm forskjell for meg</a:t>
            </a:r>
          </a:p>
          <a:p>
            <a:pPr algn="ctr"/>
            <a:endParaRPr lang="nb-NO" i="1" dirty="0"/>
          </a:p>
          <a:p>
            <a:pPr algn="ctr"/>
            <a:r>
              <a:rPr lang="nb-NO" sz="1200" dirty="0"/>
              <a:t>(Cecilia Brækhus)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761928"/>
            <a:ext cx="5317430" cy="35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51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«KONTROLL - ANSVAR»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sz="2400" i="1" dirty="0"/>
              <a:t>Det mentale er </a:t>
            </a:r>
            <a:r>
              <a:rPr lang="nb-NO" sz="3600" i="1" dirty="0">
                <a:solidFill>
                  <a:schemeClr val="accent4">
                    <a:lumMod val="50000"/>
                  </a:schemeClr>
                </a:solidFill>
              </a:rPr>
              <a:t>i din hule hånd</a:t>
            </a:r>
          </a:p>
        </p:txBody>
      </p:sp>
      <p:pic>
        <p:nvPicPr>
          <p:cNvPr id="11" name="Plassholder for bilde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069" b="2406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01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b="1" dirty="0">
                <a:solidFill>
                  <a:schemeClr val="accent4">
                    <a:lumMod val="50000"/>
                  </a:schemeClr>
                </a:solidFill>
              </a:rPr>
              <a:t>THE HUMAN CHARACTER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i="1" dirty="0"/>
          </a:p>
          <a:p>
            <a:pPr algn="ctr"/>
            <a:endParaRPr lang="nb-NO" i="1" dirty="0"/>
          </a:p>
          <a:p>
            <a:pPr algn="ctr"/>
            <a:r>
              <a:rPr lang="nb-NO" sz="2000" i="1" dirty="0">
                <a:solidFill>
                  <a:schemeClr val="accent4">
                    <a:lumMod val="50000"/>
                  </a:schemeClr>
                </a:solidFill>
              </a:rPr>
              <a:t>Golf </a:t>
            </a:r>
            <a:r>
              <a:rPr lang="nb-NO" sz="2000" i="1" dirty="0" err="1">
                <a:solidFill>
                  <a:schemeClr val="accent4">
                    <a:lumMod val="50000"/>
                  </a:schemeClr>
                </a:solidFill>
              </a:rPr>
              <a:t>tells</a:t>
            </a:r>
            <a:r>
              <a:rPr lang="nb-NO" sz="2000" i="1" dirty="0">
                <a:solidFill>
                  <a:schemeClr val="accent4">
                    <a:lumMod val="50000"/>
                  </a:schemeClr>
                </a:solidFill>
              </a:rPr>
              <a:t> you </a:t>
            </a:r>
            <a:r>
              <a:rPr lang="nb-NO" sz="2000" i="1" dirty="0" err="1">
                <a:solidFill>
                  <a:schemeClr val="accent4">
                    <a:lumMod val="50000"/>
                  </a:schemeClr>
                </a:solidFill>
              </a:rPr>
              <a:t>much</a:t>
            </a:r>
            <a:r>
              <a:rPr lang="nb-NO" sz="20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000" i="1" dirty="0" err="1">
                <a:solidFill>
                  <a:schemeClr val="accent4">
                    <a:lumMod val="50000"/>
                  </a:schemeClr>
                </a:solidFill>
              </a:rPr>
              <a:t>about</a:t>
            </a:r>
            <a:r>
              <a:rPr lang="nb-NO" sz="2000" i="1" dirty="0">
                <a:solidFill>
                  <a:schemeClr val="accent4">
                    <a:lumMod val="50000"/>
                  </a:schemeClr>
                </a:solidFill>
              </a:rPr>
              <a:t> a persons </a:t>
            </a:r>
            <a:r>
              <a:rPr lang="nb-NO" sz="2000" i="1" dirty="0" err="1">
                <a:solidFill>
                  <a:schemeClr val="accent4">
                    <a:lumMod val="50000"/>
                  </a:schemeClr>
                </a:solidFill>
              </a:rPr>
              <a:t>character</a:t>
            </a:r>
            <a:endParaRPr lang="nb-NO" sz="2000" i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nb-NO" i="1" dirty="0"/>
          </a:p>
          <a:p>
            <a:pPr algn="ctr"/>
            <a:r>
              <a:rPr lang="nb-NO" i="1" dirty="0"/>
              <a:t>Play a round of golf with </a:t>
            </a:r>
            <a:r>
              <a:rPr lang="nb-NO" i="1" dirty="0" err="1"/>
              <a:t>someone</a:t>
            </a:r>
            <a:r>
              <a:rPr lang="nb-NO" i="1" dirty="0"/>
              <a:t>, and you </a:t>
            </a:r>
            <a:r>
              <a:rPr lang="nb-NO" i="1" dirty="0" err="1"/>
              <a:t>know</a:t>
            </a:r>
            <a:r>
              <a:rPr lang="nb-NO" i="1" dirty="0"/>
              <a:t> </a:t>
            </a:r>
            <a:r>
              <a:rPr lang="nb-NO" i="1" dirty="0" err="1"/>
              <a:t>them</a:t>
            </a:r>
            <a:r>
              <a:rPr lang="nb-NO" i="1" dirty="0"/>
              <a:t> more </a:t>
            </a:r>
            <a:r>
              <a:rPr lang="nb-NO" i="1" dirty="0" err="1"/>
              <a:t>intimately</a:t>
            </a:r>
            <a:r>
              <a:rPr lang="nb-NO" i="1" dirty="0"/>
              <a:t> </a:t>
            </a:r>
            <a:r>
              <a:rPr lang="nb-NO" i="1" dirty="0" err="1"/>
              <a:t>than</a:t>
            </a:r>
            <a:r>
              <a:rPr lang="nb-NO" i="1" dirty="0"/>
              <a:t> you </a:t>
            </a:r>
            <a:r>
              <a:rPr lang="nb-NO" i="1" dirty="0" err="1"/>
              <a:t>might</a:t>
            </a:r>
            <a:r>
              <a:rPr lang="nb-NO" i="1" dirty="0"/>
              <a:t> from years of </a:t>
            </a:r>
            <a:r>
              <a:rPr lang="nb-NO" i="1" dirty="0" err="1"/>
              <a:t>dinner</a:t>
            </a:r>
            <a:r>
              <a:rPr lang="nb-NO" i="1" dirty="0"/>
              <a:t> </a:t>
            </a:r>
            <a:r>
              <a:rPr lang="nb-NO" i="1" dirty="0" err="1"/>
              <a:t>parties</a:t>
            </a:r>
            <a:endParaRPr lang="nb-NO" i="1" dirty="0"/>
          </a:p>
          <a:p>
            <a:pPr algn="ctr"/>
            <a:endParaRPr lang="nb-NO" dirty="0"/>
          </a:p>
          <a:p>
            <a:pPr algn="ctr"/>
            <a:r>
              <a:rPr lang="nb-NO" sz="900" dirty="0"/>
              <a:t>(Harvey </a:t>
            </a:r>
            <a:r>
              <a:rPr lang="nb-NO" sz="900" dirty="0" err="1"/>
              <a:t>Penick</a:t>
            </a:r>
            <a:r>
              <a:rPr lang="nb-NO" sz="900" dirty="0"/>
              <a:t>)</a:t>
            </a:r>
          </a:p>
          <a:p>
            <a:pPr algn="ctr"/>
            <a:endParaRPr lang="nb-NO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484785"/>
            <a:ext cx="4752528" cy="35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88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quotehd.com/imagequotes/authors27/harvey-penick-athlete-quote-golf-has-probably-kept-more-people-s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2063"/>
            <a:ext cx="9144000" cy="55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0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POSITIVE COMMUNICATION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 err="1"/>
              <a:t>When</a:t>
            </a:r>
            <a:r>
              <a:rPr lang="nb-NO" sz="2400" i="1" dirty="0"/>
              <a:t> I am </a:t>
            </a:r>
            <a:r>
              <a:rPr lang="nb-NO" sz="2400" i="1" dirty="0" err="1"/>
              <a:t>teaching</a:t>
            </a:r>
            <a:r>
              <a:rPr lang="nb-NO" sz="2400" i="1" dirty="0"/>
              <a:t>, 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i never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say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never </a:t>
            </a:r>
            <a:r>
              <a:rPr lang="nb-NO" sz="2400" i="1" dirty="0"/>
              <a:t>and 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I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don`t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say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don`t</a:t>
            </a:r>
            <a:r>
              <a:rPr lang="nb-NO" sz="2400" i="1" dirty="0"/>
              <a:t>, </a:t>
            </a:r>
            <a:r>
              <a:rPr lang="nb-NO" sz="2400" i="1" dirty="0" err="1"/>
              <a:t>if</a:t>
            </a:r>
            <a:r>
              <a:rPr lang="nb-NO" sz="2400" i="1" dirty="0"/>
              <a:t> i </a:t>
            </a:r>
            <a:r>
              <a:rPr lang="nb-NO" sz="2400" i="1" dirty="0" err="1"/>
              <a:t>can</a:t>
            </a:r>
            <a:r>
              <a:rPr lang="nb-NO" sz="2400" i="1" dirty="0"/>
              <a:t> </a:t>
            </a:r>
            <a:r>
              <a:rPr lang="nb-NO" sz="2400" i="1" dirty="0" err="1"/>
              <a:t>help</a:t>
            </a:r>
            <a:r>
              <a:rPr lang="nb-NO" sz="2400" i="1" dirty="0"/>
              <a:t> it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/>
              <a:t>I </a:t>
            </a:r>
            <a:r>
              <a:rPr lang="nb-NO" sz="2400" i="1" dirty="0" err="1"/>
              <a:t>try</a:t>
            </a:r>
            <a:r>
              <a:rPr lang="nb-NO" sz="2400" i="1" dirty="0"/>
              <a:t> to </a:t>
            </a:r>
            <a:r>
              <a:rPr lang="nb-NO" sz="2400" i="1" dirty="0" err="1"/>
              <a:t>put</a:t>
            </a:r>
            <a:r>
              <a:rPr lang="nb-NO" sz="2400" i="1" dirty="0"/>
              <a:t> </a:t>
            </a:r>
            <a:r>
              <a:rPr lang="nb-NO" sz="2400" i="1" dirty="0" err="1"/>
              <a:t>everything</a:t>
            </a:r>
            <a:r>
              <a:rPr lang="nb-NO" sz="2400" i="1" dirty="0"/>
              <a:t> in positive, </a:t>
            </a:r>
            <a:r>
              <a:rPr lang="nb-NO" sz="2400" i="1" dirty="0" err="1"/>
              <a:t>constructive</a:t>
            </a:r>
            <a:r>
              <a:rPr lang="nb-NO" sz="2400" i="1" dirty="0"/>
              <a:t> terms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(Harvey </a:t>
            </a:r>
            <a:r>
              <a:rPr lang="nb-NO" sz="1200" dirty="0" err="1"/>
              <a:t>Penick</a:t>
            </a:r>
            <a:r>
              <a:rPr lang="nb-NO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779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2">
                    <a:lumMod val="50000"/>
                  </a:schemeClr>
                </a:solidFill>
              </a:rPr>
              <a:t>PÅ JOBB FOR NASJONEN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nb-NO" dirty="0"/>
          </a:p>
          <a:p>
            <a:pPr algn="ctr"/>
            <a:r>
              <a:rPr lang="nb-NO" i="1" dirty="0"/>
              <a:t>En god trener må se hele utøveren, hele mennesket, og ikke bare lese treningsdagbøker og tall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Han må kjenne utøveren godt, hvordan hun er som person, hvordan hun responderer, hvordan livet henger sammen</a:t>
            </a:r>
          </a:p>
          <a:p>
            <a:pPr algn="ctr"/>
            <a:endParaRPr lang="nb-NO" i="1" dirty="0"/>
          </a:p>
          <a:p>
            <a:pPr algn="ctr"/>
            <a:r>
              <a:rPr lang="nb-NO" sz="1900" i="1" dirty="0">
                <a:solidFill>
                  <a:schemeClr val="accent2">
                    <a:lumMod val="50000"/>
                  </a:schemeClr>
                </a:solidFill>
              </a:rPr>
              <a:t>De personene som har betydd mest for meg i karrieren min, er de som har fått meg til å se meg selv</a:t>
            </a:r>
          </a:p>
          <a:p>
            <a:pPr algn="ctr"/>
            <a:endParaRPr lang="nb-NO" i="1" dirty="0"/>
          </a:p>
          <a:p>
            <a:pPr algn="ctr"/>
            <a:r>
              <a:rPr lang="nb-NO" sz="1200" dirty="0"/>
              <a:t>(Liv Grete Skjelbreid Poirèe)</a:t>
            </a:r>
          </a:p>
        </p:txBody>
      </p:sp>
      <p:pic>
        <p:nvPicPr>
          <p:cNvPr id="3074" name="Picture 2" descr="C:\Users\Arne\Pictures\Bilder Norske vinnerskaller\YLSRBIQLOUDUJHM-e9b9f0df358a488ca9fa788507bc0d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80" y="273051"/>
            <a:ext cx="4682490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89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«LIFE &amp; GOLF ARE SIMILAR»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/>
              <a:t>In a </a:t>
            </a:r>
            <a:r>
              <a:rPr lang="nb-NO" sz="2400" i="1" dirty="0" err="1"/>
              <a:t>roundabout</a:t>
            </a:r>
            <a:r>
              <a:rPr lang="nb-NO" sz="2400" i="1" dirty="0"/>
              <a:t> </a:t>
            </a:r>
            <a:r>
              <a:rPr lang="nb-NO" sz="2400" i="1" dirty="0" err="1"/>
              <a:t>way</a:t>
            </a:r>
            <a:r>
              <a:rPr lang="nb-NO" sz="2400" i="1" dirty="0"/>
              <a:t> I have </a:t>
            </a:r>
            <a:r>
              <a:rPr lang="nb-NO" sz="2400" i="1" dirty="0" err="1"/>
              <a:t>somehow</a:t>
            </a:r>
            <a:r>
              <a:rPr lang="nb-NO" sz="2400" i="1" dirty="0"/>
              <a:t> </a:t>
            </a:r>
            <a:r>
              <a:rPr lang="nb-NO" sz="2400" i="1" dirty="0" err="1"/>
              <a:t>tried</a:t>
            </a:r>
            <a:r>
              <a:rPr lang="nb-NO" sz="2400" i="1" dirty="0"/>
              <a:t> to </a:t>
            </a:r>
            <a:r>
              <a:rPr lang="nb-NO" sz="2400" i="1" dirty="0" err="1"/>
              <a:t>teach</a:t>
            </a:r>
            <a:r>
              <a:rPr lang="nb-NO" sz="2400" i="1" dirty="0"/>
              <a:t> </a:t>
            </a:r>
            <a:r>
              <a:rPr lang="nb-NO" sz="2400" i="1" dirty="0" err="1"/>
              <a:t>each</a:t>
            </a:r>
            <a:r>
              <a:rPr lang="nb-NO" sz="2400" i="1" dirty="0"/>
              <a:t> of my students </a:t>
            </a:r>
            <a:r>
              <a:rPr lang="nb-NO" sz="2400" i="1" dirty="0" err="1"/>
              <a:t>that</a:t>
            </a:r>
            <a:r>
              <a:rPr lang="nb-NO" sz="2400" i="1" dirty="0"/>
              <a:t> golf and </a:t>
            </a:r>
            <a:r>
              <a:rPr lang="nb-NO" sz="2400" i="1" dirty="0" err="1"/>
              <a:t>life</a:t>
            </a:r>
            <a:r>
              <a:rPr lang="nb-NO" sz="2400" i="1" dirty="0"/>
              <a:t> </a:t>
            </a:r>
            <a:r>
              <a:rPr lang="nb-NO" sz="2400" i="1" dirty="0" err="1"/>
              <a:t>are</a:t>
            </a:r>
            <a:r>
              <a:rPr lang="nb-NO" sz="2400" i="1" dirty="0"/>
              <a:t> </a:t>
            </a:r>
            <a:r>
              <a:rPr lang="nb-NO" sz="2400" i="1" dirty="0" err="1"/>
              <a:t>similar</a:t>
            </a:r>
            <a:endParaRPr lang="nb-NO" sz="2400" i="1" dirty="0"/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There`s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nothing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guaranteed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to be fair in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either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golf or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life</a:t>
            </a:r>
            <a:r>
              <a:rPr lang="nb-NO" sz="2400" i="1" dirty="0"/>
              <a:t>, and </a:t>
            </a:r>
            <a:r>
              <a:rPr lang="nb-NO" sz="2400" i="1" dirty="0" err="1"/>
              <a:t>we</a:t>
            </a:r>
            <a:r>
              <a:rPr lang="nb-NO" sz="2400" i="1" dirty="0"/>
              <a:t> </a:t>
            </a:r>
            <a:r>
              <a:rPr lang="nb-NO" sz="2400" i="1" dirty="0" err="1"/>
              <a:t>shouldn`t</a:t>
            </a:r>
            <a:r>
              <a:rPr lang="nb-NO" sz="2400" i="1" dirty="0"/>
              <a:t> </a:t>
            </a:r>
            <a:r>
              <a:rPr lang="nb-NO" sz="2400" i="1" dirty="0" err="1"/>
              <a:t>expect</a:t>
            </a:r>
            <a:r>
              <a:rPr lang="nb-NO" sz="2400" i="1" dirty="0"/>
              <a:t> it to be different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(Harvey </a:t>
            </a:r>
            <a:r>
              <a:rPr lang="nb-NO" sz="1200" dirty="0" err="1"/>
              <a:t>Penick</a:t>
            </a:r>
            <a:r>
              <a:rPr lang="nb-NO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9152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000" b="1" dirty="0">
                <a:solidFill>
                  <a:schemeClr val="accent4">
                    <a:lumMod val="50000"/>
                  </a:schemeClr>
                </a:solidFill>
              </a:rPr>
              <a:t>«EN TENKENDE, SELVSTENDIG OG ROBUST UTØVER»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i="1" dirty="0"/>
              <a:t>En trener kan hjelpe meg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Men han kan ikke hjelpe meg hvis han ikke </a:t>
            </a:r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vet hva jeg tenker, føler, vet hvordan jeg har det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(Tora Berger)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466056"/>
            <a:ext cx="26193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176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WINS AND LOSSES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i="1" dirty="0" err="1"/>
              <a:t>You</a:t>
            </a:r>
            <a:r>
              <a:rPr lang="nb-NO" i="1" dirty="0"/>
              <a:t> must </a:t>
            </a:r>
            <a:r>
              <a:rPr lang="nb-NO" sz="4000" i="1" dirty="0" err="1">
                <a:solidFill>
                  <a:schemeClr val="accent4">
                    <a:lumMod val="50000"/>
                  </a:schemeClr>
                </a:solidFill>
              </a:rPr>
              <a:t>accept</a:t>
            </a:r>
            <a:r>
              <a:rPr lang="nb-NO" sz="4000" i="1" dirty="0"/>
              <a:t> </a:t>
            </a:r>
            <a:r>
              <a:rPr lang="nb-NO" i="1" dirty="0"/>
              <a:t>your </a:t>
            </a:r>
            <a:r>
              <a:rPr lang="nb-NO" i="1" dirty="0" err="1"/>
              <a:t>dissapointments</a:t>
            </a:r>
            <a:r>
              <a:rPr lang="nb-NO" i="1" dirty="0"/>
              <a:t> and </a:t>
            </a:r>
            <a:r>
              <a:rPr lang="nb-NO" i="1" dirty="0" err="1"/>
              <a:t>triumphs</a:t>
            </a:r>
            <a:r>
              <a:rPr lang="nb-NO" i="1" dirty="0"/>
              <a:t> </a:t>
            </a:r>
            <a:r>
              <a:rPr lang="nb-NO" i="1" dirty="0" err="1"/>
              <a:t>equally</a:t>
            </a:r>
            <a:r>
              <a:rPr lang="nb-NO" i="1" dirty="0"/>
              <a:t>!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(Harvey </a:t>
            </a:r>
            <a:r>
              <a:rPr lang="nb-NO" sz="1200" dirty="0" err="1"/>
              <a:t>Penick</a:t>
            </a:r>
            <a:r>
              <a:rPr lang="nb-NO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399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TILSTEDE I ØYEBLIKKET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nb-NO" dirty="0"/>
          </a:p>
          <a:p>
            <a:pPr algn="ctr"/>
            <a:r>
              <a:rPr lang="nb-NO" i="1" dirty="0"/>
              <a:t>Hva som kjennetegner utøvere som vinner gang på gang?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Det er egentlig veldig enkelt. </a:t>
            </a:r>
            <a:r>
              <a:rPr lang="nb-NO" sz="2600" i="1" dirty="0">
                <a:solidFill>
                  <a:schemeClr val="accent4">
                    <a:lumMod val="50000"/>
                  </a:schemeClr>
                </a:solidFill>
              </a:rPr>
              <a:t>Det handler om hardt arbeid, og å kunne nullstille seg hele veien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Etter både seier og nederlag må du raskt tilbake i arbeidsmodus, hvor du fokuserer på nye oppgaver; på det som kan gjøre deg bedre før neste match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(Suzann Pettersen)</a:t>
            </a:r>
          </a:p>
        </p:txBody>
      </p:sp>
      <p:pic>
        <p:nvPicPr>
          <p:cNvPr id="6146" name="Picture 2" descr="C:\Users\Arne\Pictures\Bilder Norske vinnerskaller\YLSRBIQLOUDUJHM-441f485304ef49f2add2d294f02db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412776"/>
            <a:ext cx="511175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5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52" y="536894"/>
            <a:ext cx="9194334" cy="576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40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22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KONGEN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i="1" dirty="0"/>
          </a:p>
          <a:p>
            <a:pPr algn="ctr"/>
            <a:endParaRPr lang="nb-NO" i="1" dirty="0"/>
          </a:p>
          <a:p>
            <a:pPr algn="ctr"/>
            <a:endParaRPr lang="nb-NO" i="1" dirty="0"/>
          </a:p>
          <a:p>
            <a:pPr algn="ctr"/>
            <a:r>
              <a:rPr lang="nb-NO" i="1" dirty="0"/>
              <a:t>Jeg gjør feil hele tiden, og av og til feil som bare jeg vet er feil</a:t>
            </a:r>
          </a:p>
          <a:p>
            <a:pPr algn="ctr"/>
            <a:endParaRPr lang="nb-NO" i="1" dirty="0"/>
          </a:p>
          <a:p>
            <a:pPr algn="ctr"/>
            <a:r>
              <a:rPr lang="nb-NO" sz="1000" i="1" dirty="0"/>
              <a:t>(Magnus Carlsen)</a:t>
            </a:r>
          </a:p>
          <a:p>
            <a:pPr algn="ctr"/>
            <a:endParaRPr lang="nb-NO" dirty="0"/>
          </a:p>
        </p:txBody>
      </p:sp>
      <p:pic>
        <p:nvPicPr>
          <p:cNvPr id="3074" name="Picture 2" descr="C:\Users\Arne Riise\Pictures\Bilder Norske vinnerskaller\YLSRBIQLOUDUJHM-22f94a81dbad4e74ac0bf3beed8dda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945" y="273051"/>
            <a:ext cx="4521960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96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OPTIMISTISK TENKNING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/>
              <a:t>Det hender jo ofte for min del at jeg har altfor optimistiske vurderinger, men jeg tenker det er bedre å gjøre feil på den siden av skalaen enn den andre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400" dirty="0"/>
              <a:t>(Magnus Carlsen)</a:t>
            </a:r>
          </a:p>
        </p:txBody>
      </p:sp>
    </p:spTree>
    <p:extLst>
      <p:ext uri="{BB962C8B-B14F-4D97-AF65-F5344CB8AC3E}">
        <p14:creationId xmlns:p14="http://schemas.microsoft.com/office/powerpoint/2010/main" val="667389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bg1">
                    <a:lumMod val="50000"/>
                  </a:schemeClr>
                </a:solidFill>
              </a:rPr>
              <a:t>KATHY WHITWORTH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i="1" dirty="0"/>
              <a:t>His </a:t>
            </a:r>
            <a:r>
              <a:rPr lang="nb-NO" i="1" dirty="0" err="1"/>
              <a:t>biggest</a:t>
            </a:r>
            <a:r>
              <a:rPr lang="nb-NO" i="1" dirty="0"/>
              <a:t> </a:t>
            </a:r>
            <a:r>
              <a:rPr lang="nb-NO" i="1" dirty="0" err="1"/>
              <a:t>reward</a:t>
            </a:r>
            <a:r>
              <a:rPr lang="nb-NO" i="1" dirty="0"/>
              <a:t> </a:t>
            </a:r>
            <a:r>
              <a:rPr lang="nb-NO" i="1" dirty="0" err="1"/>
              <a:t>was</a:t>
            </a:r>
            <a:r>
              <a:rPr lang="nb-NO" i="1" dirty="0"/>
              <a:t> to </a:t>
            </a:r>
            <a:r>
              <a:rPr lang="nb-NO" i="1" dirty="0" err="1"/>
              <a:t>help</a:t>
            </a:r>
            <a:r>
              <a:rPr lang="nb-NO" i="1" dirty="0"/>
              <a:t> </a:t>
            </a:r>
            <a:r>
              <a:rPr lang="nb-NO" i="1" dirty="0" err="1"/>
              <a:t>someone</a:t>
            </a:r>
            <a:r>
              <a:rPr lang="nb-NO" i="1" dirty="0"/>
              <a:t> </a:t>
            </a:r>
            <a:r>
              <a:rPr lang="nb-NO" sz="2400" i="1" dirty="0">
                <a:solidFill>
                  <a:schemeClr val="bg1">
                    <a:lumMod val="50000"/>
                  </a:schemeClr>
                </a:solidFill>
              </a:rPr>
              <a:t>hit the ball </a:t>
            </a:r>
            <a:r>
              <a:rPr lang="nb-NO" sz="2400" i="1" dirty="0" err="1">
                <a:solidFill>
                  <a:schemeClr val="bg1">
                    <a:lumMod val="50000"/>
                  </a:schemeClr>
                </a:solidFill>
              </a:rPr>
              <a:t>better</a:t>
            </a:r>
            <a:r>
              <a:rPr lang="nb-NO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2400" i="1" dirty="0" err="1">
                <a:solidFill>
                  <a:schemeClr val="bg1">
                    <a:lumMod val="50000"/>
                  </a:schemeClr>
                </a:solidFill>
              </a:rPr>
              <a:t>than</a:t>
            </a:r>
            <a:r>
              <a:rPr lang="nb-NO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2400" i="1" dirty="0" err="1">
                <a:solidFill>
                  <a:schemeClr val="bg1">
                    <a:lumMod val="50000"/>
                  </a:schemeClr>
                </a:solidFill>
              </a:rPr>
              <a:t>they</a:t>
            </a:r>
            <a:r>
              <a:rPr lang="nb-NO" sz="2400" i="1" dirty="0">
                <a:solidFill>
                  <a:schemeClr val="bg1">
                    <a:lumMod val="50000"/>
                  </a:schemeClr>
                </a:solidFill>
              </a:rPr>
              <a:t> ever hit </a:t>
            </a:r>
            <a:r>
              <a:rPr lang="nb-NO" sz="2400" i="1" dirty="0" err="1">
                <a:solidFill>
                  <a:schemeClr val="bg1">
                    <a:lumMod val="50000"/>
                  </a:schemeClr>
                </a:solidFill>
              </a:rPr>
              <a:t>before</a:t>
            </a:r>
            <a:endParaRPr lang="nb-NO" sz="24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nb-NO" i="1" dirty="0"/>
          </a:p>
          <a:p>
            <a:pPr algn="ctr"/>
            <a:r>
              <a:rPr lang="nb-NO" i="1" dirty="0"/>
              <a:t>His </a:t>
            </a:r>
            <a:r>
              <a:rPr lang="nb-NO" i="1" dirty="0" err="1"/>
              <a:t>honesty</a:t>
            </a:r>
            <a:r>
              <a:rPr lang="nb-NO" i="1" dirty="0"/>
              <a:t> and </a:t>
            </a:r>
            <a:r>
              <a:rPr lang="nb-NO" i="1" dirty="0" err="1"/>
              <a:t>integrity</a:t>
            </a:r>
            <a:r>
              <a:rPr lang="nb-NO" i="1" dirty="0"/>
              <a:t> in </a:t>
            </a:r>
            <a:r>
              <a:rPr lang="nb-NO" i="1" dirty="0" err="1"/>
              <a:t>how</a:t>
            </a:r>
            <a:r>
              <a:rPr lang="nb-NO" i="1" dirty="0"/>
              <a:t> </a:t>
            </a:r>
            <a:r>
              <a:rPr lang="nb-NO" i="1" dirty="0" err="1"/>
              <a:t>he</a:t>
            </a:r>
            <a:r>
              <a:rPr lang="nb-NO" i="1" dirty="0"/>
              <a:t> lives his </a:t>
            </a:r>
            <a:r>
              <a:rPr lang="nb-NO" i="1" dirty="0" err="1"/>
              <a:t>everyday</a:t>
            </a:r>
            <a:r>
              <a:rPr lang="nb-NO" i="1" dirty="0"/>
              <a:t> </a:t>
            </a:r>
            <a:r>
              <a:rPr lang="nb-NO" i="1" dirty="0" err="1"/>
              <a:t>life</a:t>
            </a:r>
            <a:r>
              <a:rPr lang="nb-NO" i="1" dirty="0"/>
              <a:t> has </a:t>
            </a:r>
            <a:r>
              <a:rPr lang="nb-NO" i="1" dirty="0" err="1"/>
              <a:t>had</a:t>
            </a:r>
            <a:r>
              <a:rPr lang="nb-NO" i="1" dirty="0"/>
              <a:t> as </a:t>
            </a:r>
            <a:r>
              <a:rPr lang="nb-NO" i="1" dirty="0" err="1"/>
              <a:t>much</a:t>
            </a:r>
            <a:r>
              <a:rPr lang="nb-NO" i="1" dirty="0"/>
              <a:t> an </a:t>
            </a:r>
            <a:r>
              <a:rPr lang="nb-NO" i="1" dirty="0" err="1"/>
              <a:t>impact</a:t>
            </a:r>
            <a:r>
              <a:rPr lang="nb-NO" i="1" dirty="0"/>
              <a:t> </a:t>
            </a:r>
            <a:r>
              <a:rPr lang="nb-NO" i="1" dirty="0" err="1"/>
              <a:t>on</a:t>
            </a:r>
            <a:r>
              <a:rPr lang="nb-NO" i="1" dirty="0"/>
              <a:t> me as his </a:t>
            </a:r>
            <a:r>
              <a:rPr lang="nb-NO" i="1" dirty="0" err="1"/>
              <a:t>teaching</a:t>
            </a:r>
            <a:endParaRPr lang="nb-NO" i="1" dirty="0"/>
          </a:p>
          <a:p>
            <a:pPr algn="ctr"/>
            <a:endParaRPr lang="nb-NO" dirty="0"/>
          </a:p>
          <a:p>
            <a:pPr algn="ctr"/>
            <a:r>
              <a:rPr lang="nb-NO" sz="1200" dirty="0"/>
              <a:t>(Kathy </a:t>
            </a:r>
            <a:r>
              <a:rPr lang="nb-NO" sz="1200" dirty="0" err="1"/>
              <a:t>Whiteworth</a:t>
            </a:r>
            <a:r>
              <a:rPr lang="nb-NO" sz="1200" dirty="0"/>
              <a:t>, 88 LPGA seiere)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484784"/>
            <a:ext cx="4876800" cy="44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089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23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«PENICK OM KATHY WHITWORTH»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/>
              <a:t>Kathy has won more </a:t>
            </a:r>
            <a:r>
              <a:rPr lang="nb-NO" sz="2400" i="1" dirty="0" err="1"/>
              <a:t>tournaments</a:t>
            </a:r>
            <a:r>
              <a:rPr lang="nb-NO" sz="2400" i="1" dirty="0"/>
              <a:t> </a:t>
            </a:r>
            <a:r>
              <a:rPr lang="nb-NO" sz="2400" i="1" dirty="0" err="1"/>
              <a:t>than</a:t>
            </a:r>
            <a:r>
              <a:rPr lang="nb-NO" sz="2400" i="1" dirty="0"/>
              <a:t> </a:t>
            </a:r>
            <a:r>
              <a:rPr lang="nb-NO" sz="2400" i="1" dirty="0" err="1"/>
              <a:t>any</a:t>
            </a:r>
            <a:r>
              <a:rPr lang="nb-NO" sz="2400" i="1" dirty="0"/>
              <a:t> </a:t>
            </a:r>
            <a:r>
              <a:rPr lang="nb-NO" sz="2400" i="1" dirty="0" err="1"/>
              <a:t>other</a:t>
            </a:r>
            <a:r>
              <a:rPr lang="nb-NO" sz="2400" i="1" dirty="0"/>
              <a:t> </a:t>
            </a:r>
            <a:r>
              <a:rPr lang="nb-NO" sz="2400" i="1" dirty="0" err="1"/>
              <a:t>player</a:t>
            </a:r>
            <a:r>
              <a:rPr lang="nb-NO" sz="2400" i="1" dirty="0"/>
              <a:t>, man or </a:t>
            </a:r>
            <a:r>
              <a:rPr lang="nb-NO" sz="2400" i="1" dirty="0" err="1"/>
              <a:t>woman</a:t>
            </a:r>
            <a:r>
              <a:rPr lang="nb-NO" sz="2400" i="1" dirty="0"/>
              <a:t>, </a:t>
            </a:r>
            <a:r>
              <a:rPr lang="nb-NO" sz="2400" i="1" dirty="0" err="1"/>
              <a:t>including</a:t>
            </a:r>
            <a:r>
              <a:rPr lang="nb-NO" sz="2400" i="1" dirty="0"/>
              <a:t> Sam </a:t>
            </a:r>
            <a:r>
              <a:rPr lang="nb-NO" sz="2400" i="1" dirty="0" err="1"/>
              <a:t>Snead</a:t>
            </a:r>
            <a:endParaRPr lang="nb-NO" sz="2400" i="1" dirty="0"/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 err="1"/>
              <a:t>She</a:t>
            </a:r>
            <a:r>
              <a:rPr lang="nb-NO" sz="2400" i="1" dirty="0"/>
              <a:t> makes more </a:t>
            </a:r>
            <a:r>
              <a:rPr lang="nb-NO" sz="2400" i="1" dirty="0" err="1"/>
              <a:t>long</a:t>
            </a:r>
            <a:r>
              <a:rPr lang="nb-NO" sz="2400" i="1" dirty="0"/>
              <a:t> putts </a:t>
            </a:r>
            <a:r>
              <a:rPr lang="nb-NO" sz="3200" b="1" i="1" dirty="0" err="1">
                <a:solidFill>
                  <a:schemeClr val="accent4">
                    <a:lumMod val="50000"/>
                  </a:schemeClr>
                </a:solidFill>
              </a:rPr>
              <a:t>when</a:t>
            </a:r>
            <a:r>
              <a:rPr lang="nb-NO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b="1" i="1" dirty="0" err="1">
                <a:solidFill>
                  <a:schemeClr val="accent4">
                    <a:lumMod val="50000"/>
                  </a:schemeClr>
                </a:solidFill>
              </a:rPr>
              <a:t>she</a:t>
            </a:r>
            <a:r>
              <a:rPr lang="nb-NO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b="1" i="1" dirty="0" err="1">
                <a:solidFill>
                  <a:schemeClr val="accent4">
                    <a:lumMod val="50000"/>
                  </a:schemeClr>
                </a:solidFill>
              </a:rPr>
              <a:t>needs</a:t>
            </a:r>
            <a:r>
              <a:rPr lang="nb-NO" sz="3200" b="1" i="1" dirty="0">
                <a:solidFill>
                  <a:schemeClr val="accent4">
                    <a:lumMod val="50000"/>
                  </a:schemeClr>
                </a:solidFill>
              </a:rPr>
              <a:t> to </a:t>
            </a:r>
            <a:r>
              <a:rPr lang="nb-NO" sz="2400" i="1" dirty="0" err="1"/>
              <a:t>than</a:t>
            </a:r>
            <a:r>
              <a:rPr lang="nb-NO" sz="2400" i="1" dirty="0"/>
              <a:t> </a:t>
            </a:r>
            <a:r>
              <a:rPr lang="nb-NO" sz="2400" i="1" dirty="0" err="1"/>
              <a:t>any</a:t>
            </a:r>
            <a:r>
              <a:rPr lang="nb-NO" sz="2400" i="1" dirty="0"/>
              <a:t> </a:t>
            </a:r>
            <a:r>
              <a:rPr lang="nb-NO" sz="2400" i="1" dirty="0" err="1"/>
              <a:t>other</a:t>
            </a:r>
            <a:r>
              <a:rPr lang="nb-NO" sz="2400" i="1" dirty="0"/>
              <a:t> </a:t>
            </a:r>
            <a:r>
              <a:rPr lang="nb-NO" sz="2400" i="1" dirty="0" err="1"/>
              <a:t>player</a:t>
            </a:r>
            <a:r>
              <a:rPr lang="nb-NO" sz="2400" i="1" dirty="0"/>
              <a:t> I ever </a:t>
            </a:r>
            <a:r>
              <a:rPr lang="nb-NO" sz="2400" i="1" dirty="0" err="1"/>
              <a:t>saw</a:t>
            </a:r>
            <a:endParaRPr lang="nb-NO" sz="2400" i="1" dirty="0"/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400" dirty="0"/>
              <a:t>(Harvey </a:t>
            </a:r>
            <a:r>
              <a:rPr lang="nb-NO" sz="1400" dirty="0" err="1"/>
              <a:t>Penick</a:t>
            </a:r>
            <a:r>
              <a:rPr lang="nb-NO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007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b="1" dirty="0">
                <a:solidFill>
                  <a:schemeClr val="accent4">
                    <a:lumMod val="50000"/>
                  </a:schemeClr>
                </a:solidFill>
              </a:rPr>
              <a:t>HEVNEREN FRA MOSVIK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i="1" dirty="0"/>
          </a:p>
          <a:p>
            <a:pPr algn="ctr"/>
            <a:r>
              <a:rPr lang="nb-NO" b="1" i="1" dirty="0">
                <a:solidFill>
                  <a:schemeClr val="accent4">
                    <a:lumMod val="50000"/>
                  </a:schemeClr>
                </a:solidFill>
              </a:rPr>
              <a:t>Når man kommer opp på et visst nivå betyr det mentale veldig mye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Det mentale spillet påvirker ikke bare hva jeg gjør i selve mesterskapet, men hvordan jeg tenker og agerer både ett, to, og tre år i forkant av mesterskap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(Petter Northug)</a:t>
            </a:r>
          </a:p>
        </p:txBody>
      </p:sp>
      <p:pic>
        <p:nvPicPr>
          <p:cNvPr id="10242" name="Picture 2" descr="C:\Users\Arne\Pictures\Bilder Norske vinnerskaller\YLSRBIQLOUDUJHM-e7b1394f05944b40adcd4c8036607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193246"/>
            <a:ext cx="5111750" cy="401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46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«TO FLUER I EN SMEKK»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i="1" dirty="0"/>
              <a:t>Petter jobber ikke med noen mental trener eller med mental trening separat, men </a:t>
            </a:r>
            <a:r>
              <a:rPr lang="nb-NO" sz="3600" i="1" dirty="0">
                <a:solidFill>
                  <a:schemeClr val="accent4">
                    <a:lumMod val="50000"/>
                  </a:schemeClr>
                </a:solidFill>
              </a:rPr>
              <a:t>han jobber godt med det mentale når han trener</a:t>
            </a:r>
          </a:p>
        </p:txBody>
      </p:sp>
    </p:spTree>
    <p:extLst>
      <p:ext uri="{BB962C8B-B14F-4D97-AF65-F5344CB8AC3E}">
        <p14:creationId xmlns:p14="http://schemas.microsoft.com/office/powerpoint/2010/main" val="2901873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rgbClr val="C00000"/>
                </a:solidFill>
              </a:rPr>
              <a:t>THE LITTLE RED BOOK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nb-NO" dirty="0"/>
          </a:p>
          <a:p>
            <a:pPr algn="ctr"/>
            <a:endParaRPr lang="nb-NO" i="1" dirty="0"/>
          </a:p>
          <a:p>
            <a:pPr algn="ctr"/>
            <a:r>
              <a:rPr lang="nb-NO" i="1" dirty="0"/>
              <a:t>«</a:t>
            </a:r>
            <a:r>
              <a:rPr lang="nb-NO" i="1" dirty="0" err="1"/>
              <a:t>There</a:t>
            </a:r>
            <a:r>
              <a:rPr lang="nb-NO" i="1" dirty="0"/>
              <a:t> </a:t>
            </a:r>
            <a:r>
              <a:rPr lang="nb-NO" i="1" dirty="0" err="1"/>
              <a:t>are</a:t>
            </a:r>
            <a:r>
              <a:rPr lang="nb-NO" i="1" dirty="0"/>
              <a:t> a million golf </a:t>
            </a:r>
            <a:r>
              <a:rPr lang="nb-NO" i="1" dirty="0" err="1"/>
              <a:t>instruction</a:t>
            </a:r>
            <a:r>
              <a:rPr lang="nb-NO" i="1" dirty="0"/>
              <a:t> </a:t>
            </a:r>
            <a:r>
              <a:rPr lang="nb-NO" i="1" dirty="0" err="1"/>
              <a:t>books</a:t>
            </a:r>
            <a:r>
              <a:rPr lang="nb-NO" i="1" dirty="0"/>
              <a:t>. But </a:t>
            </a:r>
            <a:r>
              <a:rPr lang="nb-NO" i="1" dirty="0" err="1"/>
              <a:t>Penick`s</a:t>
            </a:r>
            <a:r>
              <a:rPr lang="nb-NO" i="1" dirty="0"/>
              <a:t> is the best – and the most </a:t>
            </a:r>
            <a:r>
              <a:rPr lang="nb-NO" i="1" dirty="0" err="1"/>
              <a:t>widely</a:t>
            </a:r>
            <a:r>
              <a:rPr lang="nb-NO" i="1" dirty="0"/>
              <a:t> </a:t>
            </a:r>
            <a:r>
              <a:rPr lang="nb-NO" i="1" dirty="0" err="1"/>
              <a:t>read</a:t>
            </a:r>
            <a:r>
              <a:rPr lang="nb-NO" i="1" dirty="0"/>
              <a:t> – book in sports. His </a:t>
            </a:r>
            <a:r>
              <a:rPr lang="nb-NO" i="1" dirty="0" err="1"/>
              <a:t>innovation</a:t>
            </a:r>
            <a:r>
              <a:rPr lang="nb-NO" i="1" dirty="0"/>
              <a:t>? Golfers </a:t>
            </a:r>
            <a:r>
              <a:rPr lang="nb-NO" i="1" dirty="0" err="1"/>
              <a:t>need</a:t>
            </a:r>
            <a:r>
              <a:rPr lang="nb-NO" i="1" dirty="0"/>
              <a:t> to </a:t>
            </a:r>
            <a:r>
              <a:rPr lang="nb-NO" i="1" dirty="0" err="1"/>
              <a:t>keep</a:t>
            </a:r>
            <a:r>
              <a:rPr lang="nb-NO" i="1" dirty="0"/>
              <a:t> it simple»</a:t>
            </a:r>
          </a:p>
          <a:p>
            <a:pPr algn="ctr"/>
            <a:endParaRPr lang="nb-NO" dirty="0"/>
          </a:p>
          <a:p>
            <a:pPr algn="ctr"/>
            <a:r>
              <a:rPr lang="nb-NO" sz="1100" b="1" dirty="0"/>
              <a:t>(Golf Digest)</a:t>
            </a:r>
          </a:p>
          <a:p>
            <a:pPr algn="ctr"/>
            <a:endParaRPr lang="nb-NO" dirty="0"/>
          </a:p>
          <a:p>
            <a:pPr algn="ctr"/>
            <a:endParaRPr lang="nb-NO" i="1" dirty="0"/>
          </a:p>
          <a:p>
            <a:pPr algn="ctr"/>
            <a:r>
              <a:rPr lang="nb-NO" i="1" dirty="0"/>
              <a:t>«</a:t>
            </a:r>
            <a:r>
              <a:rPr lang="nb-NO" i="1" dirty="0" err="1"/>
              <a:t>Some</a:t>
            </a:r>
            <a:r>
              <a:rPr lang="nb-NO" i="1" dirty="0"/>
              <a:t> </a:t>
            </a:r>
            <a:r>
              <a:rPr lang="nb-NO" i="1" dirty="0" err="1"/>
              <a:t>sixty</a:t>
            </a:r>
            <a:r>
              <a:rPr lang="nb-NO" i="1" dirty="0"/>
              <a:t> </a:t>
            </a:r>
            <a:r>
              <a:rPr lang="nb-NO" i="1" dirty="0" err="1"/>
              <a:t>years`worth</a:t>
            </a:r>
            <a:r>
              <a:rPr lang="nb-NO" i="1" dirty="0"/>
              <a:t> of </a:t>
            </a:r>
            <a:r>
              <a:rPr lang="nb-NO" i="1" dirty="0" err="1"/>
              <a:t>wisdom</a:t>
            </a:r>
            <a:r>
              <a:rPr lang="nb-NO" i="1" dirty="0"/>
              <a:t>»</a:t>
            </a:r>
          </a:p>
          <a:p>
            <a:pPr algn="ctr"/>
            <a:endParaRPr lang="nb-NO" dirty="0"/>
          </a:p>
          <a:p>
            <a:pPr algn="ctr"/>
            <a:r>
              <a:rPr lang="nb-NO" sz="1100" b="1" dirty="0"/>
              <a:t>(The New York Times Magazine)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1551781"/>
            <a:ext cx="3096344" cy="39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581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«THE SOCRATES OF GOLF»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He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wanted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you to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answer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the </a:t>
            </a:r>
            <a:r>
              <a:rPr lang="nb-NO" sz="3200" b="1" i="1" dirty="0" err="1">
                <a:solidFill>
                  <a:schemeClr val="accent4">
                    <a:lumMod val="50000"/>
                  </a:schemeClr>
                </a:solidFill>
              </a:rPr>
              <a:t>why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question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for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yourself</a:t>
            </a:r>
            <a:endParaRPr lang="nb-NO" sz="3200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 err="1"/>
              <a:t>Teaching</a:t>
            </a:r>
            <a:r>
              <a:rPr lang="nb-NO" sz="2400" i="1" dirty="0"/>
              <a:t> golf </a:t>
            </a:r>
            <a:r>
              <a:rPr lang="nb-NO" sz="2400" i="1" dirty="0" err="1"/>
              <a:t>was</a:t>
            </a:r>
            <a:r>
              <a:rPr lang="nb-NO" sz="2400" i="1" dirty="0"/>
              <a:t> a </a:t>
            </a:r>
            <a:r>
              <a:rPr lang="nb-NO" sz="2400" i="1" dirty="0" err="1"/>
              <a:t>way</a:t>
            </a:r>
            <a:r>
              <a:rPr lang="nb-NO" sz="2400" i="1" dirty="0"/>
              <a:t> of </a:t>
            </a:r>
            <a:r>
              <a:rPr lang="nb-NO" sz="2400" i="1" dirty="0" err="1"/>
              <a:t>life</a:t>
            </a:r>
            <a:r>
              <a:rPr lang="nb-NO" sz="2400" i="1" dirty="0"/>
              <a:t> for Harvey </a:t>
            </a:r>
            <a:r>
              <a:rPr lang="nb-NO" sz="2400" i="1" dirty="0" err="1"/>
              <a:t>Penick</a:t>
            </a:r>
            <a:r>
              <a:rPr lang="nb-NO" sz="2400" i="1" dirty="0"/>
              <a:t>, and </a:t>
            </a:r>
            <a:r>
              <a:rPr lang="nb-NO" sz="2400" i="1" dirty="0" err="1"/>
              <a:t>he</a:t>
            </a:r>
            <a:r>
              <a:rPr lang="nb-NO" sz="2400" i="1" dirty="0"/>
              <a:t> </a:t>
            </a:r>
            <a:r>
              <a:rPr lang="nb-NO" sz="2400" i="1" dirty="0" err="1"/>
              <a:t>could</a:t>
            </a:r>
            <a:r>
              <a:rPr lang="nb-NO" sz="2400" i="1" dirty="0"/>
              <a:t> </a:t>
            </a:r>
            <a:r>
              <a:rPr lang="nb-NO" sz="2400" i="1" dirty="0" err="1"/>
              <a:t>teach</a:t>
            </a:r>
            <a:r>
              <a:rPr lang="nb-NO" sz="2400" i="1" dirty="0"/>
              <a:t> </a:t>
            </a:r>
            <a:r>
              <a:rPr lang="nb-NO" sz="2400" i="1" dirty="0" err="1"/>
              <a:t>anybody</a:t>
            </a:r>
            <a:r>
              <a:rPr lang="nb-NO" sz="2400" i="1" dirty="0"/>
              <a:t>, from </a:t>
            </a:r>
            <a:r>
              <a:rPr lang="nb-NO" sz="2400" i="1" dirty="0" err="1"/>
              <a:t>any</a:t>
            </a:r>
            <a:r>
              <a:rPr lang="nb-NO" sz="2400" i="1" dirty="0"/>
              <a:t> walk of </a:t>
            </a:r>
            <a:r>
              <a:rPr lang="nb-NO" sz="2400" i="1" dirty="0" err="1"/>
              <a:t>life</a:t>
            </a:r>
            <a:r>
              <a:rPr lang="nb-NO" sz="2400" i="1" dirty="0"/>
              <a:t>, from </a:t>
            </a:r>
            <a:r>
              <a:rPr lang="nb-NO" sz="2400" i="1" dirty="0" err="1"/>
              <a:t>raw</a:t>
            </a:r>
            <a:r>
              <a:rPr lang="nb-NO" sz="2400" i="1" dirty="0"/>
              <a:t> </a:t>
            </a:r>
            <a:r>
              <a:rPr lang="nb-NO" sz="2400" i="1" dirty="0" err="1"/>
              <a:t>beginner</a:t>
            </a:r>
            <a:r>
              <a:rPr lang="nb-NO" sz="2400" i="1" dirty="0"/>
              <a:t> to the best </a:t>
            </a:r>
            <a:r>
              <a:rPr lang="nb-NO" sz="2400" i="1" dirty="0" err="1"/>
              <a:t>player</a:t>
            </a:r>
            <a:r>
              <a:rPr lang="nb-NO" sz="2400" i="1" dirty="0"/>
              <a:t> in the </a:t>
            </a:r>
            <a:r>
              <a:rPr lang="nb-NO" sz="2400" i="1" dirty="0" err="1"/>
              <a:t>world</a:t>
            </a:r>
            <a:endParaRPr lang="nb-NO" sz="2400" i="1" dirty="0"/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Caring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about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people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nb-NO" sz="2400" i="1" dirty="0" err="1"/>
              <a:t>was</a:t>
            </a:r>
            <a:r>
              <a:rPr lang="nb-NO" sz="2400" i="1" dirty="0"/>
              <a:t> at the </a:t>
            </a:r>
            <a:r>
              <a:rPr lang="nb-NO" sz="2400" i="1" dirty="0" err="1"/>
              <a:t>core</a:t>
            </a:r>
            <a:r>
              <a:rPr lang="nb-NO" sz="2400" i="1" dirty="0"/>
              <a:t> of his </a:t>
            </a:r>
            <a:r>
              <a:rPr lang="nb-NO" sz="2400" i="1" dirty="0" err="1"/>
              <a:t>teaching</a:t>
            </a:r>
            <a:r>
              <a:rPr lang="nb-NO" sz="2400" i="1" dirty="0"/>
              <a:t> and his </a:t>
            </a:r>
            <a:r>
              <a:rPr lang="nb-NO" sz="2400" i="1" dirty="0" err="1"/>
              <a:t>being</a:t>
            </a:r>
            <a:endParaRPr lang="nb-NO" sz="2400" i="1" dirty="0"/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(Davis Love III)</a:t>
            </a:r>
          </a:p>
        </p:txBody>
      </p:sp>
    </p:spTree>
    <p:extLst>
      <p:ext uri="{BB962C8B-B14F-4D97-AF65-F5344CB8AC3E}">
        <p14:creationId xmlns:p14="http://schemas.microsoft.com/office/powerpoint/2010/main" val="409183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1" y="578498"/>
            <a:ext cx="10655558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59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rgbClr val="FFC000"/>
                </a:solidFill>
              </a:rPr>
              <a:t> «</a:t>
            </a:r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HENTE UT DET BESTE AV SEG SELV»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nb-NO" dirty="0"/>
              <a:t>Hvordan jobbe med mentale ferdigheter, slik at utøveren kan hente ut det beste av seg selv i trening og konkurranse?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4355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117114" y="669742"/>
            <a:ext cx="1655966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b-NO" b="1" dirty="0">
                <a:solidFill>
                  <a:schemeClr val="bg2">
                    <a:lumMod val="50000"/>
                  </a:schemeClr>
                </a:solidFill>
              </a:rPr>
              <a:t>KONKURRANSE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4758935" y="5467736"/>
            <a:ext cx="235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Mentale basisteknikker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2848922" y="4797152"/>
            <a:ext cx="118365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Målsetting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545076" y="4797152"/>
            <a:ext cx="127098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Avspenning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6314225" y="4797152"/>
            <a:ext cx="13660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Visualisering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8112225" y="4797152"/>
            <a:ext cx="13005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Indre dialog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4892929" y="3654316"/>
            <a:ext cx="21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Mentale ferdigheter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919536" y="2984466"/>
            <a:ext cx="92961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Selvtillit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3528650" y="2846022"/>
            <a:ext cx="12065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Spenningsregulering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5311439" y="2984521"/>
            <a:ext cx="12328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Motivasjon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7039792" y="2984466"/>
            <a:ext cx="152016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Konsentrasjon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8989168" y="2984466"/>
            <a:ext cx="156728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Stressmestring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5180570" y="1750804"/>
            <a:ext cx="14945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2">
                    <a:lumMod val="50000"/>
                  </a:schemeClr>
                </a:solidFill>
              </a:rPr>
              <a:t>Forberedelser</a:t>
            </a:r>
          </a:p>
        </p:txBody>
      </p:sp>
    </p:spTree>
    <p:extLst>
      <p:ext uri="{BB962C8B-B14F-4D97-AF65-F5344CB8AC3E}">
        <p14:creationId xmlns:p14="http://schemas.microsoft.com/office/powerpoint/2010/main" val="1068842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13" y="251927"/>
            <a:ext cx="9125338" cy="63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err="1"/>
              <a:t>Jutanugarn's</a:t>
            </a:r>
            <a:r>
              <a:rPr lang="en-US" sz="2400" dirty="0"/>
              <a:t> late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collapse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4799" y="1684614"/>
            <a:ext cx="6172200" cy="4116809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dirty="0"/>
              <a:t>I </a:t>
            </a:r>
            <a:r>
              <a:rPr lang="nb-NO" dirty="0" err="1"/>
              <a:t>didn`t</a:t>
            </a:r>
            <a:r>
              <a:rPr lang="nb-NO" dirty="0"/>
              <a:t> </a:t>
            </a:r>
            <a:r>
              <a:rPr lang="nb-NO" sz="3200" dirty="0" err="1">
                <a:solidFill>
                  <a:schemeClr val="accent4">
                    <a:lumMod val="50000"/>
                  </a:schemeClr>
                </a:solidFill>
              </a:rPr>
              <a:t>commit</a:t>
            </a:r>
            <a:r>
              <a:rPr lang="nb-NO" dirty="0"/>
              <a:t> to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shot</a:t>
            </a:r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dirty="0"/>
              <a:t>As simple as </a:t>
            </a:r>
            <a:r>
              <a:rPr lang="nb-NO" dirty="0" err="1"/>
              <a:t>that</a:t>
            </a:r>
            <a:r>
              <a:rPr lang="nb-NO" dirty="0"/>
              <a:t>!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</a:t>
            </a:r>
            <a:r>
              <a:rPr lang="nb-NO" sz="1200" dirty="0" err="1"/>
              <a:t>Ariya</a:t>
            </a:r>
            <a:r>
              <a:rPr lang="nb-NO" sz="1200" dirty="0"/>
              <a:t> </a:t>
            </a:r>
            <a:r>
              <a:rPr lang="nb-NO" sz="1200" dirty="0" err="1"/>
              <a:t>Jutanugarn</a:t>
            </a:r>
            <a:r>
              <a:rPr lang="nb-NO" sz="1200" dirty="0"/>
              <a:t>)</a:t>
            </a:r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2397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MENTAL TØFFHET – 4 </a:t>
            </a:r>
            <a:r>
              <a:rPr lang="nb-NO" sz="3600" b="1" dirty="0" err="1">
                <a:solidFill>
                  <a:schemeClr val="accent4">
                    <a:lumMod val="50000"/>
                  </a:schemeClr>
                </a:solidFill>
              </a:rPr>
              <a:t>X</a:t>
            </a:r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 C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sz="3600" dirty="0" err="1">
                <a:solidFill>
                  <a:schemeClr val="accent4">
                    <a:lumMod val="50000"/>
                  </a:schemeClr>
                </a:solidFill>
              </a:rPr>
              <a:t>Commitment</a:t>
            </a:r>
            <a:endParaRPr lang="nb-NO" sz="3600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nb-NO" sz="3600" dirty="0">
                <a:solidFill>
                  <a:schemeClr val="accent4">
                    <a:lumMod val="50000"/>
                  </a:schemeClr>
                </a:solidFill>
              </a:rPr>
              <a:t>Challenge</a:t>
            </a:r>
          </a:p>
          <a:p>
            <a:pPr marL="0" indent="0" algn="ctr">
              <a:buNone/>
            </a:pPr>
            <a:r>
              <a:rPr lang="nb-NO" sz="3600" dirty="0">
                <a:solidFill>
                  <a:schemeClr val="accent4">
                    <a:lumMod val="50000"/>
                  </a:schemeClr>
                </a:solidFill>
              </a:rPr>
              <a:t>Control</a:t>
            </a:r>
          </a:p>
          <a:p>
            <a:pPr marL="0" indent="0" algn="ctr">
              <a:buNone/>
            </a:pPr>
            <a:r>
              <a:rPr lang="nb-NO" sz="3600" dirty="0" err="1">
                <a:solidFill>
                  <a:schemeClr val="accent4">
                    <a:lumMod val="50000"/>
                  </a:schemeClr>
                </a:solidFill>
              </a:rPr>
              <a:t>Confidence</a:t>
            </a:r>
            <a:endParaRPr lang="nb-NO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44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HEVNEREN FRA MOSVIK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Når man kommer opp på et visst nivå betyr det mentale veldig mye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Det mentale spillet påvirker ikke bare hva jeg gjør i selve mesterskapet, men hvordan jeg tenker og agerer både ett, to, og tre år i forkant av mesterskap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(Petter Northug)</a:t>
            </a:r>
          </a:p>
        </p:txBody>
      </p:sp>
      <p:pic>
        <p:nvPicPr>
          <p:cNvPr id="26626" name="Picture 2" descr="C:\Users\Arne\Pictures\Bilder Norske vinnerskaller\YLSRBIQLOUDUJHM-b19906f2d6b143958ec3e781bf0d463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412776"/>
            <a:ext cx="511175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24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MENTALE BASISTEKNIKKER FØR OG UNDER KONKURRANSE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sz="2000" dirty="0"/>
          </a:p>
          <a:p>
            <a:pPr marL="0" indent="0" algn="ctr">
              <a:buNone/>
            </a:pPr>
            <a:r>
              <a:rPr lang="nb-NO" sz="1400" i="1" dirty="0"/>
              <a:t> </a:t>
            </a:r>
            <a:endParaRPr lang="nb-NO" sz="2000" dirty="0"/>
          </a:p>
          <a:p>
            <a:r>
              <a:rPr lang="nb-NO" sz="2400" dirty="0"/>
              <a:t>Hvordan kan 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målsetting</a:t>
            </a:r>
            <a:r>
              <a:rPr lang="nb-NO" sz="2400" dirty="0"/>
              <a:t> brukes i forbindelse med trening og gjennomføring av konkurranse?</a:t>
            </a:r>
          </a:p>
          <a:p>
            <a:r>
              <a:rPr lang="nb-NO" sz="2400" dirty="0"/>
              <a:t>Hvordan kan det jobbes med 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avspenning</a:t>
            </a:r>
            <a:r>
              <a:rPr lang="nb-NO" sz="2400" dirty="0"/>
              <a:t> for finne optimalt spenningsnivå inn mot konkurranse?</a:t>
            </a:r>
          </a:p>
          <a:p>
            <a:r>
              <a:rPr lang="nb-NO" sz="2400" dirty="0"/>
              <a:t>Hvordan kan 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visualisering</a:t>
            </a:r>
            <a:r>
              <a:rPr lang="nb-NO" sz="2400" dirty="0"/>
              <a:t> brukes i trening og gjennomføring av konkurranse?</a:t>
            </a:r>
          </a:p>
          <a:p>
            <a:r>
              <a:rPr lang="nb-NO" sz="2400" dirty="0"/>
              <a:t>Hvordan kan </a:t>
            </a:r>
            <a:r>
              <a:rPr lang="nb-NO" sz="2400" dirty="0">
                <a:solidFill>
                  <a:schemeClr val="accent4">
                    <a:lumMod val="50000"/>
                  </a:schemeClr>
                </a:solidFill>
              </a:rPr>
              <a:t>indre dialog </a:t>
            </a:r>
            <a:r>
              <a:rPr lang="nb-NO" sz="2400" dirty="0"/>
              <a:t>brukes i trening og gjennomføring av konkurranse?</a:t>
            </a:r>
          </a:p>
        </p:txBody>
      </p:sp>
    </p:spTree>
    <p:extLst>
      <p:ext uri="{BB962C8B-B14F-4D97-AF65-F5344CB8AC3E}">
        <p14:creationId xmlns:p14="http://schemas.microsoft.com/office/powerpoint/2010/main" val="3963733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8" y="889233"/>
            <a:ext cx="9899009" cy="52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099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accent4">
                    <a:lumMod val="50000"/>
                  </a:schemeClr>
                </a:solidFill>
              </a:rPr>
              <a:t>HVORDAN TAKLE PRESS?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sz="2000" dirty="0">
                <a:solidFill>
                  <a:schemeClr val="accent4">
                    <a:lumMod val="50000"/>
                  </a:schemeClr>
                </a:solidFill>
              </a:rPr>
              <a:t>Forberedelse og gjennomføring av konkurranse</a:t>
            </a:r>
          </a:p>
        </p:txBody>
      </p:sp>
    </p:spTree>
    <p:extLst>
      <p:ext uri="{BB962C8B-B14F-4D97-AF65-F5344CB8AC3E}">
        <p14:creationId xmlns:p14="http://schemas.microsoft.com/office/powerpoint/2010/main" val="745855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4">
                    <a:lumMod val="50000"/>
                  </a:schemeClr>
                </a:solidFill>
              </a:rPr>
              <a:t>«GJØR SOM NORMALT»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i="1" dirty="0"/>
              <a:t>«Når du skal prestere under press, så er det er jo bare å gjøre </a:t>
            </a:r>
            <a:r>
              <a:rPr lang="nb-NO" sz="2800" i="1" dirty="0">
                <a:solidFill>
                  <a:schemeClr val="accent4">
                    <a:lumMod val="50000"/>
                  </a:schemeClr>
                </a:solidFill>
              </a:rPr>
              <a:t>som du pleier å gjøre på trening»</a:t>
            </a:r>
          </a:p>
          <a:p>
            <a:pPr algn="ctr"/>
            <a:endParaRPr lang="nb-NO" dirty="0"/>
          </a:p>
          <a:p>
            <a:pPr algn="ctr"/>
            <a:r>
              <a:rPr lang="nb-NO" sz="1000" dirty="0"/>
              <a:t>(Hege Sundt Riise)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10" y="2057400"/>
            <a:ext cx="5739526" cy="35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21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16632"/>
            <a:ext cx="900100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084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06" y="142613"/>
            <a:ext cx="5480408" cy="6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3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000" b="1" dirty="0">
                <a:solidFill>
                  <a:schemeClr val="accent4">
                    <a:lumMod val="50000"/>
                  </a:schemeClr>
                </a:solidFill>
              </a:rPr>
              <a:t>OPPGAVE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b-NO" sz="4800" dirty="0"/>
              <a:t>Kringsatt av fiender, gå</a:t>
            </a:r>
          </a:p>
          <a:p>
            <a:pPr marL="0" indent="0" algn="ctr">
              <a:buNone/>
            </a:pPr>
            <a:r>
              <a:rPr lang="nb-NO" sz="4800" dirty="0"/>
              <a:t>inn i din tid!</a:t>
            </a:r>
          </a:p>
          <a:p>
            <a:pPr marL="0" indent="0" algn="ctr">
              <a:buNone/>
            </a:pPr>
            <a:r>
              <a:rPr lang="nb-NO" sz="4800" dirty="0"/>
              <a:t>Under en blodig storm –</a:t>
            </a:r>
          </a:p>
          <a:p>
            <a:pPr marL="0" indent="0" algn="ctr">
              <a:buNone/>
            </a:pPr>
            <a:r>
              <a:rPr lang="nb-NO" sz="4800" dirty="0"/>
              <a:t>vi deg til strid!</a:t>
            </a:r>
          </a:p>
          <a:p>
            <a:pPr marL="0" indent="0" algn="ctr">
              <a:buNone/>
            </a:pPr>
            <a:endParaRPr lang="nb-NO" sz="4800" dirty="0"/>
          </a:p>
          <a:p>
            <a:pPr marL="0" indent="0" algn="ctr">
              <a:buNone/>
            </a:pPr>
            <a:r>
              <a:rPr lang="nb-NO" sz="4800" dirty="0"/>
              <a:t>Kanskje du spør i angst,</a:t>
            </a:r>
          </a:p>
          <a:p>
            <a:pPr marL="0" indent="0" algn="ctr">
              <a:buNone/>
            </a:pPr>
            <a:r>
              <a:rPr lang="nb-NO" sz="4800" dirty="0"/>
              <a:t>udekket, åpen:</a:t>
            </a:r>
          </a:p>
          <a:p>
            <a:pPr marL="0" indent="0" algn="ctr">
              <a:buNone/>
            </a:pPr>
            <a:r>
              <a:rPr lang="nb-NO" sz="4800" dirty="0"/>
              <a:t>hva skal jeg kjempe med,</a:t>
            </a:r>
          </a:p>
          <a:p>
            <a:pPr marL="0" indent="0" algn="ctr">
              <a:buNone/>
            </a:pPr>
            <a:r>
              <a:rPr lang="nb-NO" sz="4800" dirty="0"/>
              <a:t>hva er mitt våpen?</a:t>
            </a:r>
          </a:p>
          <a:p>
            <a:pPr marL="0" indent="0" algn="ctr">
              <a:buNone/>
            </a:pPr>
            <a:endParaRPr lang="nb-NO" sz="4800" dirty="0"/>
          </a:p>
          <a:p>
            <a:pPr marL="0" indent="0" algn="ctr">
              <a:buNone/>
            </a:pPr>
            <a:r>
              <a:rPr lang="nb-NO" sz="4800" dirty="0"/>
              <a:t>Her er ditt vern mot vold,</a:t>
            </a:r>
          </a:p>
          <a:p>
            <a:pPr marL="0" indent="0" algn="ctr">
              <a:buNone/>
            </a:pPr>
            <a:r>
              <a:rPr lang="nb-NO" sz="4800" dirty="0"/>
              <a:t>her er ditt sverd:</a:t>
            </a:r>
          </a:p>
          <a:p>
            <a:pPr marL="0" indent="0" algn="ctr">
              <a:buNone/>
            </a:pPr>
            <a:r>
              <a:rPr lang="nb-NO" sz="4800" dirty="0"/>
              <a:t>troen på livet vårt,</a:t>
            </a:r>
          </a:p>
          <a:p>
            <a:pPr marL="0" indent="0" algn="ctr">
              <a:buNone/>
            </a:pPr>
            <a:r>
              <a:rPr lang="nb-NO" sz="4800" dirty="0"/>
              <a:t>menneskets verd.</a:t>
            </a:r>
          </a:p>
          <a:p>
            <a:pPr marL="0" indent="0" algn="ctr">
              <a:buNone/>
            </a:pPr>
            <a:endParaRPr lang="nb-NO" sz="4800" dirty="0"/>
          </a:p>
          <a:p>
            <a:pPr marL="0" indent="0" algn="ctr">
              <a:buNone/>
            </a:pPr>
            <a:r>
              <a:rPr lang="nb-NO" sz="4800" dirty="0"/>
              <a:t>For all vår fremtids skyld,</a:t>
            </a:r>
          </a:p>
          <a:p>
            <a:pPr marL="0" indent="0" algn="ctr">
              <a:buNone/>
            </a:pPr>
            <a:r>
              <a:rPr lang="nb-NO" sz="4800" dirty="0"/>
              <a:t>søk det og dyrk det,</a:t>
            </a:r>
          </a:p>
          <a:p>
            <a:pPr marL="0" indent="0" algn="ctr">
              <a:buNone/>
            </a:pPr>
            <a:r>
              <a:rPr lang="nb-NO" sz="4800" dirty="0"/>
              <a:t>dø om du må – men:</a:t>
            </a:r>
          </a:p>
          <a:p>
            <a:pPr marL="0" indent="0" algn="ctr">
              <a:buNone/>
            </a:pPr>
            <a:r>
              <a:rPr lang="nb-NO" sz="4800" dirty="0"/>
              <a:t>øk det og styrk det!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endParaRPr lang="nb-NO" sz="2800" dirty="0"/>
          </a:p>
          <a:p>
            <a:pPr algn="ctr"/>
            <a:r>
              <a:rPr lang="nb-NO" sz="3600" i="1" dirty="0">
                <a:solidFill>
                  <a:schemeClr val="accent4">
                    <a:lumMod val="50000"/>
                  </a:schemeClr>
                </a:solidFill>
              </a:rPr>
              <a:t>Diktfremføring</a:t>
            </a:r>
          </a:p>
        </p:txBody>
      </p:sp>
    </p:spTree>
    <p:extLst>
      <p:ext uri="{BB962C8B-B14F-4D97-AF65-F5344CB8AC3E}">
        <p14:creationId xmlns:p14="http://schemas.microsoft.com/office/powerpoint/2010/main" val="3082772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SPILL OFFENSIVT MED DE KORTENE DU HAR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nb-NO" dirty="0"/>
          </a:p>
          <a:p>
            <a:pPr algn="ctr"/>
            <a:endParaRPr lang="nb-NO" i="1" dirty="0"/>
          </a:p>
          <a:p>
            <a:pPr algn="ctr"/>
            <a:r>
              <a:rPr lang="nb-NO" i="1" dirty="0"/>
              <a:t> Det er ikke alltid du har godspillet tilgjengelig, men det er om å gjøre å </a:t>
            </a:r>
            <a:r>
              <a:rPr lang="nb-NO" sz="2800" i="1" dirty="0">
                <a:solidFill>
                  <a:schemeClr val="accent4">
                    <a:lumMod val="50000"/>
                  </a:schemeClr>
                </a:solidFill>
              </a:rPr>
              <a:t>akseptere det du har den dagen</a:t>
            </a:r>
            <a:r>
              <a:rPr lang="nb-NO" i="1" dirty="0"/>
              <a:t>, og vite at om du håndterer akkurat den følelsen, så er du </a:t>
            </a:r>
            <a:r>
              <a:rPr lang="nb-NO" sz="2800" i="1" dirty="0">
                <a:solidFill>
                  <a:schemeClr val="accent4">
                    <a:lumMod val="50000"/>
                  </a:schemeClr>
                </a:solidFill>
              </a:rPr>
              <a:t>god nok til å vinne</a:t>
            </a:r>
          </a:p>
          <a:p>
            <a:pPr algn="ctr"/>
            <a:endParaRPr lang="nb-NO" dirty="0"/>
          </a:p>
          <a:p>
            <a:pPr algn="ctr"/>
            <a:r>
              <a:rPr lang="nb-NO" sz="1000" dirty="0"/>
              <a:t>(Suzann Pettersen)</a:t>
            </a:r>
          </a:p>
          <a:p>
            <a:pPr algn="ctr"/>
            <a:endParaRPr lang="nb-NO" i="1" dirty="0"/>
          </a:p>
          <a:p>
            <a:pPr algn="ctr"/>
            <a:r>
              <a:rPr lang="nb-NO" sz="1200" i="1" dirty="0"/>
              <a:t> </a:t>
            </a:r>
            <a:endParaRPr lang="nb-NO" sz="12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9677" y="1854796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0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MESTERSKAPSPADLEREN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nb-NO" dirty="0"/>
          </a:p>
          <a:p>
            <a:pPr algn="ctr"/>
            <a:r>
              <a:rPr lang="nb-NO" i="1" dirty="0"/>
              <a:t>Min største mentale styrke som padler var nok at jeg var god til å styre prosessene inn mot de store mesterskapene</a:t>
            </a:r>
          </a:p>
          <a:p>
            <a:pPr algn="ctr"/>
            <a:endParaRPr lang="nb-NO" i="1" dirty="0"/>
          </a:p>
          <a:p>
            <a:pPr algn="ctr"/>
            <a:r>
              <a:rPr lang="nb-NO" sz="2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Det handler om å bygge opp riktig spenning i kroppen</a:t>
            </a:r>
            <a:r>
              <a:rPr lang="nb-NO" i="1" dirty="0"/>
              <a:t>, og at jeg var hard nok til å gi alt hele veien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(Knut Holmann)</a:t>
            </a:r>
          </a:p>
        </p:txBody>
      </p:sp>
      <p:pic>
        <p:nvPicPr>
          <p:cNvPr id="27650" name="Picture 2" descr="C:\Users\Arne\Pictures\Bilder Norske vinnerskaller\YLSRBIQLOUDUJHM-ac81f34cc8624346a44d59e08edac71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484784"/>
            <a:ext cx="511175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8402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«LILLE SPEIL PÅ VEGGEN DER»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/>
              <a:t>«Hvis du ikke har optimalt spenningsnivå før en konkurranse, 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må du kunne hente deg inn igjen i løpet av få minutter</a:t>
            </a:r>
            <a:r>
              <a:rPr lang="nb-NO" sz="2400" i="1" dirty="0"/>
              <a:t>, hvis ikke går det skeis. Det er utfordringen, og det er </a:t>
            </a:r>
            <a:r>
              <a:rPr lang="nb-NO" sz="2400" b="1" i="1" dirty="0"/>
              <a:t>den</a:t>
            </a:r>
            <a:r>
              <a:rPr lang="nb-NO" sz="2400" i="1" dirty="0"/>
              <a:t> du kan lære å løse gjennom mental trening»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(Liv Grete Skjelbreid Poirèe)</a:t>
            </a:r>
          </a:p>
          <a:p>
            <a:pPr marL="0" indent="0" algn="ctr"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56731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chemeClr val="accent5">
                    <a:lumMod val="75000"/>
                  </a:schemeClr>
                </a:solidFill>
              </a:rPr>
              <a:t>«THE ZONE OF OPTIMAL PERFORMANCE»</a:t>
            </a:r>
            <a:br>
              <a:rPr lang="nb-NO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nb-NO" sz="1000" dirty="0">
                <a:solidFill>
                  <a:schemeClr val="accent5">
                    <a:lumMod val="75000"/>
                  </a:schemeClr>
                </a:solidFill>
              </a:rPr>
              <a:t>(Yuri Hanin, 200,2007)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dirty="0"/>
              <a:t>Tilnærmingen er beskrivende og individuell, ved at en utøvers persepsjon og opplevelse av egne følelser før en prestasjon identifiseres og analyseres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Gjennom sammenligning finner man frem til hvilke følelser som har dominert før gode prestasjoner, og utøverens «zone of optimal performance» identifiseres</a:t>
            </a:r>
          </a:p>
          <a:p>
            <a:pPr algn="ctr"/>
            <a:endParaRPr lang="nb-NO" dirty="0"/>
          </a:p>
          <a:p>
            <a:pPr algn="ctr"/>
            <a:endParaRPr lang="nb-NO" sz="1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484784"/>
            <a:ext cx="511175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232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3" y="377504"/>
            <a:ext cx="11526473" cy="62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71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>
                <a:solidFill>
                  <a:schemeClr val="accent4">
                    <a:lumMod val="50000"/>
                  </a:schemeClr>
                </a:solidFill>
              </a:rPr>
              <a:t>KONKURRANSEMANNEN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i="1" dirty="0"/>
          </a:p>
          <a:p>
            <a:pPr algn="ctr"/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Toppidrett er følelser!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Den som kontrollerer følelsene sine best, vinner mest</a:t>
            </a:r>
          </a:p>
          <a:p>
            <a:pPr algn="ctr"/>
            <a:endParaRPr lang="nb-NO" i="1" dirty="0"/>
          </a:p>
          <a:p>
            <a:pPr algn="ctr"/>
            <a:r>
              <a:rPr lang="nb-NO" sz="1200" i="1" dirty="0"/>
              <a:t>(Petter Thoresen)</a:t>
            </a:r>
          </a:p>
        </p:txBody>
      </p:sp>
      <p:pic>
        <p:nvPicPr>
          <p:cNvPr id="3074" name="Picture 2" descr="C:\Users\Arne Riise\Pictures\Bilder Norske vinnerskaller\YLSRBIQLOUDUJHM-bf3d7eb1f0bf48dba2be1784b9035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91" y="1781893"/>
            <a:ext cx="5111750" cy="401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799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«NØKKELEN TIL SUKSESS»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/>
              <a:t>Jeg forstod tidlig at nøkkelen til suksess ligger i det å få kontroll på alle følelsene, få dem til å harmonere, og å få brukt den energien som bygger seg opp rundt konkurranse på en positiv måte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Da er det det mentale som er nøkkelen</a:t>
            </a:r>
            <a:r>
              <a:rPr lang="nb-NO" sz="2400" i="1" dirty="0"/>
              <a:t>, forutsatt at alt det andre er på plass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400" dirty="0"/>
              <a:t>(Petter Thoresen)</a:t>
            </a:r>
          </a:p>
        </p:txBody>
      </p:sp>
    </p:spTree>
    <p:extLst>
      <p:ext uri="{BB962C8B-B14F-4D97-AF65-F5344CB8AC3E}">
        <p14:creationId xmlns:p14="http://schemas.microsoft.com/office/powerpoint/2010/main" val="3297963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95250"/>
            <a:ext cx="5715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3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TÅLMODIG MESTER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endParaRPr lang="nb-NO" i="1" dirty="0"/>
          </a:p>
          <a:p>
            <a:pPr algn="ctr"/>
            <a:endParaRPr lang="nb-NO" i="1" dirty="0"/>
          </a:p>
          <a:p>
            <a:pPr algn="ctr"/>
            <a:r>
              <a:rPr lang="nb-NO" sz="2000" i="1" dirty="0"/>
              <a:t>Normal is good enough</a:t>
            </a:r>
          </a:p>
          <a:p>
            <a:pPr algn="ctr"/>
            <a:endParaRPr lang="nb-NO" i="1" dirty="0"/>
          </a:p>
          <a:p>
            <a:pPr algn="ctr"/>
            <a:r>
              <a:rPr lang="nb-NO" sz="1200" i="1" dirty="0"/>
              <a:t>(Anders Bardal)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761928"/>
            <a:ext cx="5111750" cy="368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3805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dirty="0">
                <a:solidFill>
                  <a:schemeClr val="bg2">
                    <a:lumMod val="50000"/>
                  </a:schemeClr>
                </a:solidFill>
              </a:rPr>
              <a:t>«COMPETITION»</a:t>
            </a:r>
            <a:endParaRPr lang="nb-NO" sz="28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i="1" dirty="0"/>
          </a:p>
          <a:p>
            <a:pPr algn="ctr"/>
            <a:r>
              <a:rPr lang="nb-NO" i="1" dirty="0"/>
              <a:t>In golf, </a:t>
            </a:r>
            <a:r>
              <a:rPr lang="nb-NO" sz="2400" i="1" dirty="0">
                <a:solidFill>
                  <a:schemeClr val="bg2">
                    <a:lumMod val="50000"/>
                  </a:schemeClr>
                </a:solidFill>
              </a:rPr>
              <a:t>I </a:t>
            </a:r>
            <a:r>
              <a:rPr lang="nb-NO" sz="2400" i="1" dirty="0" err="1">
                <a:solidFill>
                  <a:schemeClr val="bg2">
                    <a:lumMod val="50000"/>
                  </a:schemeClr>
                </a:solidFill>
              </a:rPr>
              <a:t>need</a:t>
            </a:r>
            <a:r>
              <a:rPr lang="nb-NO" sz="2400" i="1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nb-NO" sz="2400" i="1" dirty="0" err="1">
                <a:solidFill>
                  <a:schemeClr val="bg2">
                    <a:lumMod val="50000"/>
                  </a:schemeClr>
                </a:solidFill>
              </a:rPr>
              <a:t>know</a:t>
            </a:r>
            <a:r>
              <a:rPr lang="nb-NO" sz="2400" i="1" dirty="0">
                <a:solidFill>
                  <a:schemeClr val="bg2">
                    <a:lumMod val="50000"/>
                  </a:schemeClr>
                </a:solidFill>
              </a:rPr>
              <a:t> the </a:t>
            </a:r>
            <a:r>
              <a:rPr lang="nb-NO" sz="2400" i="1" dirty="0" err="1">
                <a:solidFill>
                  <a:schemeClr val="bg2">
                    <a:lumMod val="50000"/>
                  </a:schemeClr>
                </a:solidFill>
              </a:rPr>
              <a:t>player</a:t>
            </a:r>
            <a:r>
              <a:rPr lang="nb-NO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b-NO" sz="2400" i="1" dirty="0" err="1">
                <a:solidFill>
                  <a:schemeClr val="bg2">
                    <a:lumMod val="50000"/>
                  </a:schemeClr>
                </a:solidFill>
              </a:rPr>
              <a:t>well</a:t>
            </a:r>
            <a:r>
              <a:rPr lang="nb-NO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b-NO" i="1" dirty="0" err="1"/>
              <a:t>before</a:t>
            </a:r>
            <a:r>
              <a:rPr lang="nb-NO" i="1" dirty="0"/>
              <a:t> I </a:t>
            </a:r>
            <a:r>
              <a:rPr lang="nb-NO" i="1" dirty="0" err="1"/>
              <a:t>can</a:t>
            </a:r>
            <a:r>
              <a:rPr lang="nb-NO" i="1" dirty="0"/>
              <a:t> </a:t>
            </a:r>
            <a:r>
              <a:rPr lang="nb-NO" i="1" dirty="0" err="1"/>
              <a:t>give</a:t>
            </a:r>
            <a:r>
              <a:rPr lang="nb-NO" i="1" dirty="0"/>
              <a:t> </a:t>
            </a:r>
            <a:r>
              <a:rPr lang="nb-NO" i="1" dirty="0" err="1"/>
              <a:t>advice</a:t>
            </a:r>
            <a:r>
              <a:rPr lang="nb-NO" i="1" dirty="0"/>
              <a:t> </a:t>
            </a:r>
            <a:r>
              <a:rPr lang="nb-NO" i="1" dirty="0" err="1"/>
              <a:t>on</a:t>
            </a:r>
            <a:r>
              <a:rPr lang="nb-NO" i="1" dirty="0"/>
              <a:t> </a:t>
            </a:r>
            <a:r>
              <a:rPr lang="nb-NO" i="1" dirty="0" err="1"/>
              <a:t>how</a:t>
            </a:r>
            <a:r>
              <a:rPr lang="nb-NO" i="1" dirty="0"/>
              <a:t> to </a:t>
            </a:r>
            <a:r>
              <a:rPr lang="nb-NO" i="1" dirty="0" err="1"/>
              <a:t>respond</a:t>
            </a:r>
            <a:r>
              <a:rPr lang="nb-NO" i="1" dirty="0"/>
              <a:t> under </a:t>
            </a:r>
            <a:r>
              <a:rPr lang="nb-NO" i="1" dirty="0" err="1"/>
              <a:t>pressure</a:t>
            </a:r>
            <a:r>
              <a:rPr lang="nb-NO" i="1" dirty="0"/>
              <a:t> of a big match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 err="1"/>
              <a:t>Some</a:t>
            </a:r>
            <a:r>
              <a:rPr lang="nb-NO" i="1" dirty="0"/>
              <a:t> </a:t>
            </a:r>
            <a:r>
              <a:rPr lang="nb-NO" i="1" dirty="0" err="1"/>
              <a:t>athletes</a:t>
            </a:r>
            <a:r>
              <a:rPr lang="nb-NO" i="1" dirty="0"/>
              <a:t> do their best </a:t>
            </a:r>
            <a:r>
              <a:rPr lang="nb-NO" i="1" dirty="0" err="1"/>
              <a:t>when</a:t>
            </a:r>
            <a:r>
              <a:rPr lang="nb-NO" i="1" dirty="0"/>
              <a:t> </a:t>
            </a:r>
            <a:r>
              <a:rPr lang="nb-NO" i="1" dirty="0" err="1"/>
              <a:t>they</a:t>
            </a:r>
            <a:r>
              <a:rPr lang="nb-NO" i="1" dirty="0"/>
              <a:t> </a:t>
            </a:r>
            <a:r>
              <a:rPr lang="nb-NO" i="1" dirty="0" err="1"/>
              <a:t>know</a:t>
            </a:r>
            <a:r>
              <a:rPr lang="nb-NO" i="1" dirty="0"/>
              <a:t> the </a:t>
            </a:r>
            <a:r>
              <a:rPr lang="nb-NO" i="1" dirty="0" err="1"/>
              <a:t>pressure</a:t>
            </a:r>
            <a:r>
              <a:rPr lang="nb-NO" i="1" dirty="0"/>
              <a:t> is </a:t>
            </a:r>
            <a:r>
              <a:rPr lang="nb-NO" i="1" dirty="0" err="1"/>
              <a:t>on</a:t>
            </a:r>
            <a:r>
              <a:rPr lang="nb-NO" i="1" dirty="0"/>
              <a:t>, and </a:t>
            </a:r>
            <a:r>
              <a:rPr lang="nb-NO" i="1" dirty="0" err="1"/>
              <a:t>some</a:t>
            </a:r>
            <a:r>
              <a:rPr lang="nb-NO" i="1" dirty="0"/>
              <a:t> do </a:t>
            </a:r>
            <a:r>
              <a:rPr lang="nb-NO" i="1" dirty="0" err="1"/>
              <a:t>better</a:t>
            </a:r>
            <a:r>
              <a:rPr lang="nb-NO" i="1" dirty="0"/>
              <a:t> </a:t>
            </a:r>
            <a:r>
              <a:rPr lang="nb-NO" i="1" dirty="0" err="1"/>
              <a:t>if</a:t>
            </a:r>
            <a:r>
              <a:rPr lang="nb-NO" i="1" dirty="0"/>
              <a:t> I </a:t>
            </a:r>
            <a:r>
              <a:rPr lang="nb-NO" i="1" dirty="0" err="1"/>
              <a:t>can</a:t>
            </a:r>
            <a:r>
              <a:rPr lang="nb-NO" i="1" dirty="0"/>
              <a:t> </a:t>
            </a:r>
            <a:r>
              <a:rPr lang="nb-NO" i="1" dirty="0" err="1"/>
              <a:t>keep</a:t>
            </a:r>
            <a:r>
              <a:rPr lang="nb-NO" i="1" dirty="0"/>
              <a:t> </a:t>
            </a:r>
            <a:r>
              <a:rPr lang="nb-NO" i="1" dirty="0" err="1"/>
              <a:t>them</a:t>
            </a:r>
            <a:r>
              <a:rPr lang="nb-NO" i="1" dirty="0"/>
              <a:t> from </a:t>
            </a:r>
            <a:r>
              <a:rPr lang="nb-NO" i="1" dirty="0" err="1"/>
              <a:t>thinking</a:t>
            </a:r>
            <a:r>
              <a:rPr lang="nb-NO" i="1" dirty="0"/>
              <a:t> </a:t>
            </a:r>
            <a:r>
              <a:rPr lang="nb-NO" i="1" dirty="0" err="1"/>
              <a:t>about</a:t>
            </a:r>
            <a:r>
              <a:rPr lang="nb-NO" i="1" dirty="0"/>
              <a:t> it</a:t>
            </a:r>
          </a:p>
          <a:p>
            <a:pPr algn="ctr"/>
            <a:endParaRPr lang="nb-NO" dirty="0"/>
          </a:p>
          <a:p>
            <a:pPr algn="ctr"/>
            <a:r>
              <a:rPr lang="nb-NO" sz="1000" dirty="0"/>
              <a:t>(Harvey </a:t>
            </a:r>
            <a:r>
              <a:rPr lang="nb-NO" sz="1000" dirty="0" err="1"/>
              <a:t>Penick</a:t>
            </a:r>
            <a:r>
              <a:rPr lang="nb-NO" sz="1000" dirty="0"/>
              <a:t>)</a:t>
            </a:r>
          </a:p>
          <a:p>
            <a:pPr algn="ctr"/>
            <a:endParaRPr lang="nb-NO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412777"/>
            <a:ext cx="5111750" cy="32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143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>
                <a:solidFill>
                  <a:schemeClr val="bg1">
                    <a:lumMod val="50000"/>
                  </a:schemeClr>
                </a:solidFill>
              </a:rPr>
              <a:t>PETTER NORTHUG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i="1" dirty="0"/>
              <a:t>De jeg har rundt meg vet hva jeg vil snakke om, og ikke snakke om, under frokosten på konkurransedagen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(Petter Northug)</a:t>
            </a: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484784"/>
            <a:ext cx="4608512" cy="451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459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«BE YOURSELF»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In </a:t>
            </a:r>
            <a:r>
              <a:rPr lang="nb-NO" sz="2400" i="1" dirty="0" err="1">
                <a:solidFill>
                  <a:schemeClr val="accent4">
                    <a:lumMod val="50000"/>
                  </a:schemeClr>
                </a:solidFill>
              </a:rPr>
              <a:t>competition</a:t>
            </a:r>
            <a:r>
              <a:rPr lang="nb-NO" sz="2400" i="1" dirty="0">
                <a:solidFill>
                  <a:schemeClr val="accent4">
                    <a:lumMod val="50000"/>
                  </a:schemeClr>
                </a:solidFill>
              </a:rPr>
              <a:t> you must be </a:t>
            </a:r>
            <a:r>
              <a:rPr lang="nb-NO" sz="2400" i="1" dirty="0" err="1">
                <a:solidFill>
                  <a:schemeClr val="accent4">
                    <a:lumMod val="50000"/>
                  </a:schemeClr>
                </a:solidFill>
              </a:rPr>
              <a:t>yourself</a:t>
            </a:r>
            <a:endParaRPr lang="nb-NO" sz="2400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/>
              <a:t>If </a:t>
            </a:r>
            <a:r>
              <a:rPr lang="nb-NO" sz="2400" i="1" dirty="0" err="1"/>
              <a:t>you`re</a:t>
            </a:r>
            <a:r>
              <a:rPr lang="nb-NO" sz="2400" i="1" dirty="0"/>
              <a:t> the joking sort, go </a:t>
            </a:r>
            <a:r>
              <a:rPr lang="nb-NO" sz="2400" i="1" dirty="0" err="1"/>
              <a:t>ahead</a:t>
            </a:r>
            <a:r>
              <a:rPr lang="nb-NO" sz="2400" i="1" dirty="0"/>
              <a:t> and joke. If </a:t>
            </a:r>
            <a:r>
              <a:rPr lang="nb-NO" sz="2400" i="1" dirty="0" err="1"/>
              <a:t>you`re</a:t>
            </a:r>
            <a:r>
              <a:rPr lang="nb-NO" sz="2400" i="1" dirty="0"/>
              <a:t> the </a:t>
            </a:r>
            <a:r>
              <a:rPr lang="nb-NO" sz="2400" i="1" dirty="0" err="1"/>
              <a:t>serious</a:t>
            </a:r>
            <a:r>
              <a:rPr lang="nb-NO" sz="2400" i="1" dirty="0"/>
              <a:t> sort, </a:t>
            </a:r>
            <a:r>
              <a:rPr lang="nb-NO" sz="2400" i="1" dirty="0" err="1"/>
              <a:t>there`s</a:t>
            </a:r>
            <a:r>
              <a:rPr lang="nb-NO" sz="2400" i="1" dirty="0"/>
              <a:t> no </a:t>
            </a:r>
            <a:r>
              <a:rPr lang="nb-NO" sz="2400" i="1" dirty="0" err="1"/>
              <a:t>need</a:t>
            </a:r>
            <a:r>
              <a:rPr lang="nb-NO" sz="2400" i="1" dirty="0"/>
              <a:t> to </a:t>
            </a:r>
            <a:r>
              <a:rPr lang="nb-NO" sz="2400" i="1" dirty="0" err="1"/>
              <a:t>pretend</a:t>
            </a:r>
            <a:r>
              <a:rPr lang="nb-NO" sz="2400" i="1" dirty="0"/>
              <a:t> not to be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1400" i="1" dirty="0"/>
              <a:t>(Harvey </a:t>
            </a:r>
            <a:r>
              <a:rPr lang="nb-NO" sz="1400" i="1" dirty="0" err="1"/>
              <a:t>Penick</a:t>
            </a:r>
            <a:r>
              <a:rPr lang="nb-NO" sz="1400" i="1" dirty="0"/>
              <a:t>)</a:t>
            </a:r>
          </a:p>
          <a:p>
            <a:pPr marL="0" indent="0" algn="ctr"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838756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72" y="939567"/>
            <a:ext cx="9622171" cy="512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2055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b="1" dirty="0">
                <a:solidFill>
                  <a:schemeClr val="accent4">
                    <a:lumMod val="50000"/>
                  </a:schemeClr>
                </a:solidFill>
              </a:rPr>
              <a:t>UTØVEREN MÅ TRIVES - LIVET MÅ HENGE SAMMEN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dirty="0"/>
              <a:t>«Hva er det som forstyrrer prestasjonene dine?»</a:t>
            </a: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(Britt Tajet Foxell til Liv Grete Skjelbreid Poirèe)</a:t>
            </a:r>
          </a:p>
        </p:txBody>
      </p:sp>
    </p:spTree>
    <p:extLst>
      <p:ext uri="{BB962C8B-B14F-4D97-AF65-F5344CB8AC3E}">
        <p14:creationId xmlns:p14="http://schemas.microsoft.com/office/powerpoint/2010/main" val="2833652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124744"/>
            <a:ext cx="69847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145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dirty="0">
                <a:solidFill>
                  <a:schemeClr val="accent5">
                    <a:lumMod val="75000"/>
                  </a:schemeClr>
                </a:solidFill>
              </a:rPr>
              <a:t>RÅEST I TERRENGET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sz="2400" i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nb-NO" sz="2400" i="1" dirty="0">
                <a:solidFill>
                  <a:schemeClr val="accent5">
                    <a:lumMod val="75000"/>
                  </a:schemeClr>
                </a:solidFill>
              </a:rPr>
              <a:t>Nøkkelen til bedre prestasjoner ligger i restitusjon</a:t>
            </a:r>
            <a:r>
              <a:rPr lang="nb-NO" i="1" dirty="0"/>
              <a:t>, slik at du hele tiden skal være klar til neste økt, klar for å trene mer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(Gunn-Rita Dahle Flesjå)</a:t>
            </a:r>
          </a:p>
        </p:txBody>
      </p:sp>
      <p:pic>
        <p:nvPicPr>
          <p:cNvPr id="7170" name="Picture 2" descr="C:\Users\Arne Riise\Pictures\Bilder Norske vinnerskaller\YLSRBIQLOUDUJHM-b4cbcab1a9d64a43a06821416e896c2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980728"/>
            <a:ext cx="352839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16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4">
                    <a:lumMod val="50000"/>
                  </a:schemeClr>
                </a:solidFill>
              </a:rPr>
              <a:t>«24 TIMERS UTØVEREN»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3267" y="995363"/>
            <a:ext cx="3924696" cy="4873625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sz="2400" dirty="0"/>
              <a:t>«Vi ror kanskje i takt, men i hver vårt retning»</a:t>
            </a:r>
          </a:p>
          <a:p>
            <a:pPr algn="ctr"/>
            <a:endParaRPr lang="nb-NO" sz="2000" dirty="0"/>
          </a:p>
          <a:p>
            <a:pPr algn="ctr"/>
            <a:r>
              <a:rPr lang="nb-NO" dirty="0"/>
              <a:t>(Thorir Hergeirsson)</a:t>
            </a:r>
          </a:p>
        </p:txBody>
      </p:sp>
    </p:spTree>
    <p:extLst>
      <p:ext uri="{BB962C8B-B14F-4D97-AF65-F5344CB8AC3E}">
        <p14:creationId xmlns:p14="http://schemas.microsoft.com/office/powerpoint/2010/main" val="1640617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80" y="1231641"/>
            <a:ext cx="8220269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39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2">
                    <a:lumMod val="50000"/>
                  </a:schemeClr>
                </a:solidFill>
              </a:rPr>
              <a:t>«KLOKE ORD»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i="1" dirty="0"/>
          </a:p>
          <a:p>
            <a:pPr algn="ctr"/>
            <a:endParaRPr lang="nb-NO" i="1" dirty="0"/>
          </a:p>
          <a:p>
            <a:pPr algn="ctr"/>
            <a:r>
              <a:rPr lang="nb-NO" i="1" dirty="0"/>
              <a:t>De beste er også best på å hvile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(Vebjørn Rodal)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66" y="1719676"/>
            <a:ext cx="5111750" cy="372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3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 OLYMPISKE MOTTO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nb-NO" sz="2000" b="1" dirty="0">
                <a:solidFill>
                  <a:schemeClr val="bg2">
                    <a:lumMod val="50000"/>
                  </a:schemeClr>
                </a:solidFill>
              </a:rPr>
              <a:t>CITIUS</a:t>
            </a:r>
          </a:p>
          <a:p>
            <a:pPr algn="ctr"/>
            <a:r>
              <a:rPr lang="nb-NO" sz="1200" i="1" dirty="0"/>
              <a:t>Raskere</a:t>
            </a:r>
          </a:p>
          <a:p>
            <a:pPr algn="ctr"/>
            <a:endParaRPr lang="nb-NO" sz="1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nb-NO" sz="2000" b="1" dirty="0">
                <a:solidFill>
                  <a:schemeClr val="bg2">
                    <a:lumMod val="50000"/>
                  </a:schemeClr>
                </a:solidFill>
              </a:rPr>
              <a:t>ALTIUS</a:t>
            </a:r>
          </a:p>
          <a:p>
            <a:pPr algn="ctr"/>
            <a:r>
              <a:rPr lang="nb-NO" sz="1200" i="1" dirty="0"/>
              <a:t>Høyere</a:t>
            </a:r>
          </a:p>
          <a:p>
            <a:pPr algn="ctr"/>
            <a:endParaRPr lang="nb-NO" sz="1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nb-NO" sz="2000" b="1" dirty="0">
                <a:solidFill>
                  <a:schemeClr val="bg2">
                    <a:lumMod val="50000"/>
                  </a:schemeClr>
                </a:solidFill>
              </a:rPr>
              <a:t>FORTIUS</a:t>
            </a:r>
          </a:p>
          <a:p>
            <a:pPr algn="ctr"/>
            <a:r>
              <a:rPr lang="nb-NO" sz="1200" i="1" dirty="0"/>
              <a:t>Sterkere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700808"/>
            <a:ext cx="51117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827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8" y="318782"/>
            <a:ext cx="10930855" cy="61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27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33" y="520117"/>
            <a:ext cx="10385570" cy="58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75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709127"/>
            <a:ext cx="10524931" cy="55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530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117114" y="669742"/>
            <a:ext cx="1655966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b-NO" b="1" dirty="0">
                <a:solidFill>
                  <a:schemeClr val="bg2">
                    <a:lumMod val="50000"/>
                  </a:schemeClr>
                </a:solidFill>
              </a:rPr>
              <a:t>KONKURRANSE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4758935" y="5467736"/>
            <a:ext cx="235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Mentale basisteknikker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2848922" y="4797152"/>
            <a:ext cx="118365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Målsetting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545076" y="4797152"/>
            <a:ext cx="127098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Avspenning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6314225" y="4797152"/>
            <a:ext cx="13660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Visualisering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8112225" y="4797152"/>
            <a:ext cx="13005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Indre dialog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4892929" y="3654316"/>
            <a:ext cx="21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Mentale ferdigheter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919536" y="2984466"/>
            <a:ext cx="92961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Selvtillit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3528650" y="2846022"/>
            <a:ext cx="12065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Spenningsregulering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5311439" y="2984521"/>
            <a:ext cx="12328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Motivasjon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7039792" y="2984466"/>
            <a:ext cx="152016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Konsentrasjon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8989168" y="2984466"/>
            <a:ext cx="156728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Stressmestring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5180570" y="1750804"/>
            <a:ext cx="14945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2">
                    <a:lumMod val="50000"/>
                  </a:schemeClr>
                </a:solidFill>
              </a:rPr>
              <a:t>Forberedelser</a:t>
            </a:r>
          </a:p>
        </p:txBody>
      </p:sp>
    </p:spTree>
    <p:extLst>
      <p:ext uri="{BB962C8B-B14F-4D97-AF65-F5344CB8AC3E}">
        <p14:creationId xmlns:p14="http://schemas.microsoft.com/office/powerpoint/2010/main" val="17763439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61" y="503853"/>
            <a:ext cx="9479559" cy="57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2463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/>
              <a:t>“Spieth after shocking back-nine collapse”</a:t>
            </a:r>
            <a:br>
              <a:rPr lang="en-US" sz="3100" dirty="0"/>
            </a:br>
            <a:endParaRPr lang="nb-NO" sz="31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9863" y="1438275"/>
            <a:ext cx="6038850" cy="3971925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 But I didn't take that extra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deep breath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/>
              <a:t>and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really focus </a:t>
            </a:r>
            <a:r>
              <a:rPr lang="en-US" dirty="0"/>
              <a:t>on my line on 12. Instead I went up and I just put a quick swing on it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  <a:p>
            <a:pPr algn="ctr"/>
            <a:r>
              <a:rPr lang="en-US" dirty="0"/>
              <a:t>It was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lack of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dicipline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1400" dirty="0"/>
          </a:p>
          <a:p>
            <a:pPr algn="ctr"/>
            <a:r>
              <a:rPr lang="en-US" sz="1200" dirty="0"/>
              <a:t>(Jordan Spieth)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3079902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STILLHETENS RÅSKAP</a:t>
            </a:r>
            <a:r>
              <a:rPr lang="nb-NO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nb-NO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nb-NO" sz="1100" dirty="0">
                <a:solidFill>
                  <a:schemeClr val="bg2">
                    <a:lumMod val="50000"/>
                  </a:schemeClr>
                </a:solidFill>
              </a:rPr>
              <a:t>MINDFULNESS FOR Å PRESTERE PÅ TOPP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endParaRPr lang="nb-NO" dirty="0"/>
          </a:p>
          <a:p>
            <a:pPr algn="ctr"/>
            <a:r>
              <a:rPr lang="nb-NO" i="1" dirty="0"/>
              <a:t>Det pågår en mental revolusjon innenfor næringslivet, forsvaret og toppidretten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Særlig toppidretten er i ferd med å erkjenne at </a:t>
            </a:r>
            <a:r>
              <a:rPr lang="nb-NO" sz="2600" i="1" dirty="0">
                <a:solidFill>
                  <a:schemeClr val="accent4">
                    <a:lumMod val="50000"/>
                  </a:schemeClr>
                </a:solidFill>
              </a:rPr>
              <a:t>det som skiller de beste fra de nest beste, er mentale ferdigheter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Kjenner du deg selv ut og inn?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Hvor mye av potensialet i deg vil du frigjøre?</a:t>
            </a:r>
          </a:p>
          <a:p>
            <a:pPr algn="ctr"/>
            <a:endParaRPr lang="nb-NO" dirty="0"/>
          </a:p>
          <a:p>
            <a:pPr algn="ctr"/>
            <a:r>
              <a:rPr lang="nb-NO" sz="1200" dirty="0"/>
              <a:t>(Anders Meland)</a:t>
            </a:r>
          </a:p>
          <a:p>
            <a:pPr algn="ctr"/>
            <a:endParaRPr lang="nb-NO" i="1" dirty="0"/>
          </a:p>
          <a:p>
            <a:pPr algn="ctr"/>
            <a:r>
              <a:rPr lang="nb-NO" i="1" dirty="0"/>
              <a:t>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64" y="1257300"/>
            <a:ext cx="4389834" cy="471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319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b="1" dirty="0">
                <a:solidFill>
                  <a:schemeClr val="accent4">
                    <a:lumMod val="50000"/>
                  </a:schemeClr>
                </a:solidFill>
              </a:rPr>
              <a:t>«IT HAPPENS RIGHT NOW»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2400" i="1" dirty="0"/>
              <a:t>The golfer must </a:t>
            </a:r>
            <a:r>
              <a:rPr lang="nb-NO" sz="2400" i="1" dirty="0" err="1"/>
              <a:t>learn</a:t>
            </a:r>
            <a:r>
              <a:rPr lang="nb-NO" sz="2400" i="1" dirty="0"/>
              <a:t> to turn of off all </a:t>
            </a:r>
            <a:r>
              <a:rPr lang="nb-NO" sz="2400" i="1" dirty="0" err="1"/>
              <a:t>conflicting</a:t>
            </a:r>
            <a:r>
              <a:rPr lang="nb-NO" sz="2400" i="1" dirty="0"/>
              <a:t> </a:t>
            </a:r>
            <a:r>
              <a:rPr lang="nb-NO" sz="2400" i="1" dirty="0" err="1"/>
              <a:t>voices</a:t>
            </a:r>
            <a:endParaRPr lang="nb-NO" sz="2400" i="1" dirty="0"/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A golf swing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happens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right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now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, not in the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past</a:t>
            </a:r>
            <a:r>
              <a:rPr lang="nb-NO" sz="3200" i="1" dirty="0">
                <a:solidFill>
                  <a:schemeClr val="accent4">
                    <a:lumMod val="50000"/>
                  </a:schemeClr>
                </a:solidFill>
              </a:rPr>
              <a:t> or in the </a:t>
            </a:r>
            <a:r>
              <a:rPr lang="nb-NO" sz="3200" i="1" dirty="0" err="1">
                <a:solidFill>
                  <a:schemeClr val="accent4">
                    <a:lumMod val="50000"/>
                  </a:schemeClr>
                </a:solidFill>
              </a:rPr>
              <a:t>future</a:t>
            </a:r>
            <a:endParaRPr lang="nb-NO" sz="3200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nb-NO" sz="2400" dirty="0"/>
          </a:p>
          <a:p>
            <a:pPr marL="0" indent="0" algn="ctr">
              <a:buNone/>
            </a:pPr>
            <a:r>
              <a:rPr lang="nb-NO" sz="1200" dirty="0"/>
              <a:t>(Harvey </a:t>
            </a:r>
            <a:r>
              <a:rPr lang="nb-NO" sz="1200" dirty="0" err="1"/>
              <a:t>Penick</a:t>
            </a:r>
            <a:r>
              <a:rPr lang="nb-NO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18269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4">
                    <a:lumMod val="50000"/>
                  </a:schemeClr>
                </a:solidFill>
              </a:rPr>
              <a:t>PUSTEN DIN – EN STERK KRAFT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r>
              <a:rPr lang="nb-NO" dirty="0"/>
              <a:t>«Det er garantert effekt på den andre siden. Det hjelper med et åpent sinn, men egentlig trenger du ikke engang å like det. </a:t>
            </a:r>
            <a:r>
              <a:rPr lang="nb-NO" sz="2800" dirty="0">
                <a:solidFill>
                  <a:schemeClr val="accent4">
                    <a:lumMod val="50000"/>
                  </a:schemeClr>
                </a:solidFill>
              </a:rPr>
              <a:t>Bare gjør det!»</a:t>
            </a:r>
          </a:p>
          <a:p>
            <a:pPr algn="ctr"/>
            <a:endParaRPr lang="nb-NO" dirty="0"/>
          </a:p>
          <a:p>
            <a:pPr algn="ctr"/>
            <a:r>
              <a:rPr lang="nb-NO" sz="1000" dirty="0"/>
              <a:t>(Jagerflyger)</a:t>
            </a:r>
          </a:p>
          <a:p>
            <a:pPr algn="ctr"/>
            <a:endParaRPr lang="nb-NO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484785"/>
            <a:ext cx="5317430" cy="31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169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88" y="662730"/>
            <a:ext cx="10242959" cy="54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4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233" y="933062"/>
            <a:ext cx="6885991" cy="51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b="1" dirty="0">
                <a:solidFill>
                  <a:schemeClr val="accent4">
                    <a:lumMod val="50000"/>
                  </a:schemeClr>
                </a:solidFill>
              </a:rPr>
              <a:t>PRESTASJONSKULTUR &amp; SELVRESPEKT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i="1" dirty="0"/>
              <a:t>Å ta ansvar for en god prestasjonskultur handler rett og slett om å respektere seg selv nok hele tiden, til å være så godt forberedt som mulig</a:t>
            </a:r>
          </a:p>
          <a:p>
            <a:pPr algn="ctr"/>
            <a:endParaRPr lang="nb-NO" i="1" dirty="0"/>
          </a:p>
          <a:p>
            <a:pPr algn="ctr"/>
            <a:r>
              <a:rPr lang="nb-NO" sz="1000" i="1" dirty="0"/>
              <a:t>(Magnus Carlsen)</a:t>
            </a:r>
          </a:p>
          <a:p>
            <a:endParaRPr lang="nb-NO" dirty="0"/>
          </a:p>
          <a:p>
            <a:pPr algn="ctr"/>
            <a:endParaRPr lang="nb-NO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33" y="1377102"/>
            <a:ext cx="5111750" cy="35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289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23693</TotalTime>
  <Words>2102</Words>
  <Application>Microsoft Office PowerPoint</Application>
  <PresentationFormat>Widescreen</PresentationFormat>
  <Paragraphs>412</Paragraphs>
  <Slides>79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TÅLMODIG MESTER</vt:lpstr>
      <vt:lpstr>DET OLYMPISKE MOTTO</vt:lpstr>
      <vt:lpstr>PowerPoint-presentasjon</vt:lpstr>
      <vt:lpstr>PRESTASJONSKULTUR &amp; SELVRESPEKT</vt:lpstr>
      <vt:lpstr>PowerPoint-presentasjon</vt:lpstr>
      <vt:lpstr>SELVBESTEMMELSESTEORI</vt:lpstr>
      <vt:lpstr>PowerPoint-presentasjon</vt:lpstr>
      <vt:lpstr>ALDRI UTLÆRT – ALLTID UTVIKLING</vt:lpstr>
      <vt:lpstr>NORSKE VINNERSKALLER</vt:lpstr>
      <vt:lpstr>BAKGRUNN FOR BOKPROSJEKTET</vt:lpstr>
      <vt:lpstr>PowerPoint-presentasjon</vt:lpstr>
      <vt:lpstr>A TRIBUTE TO  HARVEY PENICK (1904-1995)</vt:lpstr>
      <vt:lpstr>«THE ULTIMATE SPORT PSYCHOLOGIST»</vt:lpstr>
      <vt:lpstr>IT`S ALL IN YOUR MIND</vt:lpstr>
      <vt:lpstr>UBESEIRET</vt:lpstr>
      <vt:lpstr>«KONTROLL - ANSVAR»</vt:lpstr>
      <vt:lpstr>THE HUMAN CHARACTER</vt:lpstr>
      <vt:lpstr>PowerPoint-presentasjon</vt:lpstr>
      <vt:lpstr>POSITIVE COMMUNICATION</vt:lpstr>
      <vt:lpstr>PÅ JOBB FOR NASJONEN</vt:lpstr>
      <vt:lpstr>«LIFE &amp; GOLF ARE SIMILAR»</vt:lpstr>
      <vt:lpstr>«EN TENKENDE, SELVSTENDIG OG ROBUST UTØVER»</vt:lpstr>
      <vt:lpstr>WINS AND LOSSES</vt:lpstr>
      <vt:lpstr>TILSTEDE I ØYEBLIKKET</vt:lpstr>
      <vt:lpstr>PowerPoint-presentasjon</vt:lpstr>
      <vt:lpstr>KONGEN</vt:lpstr>
      <vt:lpstr>OPTIMISTISK TENKNING</vt:lpstr>
      <vt:lpstr>KATHY WHITWORTH</vt:lpstr>
      <vt:lpstr>PowerPoint-presentasjon</vt:lpstr>
      <vt:lpstr>«PENICK OM KATHY WHITWORTH»</vt:lpstr>
      <vt:lpstr>HEVNEREN FRA MOSVIK</vt:lpstr>
      <vt:lpstr>«TO FLUER I EN SMEKK»</vt:lpstr>
      <vt:lpstr>THE LITTLE RED BOOK</vt:lpstr>
      <vt:lpstr>«THE SOCRATES OF GOLF»</vt:lpstr>
      <vt:lpstr> «HENTE UT DET BESTE AV SEG SELV» </vt:lpstr>
      <vt:lpstr>PowerPoint-presentasjon</vt:lpstr>
      <vt:lpstr>PowerPoint-presentasjon</vt:lpstr>
      <vt:lpstr>Jutanugarn's late collapse</vt:lpstr>
      <vt:lpstr>MENTAL TØFFHET – 4 X C</vt:lpstr>
      <vt:lpstr>HEVNEREN FRA MOSVIK</vt:lpstr>
      <vt:lpstr>MENTALE BASISTEKNIKKER FØR OG UNDER KONKURRANSE</vt:lpstr>
      <vt:lpstr>PowerPoint-presentasjon</vt:lpstr>
      <vt:lpstr>HVORDAN TAKLE PRESS?</vt:lpstr>
      <vt:lpstr>«GJØR SOM NORMALT»</vt:lpstr>
      <vt:lpstr>PowerPoint-presentasjon</vt:lpstr>
      <vt:lpstr>OPPGAVE</vt:lpstr>
      <vt:lpstr>SPILL OFFENSIVT MED DE KORTENE DU HAR</vt:lpstr>
      <vt:lpstr>MESTERSKAPSPADLEREN</vt:lpstr>
      <vt:lpstr>«LILLE SPEIL PÅ VEGGEN DER»</vt:lpstr>
      <vt:lpstr>«THE ZONE OF OPTIMAL PERFORMANCE» (Yuri Hanin, 200,2007)</vt:lpstr>
      <vt:lpstr>PowerPoint-presentasjon</vt:lpstr>
      <vt:lpstr>KONKURRANSEMANNEN</vt:lpstr>
      <vt:lpstr>«NØKKELEN TIL SUKSESS»</vt:lpstr>
      <vt:lpstr>PowerPoint-presentasjon</vt:lpstr>
      <vt:lpstr>«COMPETITION»</vt:lpstr>
      <vt:lpstr>PETTER NORTHUG</vt:lpstr>
      <vt:lpstr>«BE YOURSELF»</vt:lpstr>
      <vt:lpstr>PowerPoint-presentasjon</vt:lpstr>
      <vt:lpstr>UTØVEREN MÅ TRIVES - LIVET MÅ HENGE SAMMEN</vt:lpstr>
      <vt:lpstr>PowerPoint-presentasjon</vt:lpstr>
      <vt:lpstr>RÅEST I TERRENGET</vt:lpstr>
      <vt:lpstr>«24 TIMERS UTØVEREN»</vt:lpstr>
      <vt:lpstr>PowerPoint-presentasjon</vt:lpstr>
      <vt:lpstr>«KLOKE ORD»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 “Spieth after shocking back-nine collapse” </vt:lpstr>
      <vt:lpstr>STILLHETENS RÅSKAP MINDFULNESS FOR Å PRESTERE PÅ TOPP</vt:lpstr>
      <vt:lpstr>«IT HAPPENS RIGHT NOW»</vt:lpstr>
      <vt:lpstr>PUSTEN DIN – EN STERK KRAFT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Arne Jørstad Riise</dc:creator>
  <cp:lastModifiedBy>Bjørkøy, John</cp:lastModifiedBy>
  <cp:revision>4</cp:revision>
  <cp:lastPrinted>2016-11-07T08:57:49Z</cp:lastPrinted>
  <dcterms:created xsi:type="dcterms:W3CDTF">2016-11-04T08:45:00Z</dcterms:created>
  <dcterms:modified xsi:type="dcterms:W3CDTF">2016-12-01T09:18:26Z</dcterms:modified>
</cp:coreProperties>
</file>