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78" r:id="rId4"/>
    <p:sldId id="266" r:id="rId5"/>
    <p:sldId id="282" r:id="rId6"/>
    <p:sldId id="273" r:id="rId7"/>
    <p:sldId id="283" r:id="rId8"/>
    <p:sldId id="275" r:id="rId9"/>
    <p:sldId id="290" r:id="rId10"/>
    <p:sldId id="291" r:id="rId11"/>
    <p:sldId id="292" r:id="rId12"/>
    <p:sldId id="293" r:id="rId13"/>
    <p:sldId id="294" r:id="rId14"/>
    <p:sldId id="284" r:id="rId15"/>
    <p:sldId id="276" r:id="rId16"/>
    <p:sldId id="295" r:id="rId17"/>
    <p:sldId id="296" r:id="rId18"/>
    <p:sldId id="297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a Fjeldaas" initials="TF" lastIdx="1" clrIdx="0">
    <p:extLst>
      <p:ext uri="{19B8F6BF-5375-455C-9EA6-DF929625EA0E}">
        <p15:presenceInfo xmlns:p15="http://schemas.microsoft.com/office/powerpoint/2012/main" userId="14691900ed7ccd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434"/>
    <a:srgbClr val="203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35B0-CD73-41B7-B1E2-94FE93513D9E}" type="datetimeFigureOut">
              <a:rPr lang="nb-NO" smtClean="0"/>
              <a:t>17.10.2020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58E08-0EE9-45BC-BF79-3AEF6397C7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69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25BC54-5D9E-464C-83E4-F6BDDDA05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4F09DB3-C2C5-4380-B1F1-807B7661F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4E5F33-5CA8-48CF-A946-6770B3CA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C0A-0FE2-4CCE-A03F-E2521FDBE0C9}" type="datetime1">
              <a:rPr lang="nb-NO" smtClean="0"/>
              <a:t>17.10.2020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35CFE5-2B02-4B6A-A845-0624CC71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DE2430-EF2B-4ABC-BCDE-199F5F93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195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A7692C-4F4A-4C12-8855-0EC2EB2D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C7162F5-A8BE-45A2-B882-4373C6309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24F1C7-C40F-430C-ADD2-DB1A3A0D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153E-E9CE-4825-B3D7-6B963C4CD247}" type="datetime1">
              <a:rPr lang="nb-NO" smtClean="0"/>
              <a:t>17.10.2020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E216CC-A5E5-4D34-82A3-4E73BF966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C03BE3-8AA0-4F13-8EAA-08257099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54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94DE88B-A8E7-4A07-BA12-8626514FC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CABFE4D-2796-4BA2-B81A-722CF8EBE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3A1447-CE41-41F1-A5C1-0235AB60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8ACA-83F5-4D19-9746-4BB4DA7E60BD}" type="datetime1">
              <a:rPr lang="nb-NO" smtClean="0"/>
              <a:t>17.10.2020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E8A8A2-9828-4B99-A962-E9A6AC2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970D962-E368-4EC3-83D2-80B8262E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506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593CED-52FF-4F79-9008-601FB738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B051BC-D9C6-4BA0-8950-22A89E613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EA5913-DA9E-4B81-A84E-40802BC3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0B65CF-E916-434D-A610-B1965A946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44C222-E708-4DF8-9EE3-5D237771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84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7B227-66C8-49F9-9F74-EF80E9A0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9648A67-EA57-4AAB-AF17-35DA76413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1BD175A-8945-4C67-A781-742F29B0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83C6-6BA4-44B6-9A06-82673825265D}" type="datetime1">
              <a:rPr lang="nb-NO" smtClean="0"/>
              <a:t>17.10.2020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98E1E6-F379-43EF-AA58-199B0514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A5C544-1A7A-4CC4-8CDC-385F91BB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607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77F06D-C31E-4248-AF2F-F89C0223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8C88DC-B702-42E1-B3E2-8F2445DE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268C6AA-D5D6-41E7-9F98-877906E6A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B24870F-B250-4BAB-97AD-5DFD04C2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0100-A325-4B92-AE5E-9CB7B8F57DBD}" type="datetime1">
              <a:rPr lang="nb-NO" smtClean="0"/>
              <a:t>17.10.2020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707B5EF-BE18-471C-8D0C-776C8952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6BA5B8C-41E5-4908-9040-6671CFE9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38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01A1D6-08AA-42DE-95DC-3B669FF4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16AC93D-DEDE-43BE-82C3-57D2A2B3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1283CD-99E5-4A36-B5B7-3053BD27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4F4AD5-F535-4EA1-811E-3687B64FA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70755A0-3111-4BEF-8766-606BAC225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C5EF659-EA9F-493D-9EC4-2D934FEE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5FA4-E56C-48A9-9E01-D827A01971D8}" type="datetime1">
              <a:rPr lang="nb-NO" smtClean="0"/>
              <a:t>17.10.2020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37BC3E9-7A84-4123-A64E-A01FAF2D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C9815A2-DA06-4733-9DA0-001E17A5A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928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14B031-908A-4A47-BA22-B35A52A9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A62CAB0-E6B9-4089-9E6C-646EB3B9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56A0-343A-4FB9-A822-E3E215497174}" type="datetime1">
              <a:rPr lang="nb-NO" smtClean="0"/>
              <a:t>17.10.2020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4318932-18FA-44CA-9E8B-5BDC31C8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ECB5BC-CFAA-46F8-B367-BF3BDC26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709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7C3A31C-CCAC-40DD-A2D4-B5F92F70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D3F8-605E-44D7-9CA8-E3D766D7FE20}" type="datetime1">
              <a:rPr lang="nb-NO" smtClean="0"/>
              <a:t>17.10.2020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41ACF60-AE34-4D12-82EA-8744E578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FA50D6-14FA-472A-9177-4FF01BE0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920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E22F68-48DB-4DE9-9589-75E5E981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5864DA-83BB-4DED-88DB-F33D352F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BE9956-8EAD-4623-B8B4-89C568E2E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D3D17C-A9D3-41F1-BB3A-06F6CEC8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4293-0224-4B00-BF67-A201B14DB29F}" type="datetime1">
              <a:rPr lang="nb-NO" smtClean="0"/>
              <a:t>17.10.2020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A2382C1-548F-4BF0-AE74-2F5956B3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D60FE6-C34D-4F9E-BD13-AE68CF83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30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354B9C-735B-4F82-9537-2A272508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5432C7C-1253-4CF2-93B1-FE5359D9E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C19AC9-B080-48D1-9A7F-49F89C836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73B45B-1BB4-40B4-94F8-8EDDCE8E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56D67-A162-4EF9-8D53-496A0CECE134}" type="datetime1">
              <a:rPr lang="nb-NO" smtClean="0"/>
              <a:t>17.10.2020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0AEFD7F-63B3-4F6C-B0ED-4AB9780A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F5884C1-53E8-4BE9-AE1E-018ECC3A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684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F Arkiver - Norges Kampsportforbund">
            <a:extLst>
              <a:ext uri="{FF2B5EF4-FFF2-40B4-BE49-F238E27FC236}">
                <a16:creationId xmlns:a16="http://schemas.microsoft.com/office/drawing/2014/main" id="{1B9B6AF9-ABBC-4574-BED6-6E637FFB96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306" y="0"/>
            <a:ext cx="1771309" cy="997527"/>
          </a:xfrm>
          <a:prstGeom prst="rect">
            <a:avLst/>
          </a:prstGeom>
          <a:noFill/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81D2750-5EAD-486B-9A6D-08E1C021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F78440-B25A-430F-8724-C8CDBE43D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9F8755-4D11-4993-ADAD-AD9C7D29B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0F4F-E269-4C35-B39B-A48F3A628100}" type="datetime1">
              <a:rPr lang="nb-NO" smtClean="0"/>
              <a:t>17.10.2020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C340E4-A29E-4617-8662-5E8C80C24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A8E362-308B-4756-BEFC-EEAB5FC35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75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32AE402-8066-4F62-B94E-5246AA783C98}"/>
              </a:ext>
            </a:extLst>
          </p:cNvPr>
          <p:cNvSpPr/>
          <p:nvPr/>
        </p:nvSpPr>
        <p:spPr>
          <a:xfrm>
            <a:off x="919302" y="2403475"/>
            <a:ext cx="11104984" cy="1655762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213049" y="1829127"/>
            <a:ext cx="11104984" cy="2680179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76E480C-5976-41E0-B0D3-383D7343F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Release notes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C090A61-5CC4-47D7-831F-AA0332F18C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17. Oktober 2020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ABEC8C-50BC-4DBA-B37C-82FC356E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E631-D908-4337-9546-0C0A76C07491}" type="datetime1">
              <a:rPr lang="nb-NO" smtClean="0">
                <a:solidFill>
                  <a:schemeClr val="bg1"/>
                </a:solidFill>
              </a:rPr>
              <a:t>17.10.2020</a:t>
            </a:fld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0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8AAFCDD-4048-47EF-BC89-917EF7E0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04" y="3336799"/>
            <a:ext cx="11293991" cy="231914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Informasjonslink til idrettsforbundets IMS side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2CA49EE-500F-4367-862D-FBFD2F6C9690}"/>
              </a:ext>
            </a:extLst>
          </p:cNvPr>
          <p:cNvSpPr/>
          <p:nvPr/>
        </p:nvSpPr>
        <p:spPr>
          <a:xfrm>
            <a:off x="11199585" y="3416302"/>
            <a:ext cx="220339" cy="3396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Grafikk 9" descr="Høyrepekende pekefinger">
            <a:extLst>
              <a:ext uri="{FF2B5EF4-FFF2-40B4-BE49-F238E27FC236}">
                <a16:creationId xmlns:a16="http://schemas.microsoft.com/office/drawing/2014/main" id="{EC682D66-0CD3-46C9-B6B6-9688278C5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979698">
            <a:off x="11115448" y="3636060"/>
            <a:ext cx="608682" cy="608682"/>
          </a:xfrm>
          <a:prstGeom prst="rect">
            <a:avLst/>
          </a:prstGeom>
        </p:spPr>
      </p:pic>
      <p:sp>
        <p:nvSpPr>
          <p:cNvPr id="11" name="Plassholder for innhold 14">
            <a:extLst>
              <a:ext uri="{FF2B5EF4-FFF2-40B4-BE49-F238E27FC236}">
                <a16:creationId xmlns:a16="http://schemas.microsoft.com/office/drawing/2014/main" id="{8526E585-7894-4907-AD28-0A0ACD46F3B2}"/>
              </a:ext>
            </a:extLst>
          </p:cNvPr>
          <p:cNvSpPr txBox="1">
            <a:spLocks/>
          </p:cNvSpPr>
          <p:nvPr/>
        </p:nvSpPr>
        <p:spPr>
          <a:xfrm>
            <a:off x="438540" y="1995141"/>
            <a:ext cx="11299371" cy="145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Det er lagt til en informasjonsl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ink til idrettsforbundets IMS side i IMS </a:t>
            </a:r>
            <a:r>
              <a:rPr lang="nb-NO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Admin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slik at administrator enklere kan finne informasjon om løsningen. </a:t>
            </a:r>
            <a:endParaRPr lang="nb-NO" sz="1800" b="0" i="0" dirty="0">
              <a:effectLst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2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DAA1FC7-EAD9-48F3-999B-A2AB8F4C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890" y="3315976"/>
            <a:ext cx="5197101" cy="3542024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E-post adresse til support</a:t>
            </a:r>
          </a:p>
        </p:txBody>
      </p:sp>
      <p:sp>
        <p:nvSpPr>
          <p:cNvPr id="8" name="Plassholder for innhold 14">
            <a:extLst>
              <a:ext uri="{FF2B5EF4-FFF2-40B4-BE49-F238E27FC236}">
                <a16:creationId xmlns:a16="http://schemas.microsoft.com/office/drawing/2014/main" id="{2B940AD6-B4CD-4F1A-BF0A-808F9C53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622402"/>
            <a:ext cx="11299371" cy="145561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-post adressen til support er oppdatert i IMS for både IMS APP og IMS </a:t>
            </a:r>
            <a:r>
              <a:rPr lang="nb-NO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Admin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Det betyr at både administrator og medlemmer kan kontakte support via e-post ved å k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likke på en Hjelp-knapp i løsningen.  </a:t>
            </a:r>
            <a:endParaRPr lang="nb-NO" sz="1800" b="0" i="0" dirty="0">
              <a:effectLst/>
              <a:cs typeface="Segoe UI Light" panose="020B0502040204020203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2CA49EE-500F-4367-862D-FBFD2F6C9690}"/>
              </a:ext>
            </a:extLst>
          </p:cNvPr>
          <p:cNvSpPr/>
          <p:nvPr/>
        </p:nvSpPr>
        <p:spPr>
          <a:xfrm>
            <a:off x="11189120" y="5772738"/>
            <a:ext cx="646414" cy="3396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Grafikk 9" descr="Høyrepekende pekefinger">
            <a:extLst>
              <a:ext uri="{FF2B5EF4-FFF2-40B4-BE49-F238E27FC236}">
                <a16:creationId xmlns:a16="http://schemas.microsoft.com/office/drawing/2014/main" id="{EC682D66-0CD3-46C9-B6B6-9688278C5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979698">
            <a:off x="11104983" y="5992496"/>
            <a:ext cx="608682" cy="60868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D6F3DF0-7E5F-4573-9A1B-F992AC1BE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554" y="2861113"/>
            <a:ext cx="5785291" cy="35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41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634FE97-1A2C-4D32-9469-9CB543CE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22" y="2413868"/>
            <a:ext cx="8192778" cy="374228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Rettet navngivning av felt</a:t>
            </a:r>
          </a:p>
        </p:txBody>
      </p:sp>
      <p:sp>
        <p:nvSpPr>
          <p:cNvPr id="8" name="Plassholder for innhold 14">
            <a:extLst>
              <a:ext uri="{FF2B5EF4-FFF2-40B4-BE49-F238E27FC236}">
                <a16:creationId xmlns:a16="http://schemas.microsoft.com/office/drawing/2014/main" id="{2B940AD6-B4CD-4F1A-BF0A-808F9C53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47753"/>
            <a:ext cx="11299371" cy="145561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Navngivning av felt relatert til yngste og eldste medlem som kvalifiserer til et parti er rettet etter forrige </a:t>
            </a:r>
            <a:r>
              <a:rPr lang="nb-NO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release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(10. oktober 2020).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endParaRPr lang="nb-NO" sz="1800" b="0" i="0" dirty="0">
              <a:effectLst/>
              <a:cs typeface="Segoe UI Light" panose="020B0502040204020203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D9A31D2-8E5C-4937-9AEB-982BD742096F}"/>
              </a:ext>
            </a:extLst>
          </p:cNvPr>
          <p:cNvSpPr/>
          <p:nvPr/>
        </p:nvSpPr>
        <p:spPr>
          <a:xfrm>
            <a:off x="1582097" y="5688274"/>
            <a:ext cx="3895492" cy="46788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06BF85-68F3-4621-B1E3-900218691D34}"/>
              </a:ext>
            </a:extLst>
          </p:cNvPr>
          <p:cNvSpPr/>
          <p:nvPr/>
        </p:nvSpPr>
        <p:spPr>
          <a:xfrm>
            <a:off x="5525998" y="5688274"/>
            <a:ext cx="3895492" cy="46788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957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A398C39-239D-48CB-8BE3-3B983A2D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5" y="2220219"/>
            <a:ext cx="9691513" cy="4355342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Ny knapp for å legge til medlemskap</a:t>
            </a:r>
          </a:p>
        </p:txBody>
      </p:sp>
      <p:sp>
        <p:nvSpPr>
          <p:cNvPr id="8" name="Plassholder for innhold 14">
            <a:extLst>
              <a:ext uri="{FF2B5EF4-FFF2-40B4-BE49-F238E27FC236}">
                <a16:creationId xmlns:a16="http://schemas.microsoft.com/office/drawing/2014/main" id="{2B940AD6-B4CD-4F1A-BF0A-808F9C53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40" y="1116232"/>
            <a:ext cx="11299371" cy="145561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er lagt til en knapp «Legg til medlemskap» under Medlemsinformasjon på kundekortet. Denne erstatter den tidligere blå + knappen som lå i nedre hjørne. Dette for at det skal bli enklere for en administrator å legge til et medlemskap.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endParaRPr lang="nb-NO" sz="1800" b="0" i="0" dirty="0">
              <a:effectLst/>
              <a:cs typeface="Segoe UI Light" panose="020B0502040204020203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D9A31D2-8E5C-4937-9AEB-982BD742096F}"/>
              </a:ext>
            </a:extLst>
          </p:cNvPr>
          <p:cNvSpPr/>
          <p:nvPr/>
        </p:nvSpPr>
        <p:spPr>
          <a:xfrm>
            <a:off x="2654542" y="4034035"/>
            <a:ext cx="926858" cy="32218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817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0" y="0"/>
            <a:ext cx="8136294" cy="6858000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7A858FA-2309-4FB3-BB28-4A807B8E34A6}"/>
              </a:ext>
            </a:extLst>
          </p:cNvPr>
          <p:cNvSpPr/>
          <p:nvPr/>
        </p:nvSpPr>
        <p:spPr>
          <a:xfrm>
            <a:off x="283756" y="1632204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572BE14-7568-4EED-A565-84B0A347B40B}"/>
              </a:ext>
            </a:extLst>
          </p:cNvPr>
          <p:cNvSpPr/>
          <p:nvPr/>
        </p:nvSpPr>
        <p:spPr>
          <a:xfrm>
            <a:off x="283756" y="4203078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95DE29F-7512-40D2-BCFB-683745AEFF56}"/>
              </a:ext>
            </a:extLst>
          </p:cNvPr>
          <p:cNvSpPr/>
          <p:nvPr/>
        </p:nvSpPr>
        <p:spPr>
          <a:xfrm>
            <a:off x="1013595" y="4188741"/>
            <a:ext cx="6075097" cy="5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cs typeface="Segoe UI Light" panose="020B0502040204020203" pitchFamily="34" charset="0"/>
              </a:rPr>
              <a:t>Kreditering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60675BD-E93F-4E79-A4AA-5BF0DEE1A9E8}"/>
              </a:ext>
            </a:extLst>
          </p:cNvPr>
          <p:cNvSpPr/>
          <p:nvPr/>
        </p:nvSpPr>
        <p:spPr>
          <a:xfrm>
            <a:off x="285739" y="2486984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80AE725-09FD-47D4-BAF5-51A8A8DE4A2D}"/>
              </a:ext>
            </a:extLst>
          </p:cNvPr>
          <p:cNvSpPr/>
          <p:nvPr/>
        </p:nvSpPr>
        <p:spPr>
          <a:xfrm>
            <a:off x="896153" y="2486983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MVA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3DDF7B0-CA3D-4B01-82E7-6D6A95766526}"/>
              </a:ext>
            </a:extLst>
          </p:cNvPr>
          <p:cNvSpPr/>
          <p:nvPr/>
        </p:nvSpPr>
        <p:spPr>
          <a:xfrm>
            <a:off x="896153" y="1640006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Eksport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9D9BE56-4977-4FDA-AA2B-E626F1287309}"/>
              </a:ext>
            </a:extLst>
          </p:cNvPr>
          <p:cNvSpPr/>
          <p:nvPr/>
        </p:nvSpPr>
        <p:spPr>
          <a:xfrm>
            <a:off x="283756" y="3348299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9191A36-51AD-422E-9E8E-FDCD5EB47A68}"/>
              </a:ext>
            </a:extLst>
          </p:cNvPr>
          <p:cNvSpPr/>
          <p:nvPr/>
        </p:nvSpPr>
        <p:spPr>
          <a:xfrm>
            <a:off x="896152" y="3348299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Endringer i brukergrensesnittet (GUI)</a:t>
            </a:r>
          </a:p>
        </p:txBody>
      </p:sp>
    </p:spTree>
    <p:extLst>
      <p:ext uri="{BB962C8B-B14F-4D97-AF65-F5344CB8AC3E}">
        <p14:creationId xmlns:p14="http://schemas.microsoft.com/office/powerpoint/2010/main" val="187354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5672237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Kreditering</a:t>
            </a:r>
          </a:p>
        </p:txBody>
      </p:sp>
      <p:sp>
        <p:nvSpPr>
          <p:cNvPr id="2" name="Plassholder for innhold 14">
            <a:extLst>
              <a:ext uri="{FF2B5EF4-FFF2-40B4-BE49-F238E27FC236}">
                <a16:creationId xmlns:a16="http://schemas.microsoft.com/office/drawing/2014/main" id="{9069FA32-A8F2-4EE9-9C97-486B2EBC6080}"/>
              </a:ext>
            </a:extLst>
          </p:cNvPr>
          <p:cNvSpPr txBox="1">
            <a:spLocks/>
          </p:cNvSpPr>
          <p:nvPr/>
        </p:nvSpPr>
        <p:spPr>
          <a:xfrm>
            <a:off x="446314" y="1305002"/>
            <a:ext cx="11299371" cy="475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b="0" i="0" dirty="0">
                <a:effectLst/>
                <a:cs typeface="Segoe UI Light" panose="020B0502040204020203" pitchFamily="34" charset="0"/>
              </a:rPr>
              <a:t>Dersom man har feilfakturert en kunde, er det nå funksjonalitet for å kreditere i IMS. Man oppretter da det som kan ansees for å være motsatsen til fakturaen, en kreditnota. Denne opphever hele beløpet til den tidligere avsendte fakturaen. Dette gjelder både faktura med og uten KID-nummer.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800" dirty="0">
              <a:cs typeface="Segoe UI Ligh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b="0" i="0" dirty="0">
                <a:effectLst/>
                <a:cs typeface="Segoe UI Light" panose="020B0502040204020203" pitchFamily="34" charset="0"/>
              </a:rPr>
              <a:t>Merk at det ikke er funksjonalitet for å kreditere deler av beløpet til en faktura, kun hele beløpet. Ved behov for å kreditere deler av beløpet bør administrator kreditere fakturaen og deretter opprette ny faktura med korrekt vare og beløp. Videre er det kun mulig å kreditere en ubetalt faktura.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800" dirty="0">
              <a:cs typeface="Segoe UI Ligh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b="0" i="0" dirty="0">
                <a:effectLst/>
                <a:cs typeface="Segoe UI Light" panose="020B0502040204020203" pitchFamily="34" charset="0"/>
              </a:rPr>
              <a:t>Administrator kan kreditere en faktura som er utstedt som både avtalegiro og efaktura. Disse vil derimot ikke fjernes i kundens nettbank. Dersom kunden likevel prøver å betale fakturaen, vil Buypass refundere beløpet til kundens bankkonto. IMS sender ut varsel med kopi av kreditnotaen til kunden ved kreditering, for å unngå at dette inntreffer. </a:t>
            </a:r>
            <a:r>
              <a:rPr lang="nb-NO" sz="1800" dirty="0">
                <a:cs typeface="Segoe UI Light" panose="020B0502040204020203" pitchFamily="34" charset="0"/>
              </a:rPr>
              <a:t>Varslingen sendes til faktura e-post adressen dersom denne er registrert. Hvis ikke det er registrert en faktura e-post, sendes varslingen til vanlig e-post adresse.</a:t>
            </a:r>
            <a:endParaRPr lang="nb-NO" sz="1800" b="0" i="0" dirty="0">
              <a:effectLst/>
              <a:cs typeface="Segoe UI Ligh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800" b="0" i="0" dirty="0">
              <a:effectLst/>
              <a:cs typeface="Segoe UI Ligh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b="0" i="0" dirty="0">
                <a:effectLst/>
                <a:cs typeface="Segoe UI Light" panose="020B0502040204020203" pitchFamily="34" charset="0"/>
              </a:rPr>
              <a:t>Hvis en klubb ikke har </a:t>
            </a:r>
            <a:r>
              <a:rPr lang="nb-NO" sz="1800" dirty="0">
                <a:cs typeface="Segoe UI Light" panose="020B0502040204020203" pitchFamily="34" charset="0"/>
              </a:rPr>
              <a:t>B</a:t>
            </a:r>
            <a:r>
              <a:rPr lang="nb-NO" sz="1800" b="0" i="0" dirty="0">
                <a:effectLst/>
                <a:cs typeface="Segoe UI Light" panose="020B0502040204020203" pitchFamily="34" charset="0"/>
              </a:rPr>
              <a:t>uypass-avtale og dermed ikke KID eller kontonummer, vil kreditering kun oppdatere de økonomiske rapportene i IMS. Dette gjelder også for fakturaer uten KID og kontonummer for en klubb som har Buypass-avtale. I disse tilfellene vil det også sendes varsel med kreditnota til kunden per epost. </a:t>
            </a:r>
          </a:p>
        </p:txBody>
      </p:sp>
    </p:spTree>
    <p:extLst>
      <p:ext uri="{BB962C8B-B14F-4D97-AF65-F5344CB8AC3E}">
        <p14:creationId xmlns:p14="http://schemas.microsoft.com/office/powerpoint/2010/main" val="3172441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Kreditering</a:t>
            </a:r>
          </a:p>
        </p:txBody>
      </p:sp>
      <p:sp>
        <p:nvSpPr>
          <p:cNvPr id="8" name="Plassholder for innhold 14">
            <a:extLst>
              <a:ext uri="{FF2B5EF4-FFF2-40B4-BE49-F238E27FC236}">
                <a16:creationId xmlns:a16="http://schemas.microsoft.com/office/drawing/2014/main" id="{2B940AD6-B4CD-4F1A-BF0A-808F9C53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89" y="1229693"/>
            <a:ext cx="11299371" cy="145561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Administrator kan kreditere en ubetalt faktura ved å åpne denne og klikke «Kreditnota».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endParaRPr lang="nb-NO" sz="1800" b="0" i="0" dirty="0">
              <a:effectLst/>
              <a:cs typeface="Segoe UI Light" panose="020B0502040204020203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6999D58-61CE-4F31-9E44-92D848C3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9" y="1687943"/>
            <a:ext cx="9957732" cy="475850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679FC9D-19A0-43A4-A615-311E37852B23}"/>
              </a:ext>
            </a:extLst>
          </p:cNvPr>
          <p:cNvSpPr/>
          <p:nvPr/>
        </p:nvSpPr>
        <p:spPr>
          <a:xfrm>
            <a:off x="9484963" y="2680376"/>
            <a:ext cx="1018054" cy="39838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 descr="Høyrepekende pekefinger">
            <a:extLst>
              <a:ext uri="{FF2B5EF4-FFF2-40B4-BE49-F238E27FC236}">
                <a16:creationId xmlns:a16="http://schemas.microsoft.com/office/drawing/2014/main" id="{E651B34D-F9CE-42D3-842C-72A6BC5EF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979698">
            <a:off x="9875470" y="3022924"/>
            <a:ext cx="608682" cy="6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2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Kreditering</a:t>
            </a:r>
          </a:p>
        </p:txBody>
      </p:sp>
      <p:sp>
        <p:nvSpPr>
          <p:cNvPr id="8" name="Plassholder for innhold 14">
            <a:extLst>
              <a:ext uri="{FF2B5EF4-FFF2-40B4-BE49-F238E27FC236}">
                <a16:creationId xmlns:a16="http://schemas.microsoft.com/office/drawing/2014/main" id="{2B940AD6-B4CD-4F1A-BF0A-808F9C53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40" y="1577664"/>
            <a:ext cx="11299371" cy="145561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Beløp og dato kan ikke endres, men administrator kan velge å notere årsaken til krediteringen. Det er ikke påkrevd.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endParaRPr lang="nb-NO" sz="1800" b="0" i="0" dirty="0">
              <a:effectLst/>
              <a:cs typeface="Segoe UI Light" panose="020B0502040204020203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9861881-CD07-489F-A473-02F4D64C1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305473"/>
            <a:ext cx="3695700" cy="2457450"/>
          </a:xfrm>
          <a:prstGeom prst="rect">
            <a:avLst/>
          </a:prstGeom>
        </p:spPr>
      </p:pic>
      <p:sp>
        <p:nvSpPr>
          <p:cNvPr id="10" name="Plassholder for innhold 14">
            <a:extLst>
              <a:ext uri="{FF2B5EF4-FFF2-40B4-BE49-F238E27FC236}">
                <a16:creationId xmlns:a16="http://schemas.microsoft.com/office/drawing/2014/main" id="{21D268BF-DD81-4496-9E45-D3D99C0D639E}"/>
              </a:ext>
            </a:extLst>
          </p:cNvPr>
          <p:cNvSpPr txBox="1">
            <a:spLocks/>
          </p:cNvSpPr>
          <p:nvPr/>
        </p:nvSpPr>
        <p:spPr>
          <a:xfrm>
            <a:off x="438539" y="5057381"/>
            <a:ext cx="11299371" cy="145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Ved å klikke «Send», genereres kreditnotaen og en kopi sendes til kunden per e-post. </a:t>
            </a:r>
            <a:endParaRPr lang="nb-NO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nb-NO" sz="1800" dirty="0">
              <a:cs typeface="Segoe UI Light" panose="020B0502040204020203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ECD6FD5-41ED-4D1D-A8D8-6038AC47A5E2}"/>
              </a:ext>
            </a:extLst>
          </p:cNvPr>
          <p:cNvSpPr/>
          <p:nvPr/>
        </p:nvSpPr>
        <p:spPr>
          <a:xfrm>
            <a:off x="4418012" y="3878810"/>
            <a:ext cx="925775" cy="5086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 descr="Høyrepekende pekefinger">
            <a:extLst>
              <a:ext uri="{FF2B5EF4-FFF2-40B4-BE49-F238E27FC236}">
                <a16:creationId xmlns:a16="http://schemas.microsoft.com/office/drawing/2014/main" id="{C047671C-A3C0-468F-A3A9-B3EB74423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530202">
            <a:off x="4987779" y="4235100"/>
            <a:ext cx="608682" cy="6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91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Kreditering</a:t>
            </a:r>
          </a:p>
        </p:txBody>
      </p:sp>
      <p:sp>
        <p:nvSpPr>
          <p:cNvPr id="8" name="Plassholder for innhold 14">
            <a:extLst>
              <a:ext uri="{FF2B5EF4-FFF2-40B4-BE49-F238E27FC236}">
                <a16:creationId xmlns:a16="http://schemas.microsoft.com/office/drawing/2014/main" id="{2B940AD6-B4CD-4F1A-BF0A-808F9C53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40" y="1577664"/>
            <a:ext cx="11299371" cy="145561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Statusen på fakturaen vil ikke vises før man lukker vinduet for fakturaen. Siden må oppdateres før krediteringen gjenspeiles i oversikten. En feilmelding vises dersom en faktura blir forsøkt kreditert flere ganger. </a:t>
            </a:r>
          </a:p>
        </p:txBody>
      </p:sp>
      <p:sp>
        <p:nvSpPr>
          <p:cNvPr id="11" name="Plassholder for innhold 14">
            <a:extLst>
              <a:ext uri="{FF2B5EF4-FFF2-40B4-BE49-F238E27FC236}">
                <a16:creationId xmlns:a16="http://schemas.microsoft.com/office/drawing/2014/main" id="{DAEE0672-5F4F-4AF8-9103-1C5BDE34F137}"/>
              </a:ext>
            </a:extLst>
          </p:cNvPr>
          <p:cNvSpPr txBox="1">
            <a:spLocks/>
          </p:cNvSpPr>
          <p:nvPr/>
        </p:nvSpPr>
        <p:spPr>
          <a:xfrm>
            <a:off x="446314" y="4726982"/>
            <a:ext cx="11299371" cy="145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Transaksjonen vil vises i transaksjonsoversikten, med samme fakturanummer som den opprinnelige fakturaen og motsatt postering.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b-NO" sz="1800" dirty="0">
              <a:cs typeface="Segoe UI Light" panose="020B0502040204020203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63983E0-6CDE-4CD0-8C04-3A5C4809E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6" y="3033282"/>
            <a:ext cx="3556932" cy="103512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FBFAAE9-619A-48DC-A012-20BE5E95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28" y="2305473"/>
            <a:ext cx="6821921" cy="194847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D8CF72C-470A-46BC-9E01-24119A9F1E44}"/>
              </a:ext>
            </a:extLst>
          </p:cNvPr>
          <p:cNvSpPr/>
          <p:nvPr/>
        </p:nvSpPr>
        <p:spPr>
          <a:xfrm>
            <a:off x="3562949" y="3517403"/>
            <a:ext cx="826359" cy="55100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789078E-C501-4BF8-9B30-63FE05EBD6D7}"/>
              </a:ext>
            </a:extLst>
          </p:cNvPr>
          <p:cNvSpPr/>
          <p:nvPr/>
        </p:nvSpPr>
        <p:spPr>
          <a:xfrm>
            <a:off x="10930856" y="2432807"/>
            <a:ext cx="612396" cy="36072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933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0" y="0"/>
            <a:ext cx="8136294" cy="6858000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32AE402-8066-4F62-B94E-5246AA783C98}"/>
              </a:ext>
            </a:extLst>
          </p:cNvPr>
          <p:cNvSpPr/>
          <p:nvPr/>
        </p:nvSpPr>
        <p:spPr>
          <a:xfrm>
            <a:off x="283756" y="1632204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DE41F43-85AA-48ED-AF98-A61F00405F54}"/>
              </a:ext>
            </a:extLst>
          </p:cNvPr>
          <p:cNvSpPr/>
          <p:nvPr/>
        </p:nvSpPr>
        <p:spPr>
          <a:xfrm>
            <a:off x="283756" y="4203078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242ED01-9110-465C-8819-4F12940FE3AB}"/>
              </a:ext>
            </a:extLst>
          </p:cNvPr>
          <p:cNvSpPr/>
          <p:nvPr/>
        </p:nvSpPr>
        <p:spPr>
          <a:xfrm>
            <a:off x="896152" y="4196544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800" dirty="0">
                <a:solidFill>
                  <a:schemeClr val="tx1"/>
                </a:solidFill>
                <a:cs typeface="Segoe UI Light" panose="020B0502040204020203" pitchFamily="34" charset="0"/>
              </a:rPr>
              <a:t>Kreditering 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18E80AA-7E61-4BF3-BF49-BCD5BE49A369}"/>
              </a:ext>
            </a:extLst>
          </p:cNvPr>
          <p:cNvSpPr/>
          <p:nvPr/>
        </p:nvSpPr>
        <p:spPr>
          <a:xfrm>
            <a:off x="285739" y="2486984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26F26CA-5313-432D-8400-512753DF8703}"/>
              </a:ext>
            </a:extLst>
          </p:cNvPr>
          <p:cNvSpPr/>
          <p:nvPr/>
        </p:nvSpPr>
        <p:spPr>
          <a:xfrm>
            <a:off x="898135" y="2494786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/>
                </a:solidFill>
                <a:cs typeface="Segoe UI Light" panose="020B0502040204020203" pitchFamily="34" charset="0"/>
              </a:rPr>
              <a:t>MVA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00FC23D6-532B-4C85-9F3C-D919CD1D0CA6}"/>
              </a:ext>
            </a:extLst>
          </p:cNvPr>
          <p:cNvSpPr/>
          <p:nvPr/>
        </p:nvSpPr>
        <p:spPr>
          <a:xfrm>
            <a:off x="896152" y="1632204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/>
                </a:solidFill>
                <a:cs typeface="Segoe UI Light" panose="020B0502040204020203" pitchFamily="34" charset="0"/>
              </a:rPr>
              <a:t>Eksport</a:t>
            </a:r>
            <a:endParaRPr lang="nb-NO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C17B6290-45E4-4D28-9C54-C549A4E42BA7}"/>
              </a:ext>
            </a:extLst>
          </p:cNvPr>
          <p:cNvSpPr/>
          <p:nvPr/>
        </p:nvSpPr>
        <p:spPr>
          <a:xfrm>
            <a:off x="283756" y="3348299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85EE2A7-F8E5-4F24-A927-7A4166C71239}"/>
              </a:ext>
            </a:extLst>
          </p:cNvPr>
          <p:cNvSpPr/>
          <p:nvPr/>
        </p:nvSpPr>
        <p:spPr>
          <a:xfrm>
            <a:off x="896152" y="3341764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800" dirty="0">
                <a:solidFill>
                  <a:schemeClr val="tx1"/>
                </a:solidFill>
                <a:cs typeface="Segoe UI Light" panose="020B0502040204020203" pitchFamily="34" charset="0"/>
              </a:rPr>
              <a:t>Endringer i brukergrensesnitt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6F1E893F-3B32-470D-8D7C-FFDBC2BFB69B}"/>
              </a:ext>
            </a:extLst>
          </p:cNvPr>
          <p:cNvSpPr txBox="1"/>
          <p:nvPr/>
        </p:nvSpPr>
        <p:spPr>
          <a:xfrm>
            <a:off x="694816" y="136525"/>
            <a:ext cx="519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INNHOLD</a:t>
            </a:r>
          </a:p>
        </p:txBody>
      </p:sp>
    </p:spTree>
    <p:extLst>
      <p:ext uri="{BB962C8B-B14F-4D97-AF65-F5344CB8AC3E}">
        <p14:creationId xmlns:p14="http://schemas.microsoft.com/office/powerpoint/2010/main" val="176855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0" y="0"/>
            <a:ext cx="8136294" cy="6858000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8D688A8-BD66-4E55-93F3-EBCE92D752AF}"/>
              </a:ext>
            </a:extLst>
          </p:cNvPr>
          <p:cNvSpPr/>
          <p:nvPr/>
        </p:nvSpPr>
        <p:spPr>
          <a:xfrm>
            <a:off x="283756" y="1632204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0CE16F7-FB97-41F1-AF63-8CA4DA56238D}"/>
              </a:ext>
            </a:extLst>
          </p:cNvPr>
          <p:cNvSpPr/>
          <p:nvPr/>
        </p:nvSpPr>
        <p:spPr>
          <a:xfrm>
            <a:off x="283756" y="4203078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3B20006-7FF0-4EBC-902E-2B5F904B6A96}"/>
              </a:ext>
            </a:extLst>
          </p:cNvPr>
          <p:cNvSpPr/>
          <p:nvPr/>
        </p:nvSpPr>
        <p:spPr>
          <a:xfrm>
            <a:off x="896152" y="4196544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Kreditering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2868C43-FEAB-4498-98D7-9085F968858C}"/>
              </a:ext>
            </a:extLst>
          </p:cNvPr>
          <p:cNvSpPr/>
          <p:nvPr/>
        </p:nvSpPr>
        <p:spPr>
          <a:xfrm>
            <a:off x="285739" y="2486984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46C9DBE-D9CC-4362-BFDC-C54B28CCB43A}"/>
              </a:ext>
            </a:extLst>
          </p:cNvPr>
          <p:cNvSpPr/>
          <p:nvPr/>
        </p:nvSpPr>
        <p:spPr>
          <a:xfrm>
            <a:off x="898135" y="2494786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MVA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658C5F9-C887-4156-A984-8B1A367B39CE}"/>
              </a:ext>
            </a:extLst>
          </p:cNvPr>
          <p:cNvSpPr/>
          <p:nvPr/>
        </p:nvSpPr>
        <p:spPr>
          <a:xfrm>
            <a:off x="1013597" y="1632204"/>
            <a:ext cx="6075099" cy="572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cs typeface="Segoe UI Light" panose="020B0502040204020203" pitchFamily="34" charset="0"/>
              </a:rPr>
              <a:t>Eksport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87CB198-20A6-4087-A6CA-745E0209C4E8}"/>
              </a:ext>
            </a:extLst>
          </p:cNvPr>
          <p:cNvSpPr/>
          <p:nvPr/>
        </p:nvSpPr>
        <p:spPr>
          <a:xfrm>
            <a:off x="283756" y="3348299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0AD40395-C660-47A7-B64F-4C89D3EB1F82}"/>
              </a:ext>
            </a:extLst>
          </p:cNvPr>
          <p:cNvSpPr/>
          <p:nvPr/>
        </p:nvSpPr>
        <p:spPr>
          <a:xfrm>
            <a:off x="896152" y="3341764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Endringer i brukergrensesnitt</a:t>
            </a:r>
          </a:p>
        </p:txBody>
      </p:sp>
    </p:spTree>
    <p:extLst>
      <p:ext uri="{BB962C8B-B14F-4D97-AF65-F5344CB8AC3E}">
        <p14:creationId xmlns:p14="http://schemas.microsoft.com/office/powerpoint/2010/main" val="2776869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334FF08-53F3-4C49-AF90-56D44125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29" y="2580643"/>
            <a:ext cx="11579141" cy="3865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5672237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0" i="0" dirty="0">
                <a:effectLst/>
                <a:cs typeface="Segoe UI Light" panose="020B0502040204020203" pitchFamily="34" charset="0"/>
              </a:rPr>
              <a:t>Eksport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70912C-796E-4009-866F-0E115D64B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29" y="1202672"/>
            <a:ext cx="10515600" cy="1280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ksporter til </a:t>
            </a: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Excel vil inneholde alle poster i visningen, inntil 1000 rader. Det er planlagt en ny </a:t>
            </a:r>
            <a:r>
              <a:rPr lang="nb-NO" sz="18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release</a:t>
            </a: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hvor det vil være mulig å eksportere mer enn 1000 rader til Excel. </a:t>
            </a:r>
          </a:p>
          <a:p>
            <a:pPr marL="0" indent="0"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 </a:t>
            </a:r>
            <a:r>
              <a:rPr lang="nb-NO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faktura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eksport til Excel vil for eksempel inneholde alle fakturaer (inntil 1000 rader).</a:t>
            </a:r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087CF4D-9FB3-420C-B742-04D12AA5B53C}"/>
              </a:ext>
            </a:extLst>
          </p:cNvPr>
          <p:cNvSpPr/>
          <p:nvPr/>
        </p:nvSpPr>
        <p:spPr>
          <a:xfrm>
            <a:off x="10771463" y="4832059"/>
            <a:ext cx="671119" cy="24328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 descr="Høyrepekende pekefinger">
            <a:extLst>
              <a:ext uri="{FF2B5EF4-FFF2-40B4-BE49-F238E27FC236}">
                <a16:creationId xmlns:a16="http://schemas.microsoft.com/office/drawing/2014/main" id="{65C4C280-797C-4259-AF22-E6063DD83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323368">
            <a:off x="11216117" y="4953845"/>
            <a:ext cx="518020" cy="5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8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0" y="0"/>
            <a:ext cx="8136294" cy="6858000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6775A7F-C0AE-4FE0-8111-7E2FEBA2B5CE}"/>
              </a:ext>
            </a:extLst>
          </p:cNvPr>
          <p:cNvSpPr/>
          <p:nvPr/>
        </p:nvSpPr>
        <p:spPr>
          <a:xfrm>
            <a:off x="283756" y="1632204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83781B9-34DD-4A67-B32D-D9A4396E7642}"/>
              </a:ext>
            </a:extLst>
          </p:cNvPr>
          <p:cNvSpPr/>
          <p:nvPr/>
        </p:nvSpPr>
        <p:spPr>
          <a:xfrm>
            <a:off x="283756" y="4203078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26BA80A-FAE2-46C6-ABBC-2170DB9AD0BB}"/>
              </a:ext>
            </a:extLst>
          </p:cNvPr>
          <p:cNvSpPr/>
          <p:nvPr/>
        </p:nvSpPr>
        <p:spPr>
          <a:xfrm>
            <a:off x="896152" y="4196544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Kreditering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5E3B012-33B9-4CBE-84C5-38152C87711D}"/>
              </a:ext>
            </a:extLst>
          </p:cNvPr>
          <p:cNvSpPr/>
          <p:nvPr/>
        </p:nvSpPr>
        <p:spPr>
          <a:xfrm>
            <a:off x="285739" y="2486984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BEF8943-FB4C-4E08-9CAF-C78F103E0FA2}"/>
              </a:ext>
            </a:extLst>
          </p:cNvPr>
          <p:cNvSpPr/>
          <p:nvPr/>
        </p:nvSpPr>
        <p:spPr>
          <a:xfrm>
            <a:off x="1013596" y="2486984"/>
            <a:ext cx="6075099" cy="572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cs typeface="Segoe UI Light" panose="020B0502040204020203" pitchFamily="34" charset="0"/>
              </a:rPr>
              <a:t>MVA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C1FF781-D700-4A84-8D0F-6A10A5371B1B}"/>
              </a:ext>
            </a:extLst>
          </p:cNvPr>
          <p:cNvSpPr/>
          <p:nvPr/>
        </p:nvSpPr>
        <p:spPr>
          <a:xfrm>
            <a:off x="896153" y="1640006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Eksport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F2B7BFB-91B1-45E2-9263-CA566510F597}"/>
              </a:ext>
            </a:extLst>
          </p:cNvPr>
          <p:cNvSpPr/>
          <p:nvPr/>
        </p:nvSpPr>
        <p:spPr>
          <a:xfrm>
            <a:off x="283756" y="3348299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078CDB3-851C-433B-84EA-56D8363B0C67}"/>
              </a:ext>
            </a:extLst>
          </p:cNvPr>
          <p:cNvSpPr/>
          <p:nvPr/>
        </p:nvSpPr>
        <p:spPr>
          <a:xfrm>
            <a:off x="896152" y="3341764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Endringer i brukergrensesnitt</a:t>
            </a:r>
          </a:p>
        </p:txBody>
      </p:sp>
    </p:spTree>
    <p:extLst>
      <p:ext uri="{BB962C8B-B14F-4D97-AF65-F5344CB8AC3E}">
        <p14:creationId xmlns:p14="http://schemas.microsoft.com/office/powerpoint/2010/main" val="20530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FF313F5-C5A3-4F37-B749-DB475432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2571693"/>
            <a:ext cx="11299371" cy="145561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b="0" i="0" dirty="0">
                <a:effectLst/>
                <a:cs typeface="Segoe UI Light" panose="020B0502040204020203" pitchFamily="34" charset="0"/>
              </a:rPr>
              <a:t>All MVA funksjonalitet er skjult i IMS og vil ikke være tilgjengelig for bruk. Klubber kan derfor ikke </a:t>
            </a:r>
            <a:r>
              <a:rPr lang="nb-NO" sz="1800" dirty="0">
                <a:cs typeface="Segoe UI Light" panose="020B0502040204020203" pitchFamily="34" charset="0"/>
              </a:rPr>
              <a:t>fakturere med merverdiavgift. </a:t>
            </a:r>
            <a:r>
              <a:rPr lang="nb-NO" sz="1800" b="0" i="0" dirty="0">
                <a:effectLst/>
                <a:cs typeface="Segoe UI Light" panose="020B0502040204020203" pitchFamily="34" charset="0"/>
              </a:rPr>
              <a:t>Det betyr at ingen MVA-pliktige klubber kan </a:t>
            </a:r>
            <a:r>
              <a:rPr lang="nb-NO" sz="1800" b="0" i="0" dirty="0" err="1">
                <a:effectLst/>
                <a:cs typeface="Segoe UI Light" panose="020B0502040204020203" pitchFamily="34" charset="0"/>
              </a:rPr>
              <a:t>onboardes</a:t>
            </a:r>
            <a:r>
              <a:rPr lang="nb-NO" sz="1800" b="0" i="0" dirty="0">
                <a:effectLst/>
                <a:cs typeface="Segoe UI Light" panose="020B0502040204020203" pitchFamily="34" charset="0"/>
              </a:rPr>
              <a:t> løsningen per nå. 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5672237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MVA</a:t>
            </a:r>
          </a:p>
        </p:txBody>
      </p:sp>
    </p:spTree>
    <p:extLst>
      <p:ext uri="{BB962C8B-B14F-4D97-AF65-F5344CB8AC3E}">
        <p14:creationId xmlns:p14="http://schemas.microsoft.com/office/powerpoint/2010/main" val="23026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0" y="0"/>
            <a:ext cx="8136294" cy="6858000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EDC8597-5E03-423A-996F-C0168DC2E34F}"/>
              </a:ext>
            </a:extLst>
          </p:cNvPr>
          <p:cNvSpPr/>
          <p:nvPr/>
        </p:nvSpPr>
        <p:spPr>
          <a:xfrm>
            <a:off x="283756" y="1632204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5E37681-6FE0-485A-8FBD-67D48800514C}"/>
              </a:ext>
            </a:extLst>
          </p:cNvPr>
          <p:cNvSpPr/>
          <p:nvPr/>
        </p:nvSpPr>
        <p:spPr>
          <a:xfrm>
            <a:off x="283756" y="4203078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2711316-62F7-4610-BD1B-9E6DB7B14456}"/>
              </a:ext>
            </a:extLst>
          </p:cNvPr>
          <p:cNvSpPr/>
          <p:nvPr/>
        </p:nvSpPr>
        <p:spPr>
          <a:xfrm>
            <a:off x="896152" y="4196544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Kreditering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36B48C6-DF9A-474A-AFC4-50D7DDE67E52}"/>
              </a:ext>
            </a:extLst>
          </p:cNvPr>
          <p:cNvSpPr/>
          <p:nvPr/>
        </p:nvSpPr>
        <p:spPr>
          <a:xfrm>
            <a:off x="285739" y="2486984"/>
            <a:ext cx="612396" cy="586791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753A4DD-2D18-4EB5-BD94-937486BF561C}"/>
              </a:ext>
            </a:extLst>
          </p:cNvPr>
          <p:cNvSpPr/>
          <p:nvPr/>
        </p:nvSpPr>
        <p:spPr>
          <a:xfrm>
            <a:off x="896153" y="2486983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MVA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CCB0FE6-629C-491D-91D7-FB0C6B4C90AA}"/>
              </a:ext>
            </a:extLst>
          </p:cNvPr>
          <p:cNvSpPr/>
          <p:nvPr/>
        </p:nvSpPr>
        <p:spPr>
          <a:xfrm>
            <a:off x="896153" y="1640006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Eksport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3C8F6DA-B440-47C3-9F47-15DBC48BA9C6}"/>
              </a:ext>
            </a:extLst>
          </p:cNvPr>
          <p:cNvSpPr/>
          <p:nvPr/>
        </p:nvSpPr>
        <p:spPr>
          <a:xfrm>
            <a:off x="283756" y="3348299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1111187-C0AE-4837-84AF-166CA24C4D6C}"/>
              </a:ext>
            </a:extLst>
          </p:cNvPr>
          <p:cNvSpPr/>
          <p:nvPr/>
        </p:nvSpPr>
        <p:spPr>
          <a:xfrm>
            <a:off x="1013596" y="3341764"/>
            <a:ext cx="6075098" cy="5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cs typeface="Segoe UI Light" panose="020B0502040204020203" pitchFamily="34" charset="0"/>
              </a:rPr>
              <a:t>Endringer i brukergrensesnittet (GUI)</a:t>
            </a:r>
          </a:p>
        </p:txBody>
      </p:sp>
    </p:spTree>
    <p:extLst>
      <p:ext uri="{BB962C8B-B14F-4D97-AF65-F5344CB8AC3E}">
        <p14:creationId xmlns:p14="http://schemas.microsoft.com/office/powerpoint/2010/main" val="419710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Endringer i brukergrensesnittet (GUI)</a:t>
            </a:r>
          </a:p>
        </p:txBody>
      </p:sp>
      <p:sp>
        <p:nvSpPr>
          <p:cNvPr id="9" name="Plassholder for innhold 14">
            <a:extLst>
              <a:ext uri="{FF2B5EF4-FFF2-40B4-BE49-F238E27FC236}">
                <a16:creationId xmlns:a16="http://schemas.microsoft.com/office/drawing/2014/main" id="{CBFF8C7E-CB69-48DB-B3BE-48DF5FE6D8C8}"/>
              </a:ext>
            </a:extLst>
          </p:cNvPr>
          <p:cNvSpPr txBox="1">
            <a:spLocks/>
          </p:cNvSpPr>
          <p:nvPr/>
        </p:nvSpPr>
        <p:spPr>
          <a:xfrm>
            <a:off x="446314" y="2571693"/>
            <a:ext cx="11299371" cy="145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b="0" i="0" dirty="0">
                <a:effectLst/>
                <a:cs typeface="Segoe UI Light" panose="020B0502040204020203" pitchFamily="34" charset="0"/>
              </a:rPr>
              <a:t>Det er gjort flere endringer i brukergrensesnittet (GUI) for å bedre brukeropplevelsen. Likevel er det viktig å påpeke at det fremdeles er behov for bedre navngivning og forklarende tekster i løsningen. Dette er under videre arbeid.</a:t>
            </a:r>
          </a:p>
        </p:txBody>
      </p:sp>
    </p:spTree>
    <p:extLst>
      <p:ext uri="{BB962C8B-B14F-4D97-AF65-F5344CB8AC3E}">
        <p14:creationId xmlns:p14="http://schemas.microsoft.com/office/powerpoint/2010/main" val="100576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6F3283A-FD40-4573-9C66-F532DA611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1" y="2968243"/>
            <a:ext cx="11873218" cy="1918316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240FF8-6508-4E40-983E-621E11C0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17.10.2020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C9D06CA-85E7-4FB2-A5E7-D157F59CEF41}"/>
              </a:ext>
            </a:extLst>
          </p:cNvPr>
          <p:cNvSpPr/>
          <p:nvPr/>
        </p:nvSpPr>
        <p:spPr>
          <a:xfrm>
            <a:off x="438540" y="201335"/>
            <a:ext cx="7496748" cy="704676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AC69A97-1E4E-4B0E-99CD-4749451FCF86}"/>
              </a:ext>
            </a:extLst>
          </p:cNvPr>
          <p:cNvSpPr/>
          <p:nvPr/>
        </p:nvSpPr>
        <p:spPr>
          <a:xfrm>
            <a:off x="832376" y="411556"/>
            <a:ext cx="6159759" cy="596150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b-NO" dirty="0">
                <a:cs typeface="Segoe UI Light" panose="020B0502040204020203" pitchFamily="34" charset="0"/>
              </a:rPr>
              <a:t>KID-nummer og status i visning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2CA49EE-500F-4367-862D-FBFD2F6C9690}"/>
              </a:ext>
            </a:extLst>
          </p:cNvPr>
          <p:cNvSpPr/>
          <p:nvPr/>
        </p:nvSpPr>
        <p:spPr>
          <a:xfrm>
            <a:off x="1538681" y="3343793"/>
            <a:ext cx="671119" cy="154276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innhold 14">
            <a:extLst>
              <a:ext uri="{FF2B5EF4-FFF2-40B4-BE49-F238E27FC236}">
                <a16:creationId xmlns:a16="http://schemas.microsoft.com/office/drawing/2014/main" id="{B8F6A256-6D78-4D86-ADF7-30025C0CA3C3}"/>
              </a:ext>
            </a:extLst>
          </p:cNvPr>
          <p:cNvSpPr txBox="1">
            <a:spLocks/>
          </p:cNvSpPr>
          <p:nvPr/>
        </p:nvSpPr>
        <p:spPr>
          <a:xfrm>
            <a:off x="446314" y="1973382"/>
            <a:ext cx="11299371" cy="145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b="0" i="0" dirty="0">
                <a:effectLst/>
                <a:cs typeface="Segoe UI Light" panose="020B0502040204020203" pitchFamily="34" charset="0"/>
              </a:rPr>
              <a:t>Både KID-nummer og status er gjort synlig i fakturaoversikten for å gjøre informasjonen mer tilgjengelig for administrator. Statusen viser om en faktura er ubetalt, betalt eller kreditert.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AF7F875-D678-47AD-8BEF-DB1B941340F2}"/>
              </a:ext>
            </a:extLst>
          </p:cNvPr>
          <p:cNvSpPr/>
          <p:nvPr/>
        </p:nvSpPr>
        <p:spPr>
          <a:xfrm>
            <a:off x="4090332" y="3343793"/>
            <a:ext cx="671119" cy="154276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innhold 14">
            <a:extLst>
              <a:ext uri="{FF2B5EF4-FFF2-40B4-BE49-F238E27FC236}">
                <a16:creationId xmlns:a16="http://schemas.microsoft.com/office/drawing/2014/main" id="{007B33CE-5038-47C6-90DF-5E2726138B44}"/>
              </a:ext>
            </a:extLst>
          </p:cNvPr>
          <p:cNvSpPr txBox="1">
            <a:spLocks/>
          </p:cNvSpPr>
          <p:nvPr/>
        </p:nvSpPr>
        <p:spPr>
          <a:xfrm>
            <a:off x="438540" y="5265857"/>
            <a:ext cx="11299371" cy="145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800" dirty="0">
                <a:cs typeface="Segoe UI Light" panose="020B0502040204020203" pitchFamily="34" charset="0"/>
              </a:rPr>
              <a:t>En kreditert faktura vil fortsatt vise et restbeløp i visningen.</a:t>
            </a:r>
            <a:endParaRPr lang="nb-NO" sz="1800" b="0" i="0" dirty="0">
              <a:effectLst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14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761</Words>
  <Application>Microsoft Office PowerPoint</Application>
  <PresentationFormat>Widescreen</PresentationFormat>
  <Paragraphs>90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Release notes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for nye ressurser</dc:title>
  <dc:creator>Thea Fjeldaas</dc:creator>
  <cp:lastModifiedBy>Fjeldaas, Thea Larsen</cp:lastModifiedBy>
  <cp:revision>55</cp:revision>
  <dcterms:created xsi:type="dcterms:W3CDTF">2020-09-24T08:19:40Z</dcterms:created>
  <dcterms:modified xsi:type="dcterms:W3CDTF">2020-10-17T18:47:14Z</dcterms:modified>
</cp:coreProperties>
</file>