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77" r:id="rId3"/>
    <p:sldId id="278" r:id="rId4"/>
    <p:sldId id="265" r:id="rId5"/>
    <p:sldId id="266" r:id="rId6"/>
    <p:sldId id="267" r:id="rId7"/>
    <p:sldId id="268" r:id="rId8"/>
    <p:sldId id="269" r:id="rId9"/>
    <p:sldId id="270" r:id="rId10"/>
    <p:sldId id="271" r:id="rId11"/>
    <p:sldId id="272" r:id="rId12"/>
    <p:sldId id="279" r:id="rId13"/>
    <p:sldId id="280" r:id="rId14"/>
    <p:sldId id="282" r:id="rId15"/>
    <p:sldId id="273" r:id="rId16"/>
    <p:sldId id="274" r:id="rId17"/>
    <p:sldId id="283" r:id="rId18"/>
    <p:sldId id="275" r:id="rId19"/>
    <p:sldId id="284" r:id="rId20"/>
    <p:sldId id="276" r:id="rId21"/>
    <p:sldId id="285" r:id="rId22"/>
    <p:sldId id="258" r:id="rId23"/>
    <p:sldId id="286" r:id="rId24"/>
    <p:sldId id="287" r:id="rId25"/>
    <p:sldId id="259" r:id="rId26"/>
    <p:sldId id="288" r:id="rId27"/>
    <p:sldId id="260" r:id="rId28"/>
    <p:sldId id="289" r:id="rId29"/>
    <p:sldId id="261" r:id="rId3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a Fjeldaas" initials="TF" lastIdx="1" clrIdx="0">
    <p:extLst>
      <p:ext uri="{19B8F6BF-5375-455C-9EA6-DF929625EA0E}">
        <p15:presenceInfo xmlns:p15="http://schemas.microsoft.com/office/powerpoint/2012/main" userId="14691900ed7ccd8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3434"/>
    <a:srgbClr val="2034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p:scale>
          <a:sx n="100" d="100"/>
          <a:sy n="100" d="100"/>
        </p:scale>
        <p:origin x="21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435B0-CD73-41B7-B1E2-94FE93513D9E}" type="datetimeFigureOut">
              <a:rPr lang="nb-NO" smtClean="0"/>
              <a:t>11.10.2020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58E08-0EE9-45BC-BF79-3AEF6397C712}" type="slidenum">
              <a:rPr lang="nb-NO" smtClean="0"/>
              <a:t>‹#›</a:t>
            </a:fld>
            <a:endParaRPr lang="nb-NO"/>
          </a:p>
        </p:txBody>
      </p:sp>
    </p:spTree>
    <p:extLst>
      <p:ext uri="{BB962C8B-B14F-4D97-AF65-F5344CB8AC3E}">
        <p14:creationId xmlns:p14="http://schemas.microsoft.com/office/powerpoint/2010/main" val="1872697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25BC54-5D9E-464C-83E4-F6BDDDA05E28}"/>
              </a:ext>
            </a:extLst>
          </p:cNvPr>
          <p:cNvSpPr>
            <a:spLocks noGrp="1"/>
          </p:cNvSpPr>
          <p:nvPr>
            <p:ph type="ctrTitle"/>
          </p:nvPr>
        </p:nvSpPr>
        <p:spPr>
          <a:xfrm>
            <a:off x="1524000" y="1122363"/>
            <a:ext cx="9144000" cy="2387600"/>
          </a:xfrm>
        </p:spPr>
        <p:txBody>
          <a:bodyPr anchor="b"/>
          <a:lstStyle>
            <a:lvl1pPr algn="ctr">
              <a:defRPr sz="6000"/>
            </a:lvl1pPr>
          </a:lstStyle>
          <a:p>
            <a:r>
              <a:rPr lang="nb-NO" dirty="0"/>
              <a:t>Klikk for å redigere tittelstil</a:t>
            </a:r>
          </a:p>
        </p:txBody>
      </p:sp>
      <p:sp>
        <p:nvSpPr>
          <p:cNvPr id="3" name="Undertittel 2">
            <a:extLst>
              <a:ext uri="{FF2B5EF4-FFF2-40B4-BE49-F238E27FC236}">
                <a16:creationId xmlns:a16="http://schemas.microsoft.com/office/drawing/2014/main" id="{54F09DB3-C2C5-4380-B1F1-807B7661F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34E5F33-5CA8-48CF-A946-6770B3CAADAB}"/>
              </a:ext>
            </a:extLst>
          </p:cNvPr>
          <p:cNvSpPr>
            <a:spLocks noGrp="1"/>
          </p:cNvSpPr>
          <p:nvPr>
            <p:ph type="dt" sz="half" idx="10"/>
          </p:nvPr>
        </p:nvSpPr>
        <p:spPr/>
        <p:txBody>
          <a:bodyPr/>
          <a:lstStyle/>
          <a:p>
            <a:fld id="{FDE79C0A-0FE2-4CCE-A03F-E2521FDBE0C9}" type="datetime1">
              <a:rPr lang="nb-NO" smtClean="0"/>
              <a:t>11.10.2020</a:t>
            </a:fld>
            <a:endParaRPr lang="nb-NO"/>
          </a:p>
        </p:txBody>
      </p:sp>
      <p:sp>
        <p:nvSpPr>
          <p:cNvPr id="5" name="Plassholder for bunntekst 4">
            <a:extLst>
              <a:ext uri="{FF2B5EF4-FFF2-40B4-BE49-F238E27FC236}">
                <a16:creationId xmlns:a16="http://schemas.microsoft.com/office/drawing/2014/main" id="{0A35CFE5-2B02-4B6A-A845-0624CC712A7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DE2430-EF2B-4ABC-BCDE-199F5F932A94}"/>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246195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A7692C-4F4A-4C12-8855-0EC2EB2D84A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C7162F5-A8BE-45A2-B882-4373C630909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724F1C7-C40F-430C-ADD2-DB1A3A0DF83F}"/>
              </a:ext>
            </a:extLst>
          </p:cNvPr>
          <p:cNvSpPr>
            <a:spLocks noGrp="1"/>
          </p:cNvSpPr>
          <p:nvPr>
            <p:ph type="dt" sz="half" idx="10"/>
          </p:nvPr>
        </p:nvSpPr>
        <p:spPr/>
        <p:txBody>
          <a:bodyPr/>
          <a:lstStyle/>
          <a:p>
            <a:fld id="{F50C153E-E9CE-4825-B3D7-6B963C4CD247}" type="datetime1">
              <a:rPr lang="nb-NO" smtClean="0"/>
              <a:t>11.10.2020</a:t>
            </a:fld>
            <a:endParaRPr lang="nb-NO"/>
          </a:p>
        </p:txBody>
      </p:sp>
      <p:sp>
        <p:nvSpPr>
          <p:cNvPr id="5" name="Plassholder for bunntekst 4">
            <a:extLst>
              <a:ext uri="{FF2B5EF4-FFF2-40B4-BE49-F238E27FC236}">
                <a16:creationId xmlns:a16="http://schemas.microsoft.com/office/drawing/2014/main" id="{2CE216CC-A5E5-4D34-82A3-4E73BF9665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C03BE3-8AA0-4F13-8EAA-082570990782}"/>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311254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94DE88B-A8E7-4A07-BA12-8626514FC87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CABFE4D-2796-4BA2-B81A-722CF8EBEAD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13A1447-CE41-41F1-A5C1-0235AB60FCFF}"/>
              </a:ext>
            </a:extLst>
          </p:cNvPr>
          <p:cNvSpPr>
            <a:spLocks noGrp="1"/>
          </p:cNvSpPr>
          <p:nvPr>
            <p:ph type="dt" sz="half" idx="10"/>
          </p:nvPr>
        </p:nvSpPr>
        <p:spPr/>
        <p:txBody>
          <a:bodyPr/>
          <a:lstStyle/>
          <a:p>
            <a:fld id="{A7B18ACA-83F5-4D19-9746-4BB4DA7E60BD}" type="datetime1">
              <a:rPr lang="nb-NO" smtClean="0"/>
              <a:t>11.10.2020</a:t>
            </a:fld>
            <a:endParaRPr lang="nb-NO"/>
          </a:p>
        </p:txBody>
      </p:sp>
      <p:sp>
        <p:nvSpPr>
          <p:cNvPr id="5" name="Plassholder for bunntekst 4">
            <a:extLst>
              <a:ext uri="{FF2B5EF4-FFF2-40B4-BE49-F238E27FC236}">
                <a16:creationId xmlns:a16="http://schemas.microsoft.com/office/drawing/2014/main" id="{24E8A8A2-9828-4B99-A962-E9A6AC2C0F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70D962-E368-4EC3-83D2-80B8262E9B83}"/>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4075067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593CED-52FF-4F79-9008-601FB738082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BB051BC-D9C6-4BA0-8950-22A89E6138F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EA5913-DA9E-4B81-A84E-40802BC323E4}"/>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5" name="Plassholder for bunntekst 4">
            <a:extLst>
              <a:ext uri="{FF2B5EF4-FFF2-40B4-BE49-F238E27FC236}">
                <a16:creationId xmlns:a16="http://schemas.microsoft.com/office/drawing/2014/main" id="{E50B65CF-E916-434D-A610-B1965A9463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44C222-E708-4DF8-9EE3-5D23777131DF}"/>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653848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D7B227-66C8-49F9-9F74-EF80E9A096B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9648A67-EA57-4AAB-AF17-35DA76413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1BD175A-8945-4C67-A781-742F29B0D971}"/>
              </a:ext>
            </a:extLst>
          </p:cNvPr>
          <p:cNvSpPr>
            <a:spLocks noGrp="1"/>
          </p:cNvSpPr>
          <p:nvPr>
            <p:ph type="dt" sz="half" idx="10"/>
          </p:nvPr>
        </p:nvSpPr>
        <p:spPr/>
        <p:txBody>
          <a:bodyPr/>
          <a:lstStyle/>
          <a:p>
            <a:fld id="{D25A83C6-6BA4-44B6-9A06-82673825265D}" type="datetime1">
              <a:rPr lang="nb-NO" smtClean="0"/>
              <a:t>11.10.2020</a:t>
            </a:fld>
            <a:endParaRPr lang="nb-NO"/>
          </a:p>
        </p:txBody>
      </p:sp>
      <p:sp>
        <p:nvSpPr>
          <p:cNvPr id="5" name="Plassholder for bunntekst 4">
            <a:extLst>
              <a:ext uri="{FF2B5EF4-FFF2-40B4-BE49-F238E27FC236}">
                <a16:creationId xmlns:a16="http://schemas.microsoft.com/office/drawing/2014/main" id="{2D98E1E6-F379-43EF-AA58-199B0514387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7A5C544-1A7A-4CC4-8CDC-385F91BB3610}"/>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208607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77F06D-C31E-4248-AF2F-F89C0223C1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B8C88DC-B702-42E1-B3E2-8F2445DEB3C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268C6AA-D5D6-41E7-9F98-877906E6AC7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B24870F-B250-4BAB-97AD-5DFD04C25FBA}"/>
              </a:ext>
            </a:extLst>
          </p:cNvPr>
          <p:cNvSpPr>
            <a:spLocks noGrp="1"/>
          </p:cNvSpPr>
          <p:nvPr>
            <p:ph type="dt" sz="half" idx="10"/>
          </p:nvPr>
        </p:nvSpPr>
        <p:spPr/>
        <p:txBody>
          <a:bodyPr/>
          <a:lstStyle/>
          <a:p>
            <a:fld id="{35540100-A325-4B92-AE5E-9CB7B8F57DBD}" type="datetime1">
              <a:rPr lang="nb-NO" smtClean="0"/>
              <a:t>11.10.2020</a:t>
            </a:fld>
            <a:endParaRPr lang="nb-NO"/>
          </a:p>
        </p:txBody>
      </p:sp>
      <p:sp>
        <p:nvSpPr>
          <p:cNvPr id="6" name="Plassholder for bunntekst 5">
            <a:extLst>
              <a:ext uri="{FF2B5EF4-FFF2-40B4-BE49-F238E27FC236}">
                <a16:creationId xmlns:a16="http://schemas.microsoft.com/office/drawing/2014/main" id="{C707B5EF-BE18-471C-8D0C-776C895243C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BA5B8C-41E5-4908-9040-6671CFE93192}"/>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218438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1A1D6-08AA-42DE-95DC-3B669FF4ED8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AC93D-DEDE-43BE-82C3-57D2A2B38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31283CD-99E5-4A36-B5B7-3053BD2754B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A4F4AD5-F535-4EA1-811E-3687B64FA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70755A0-3111-4BEF-8766-606BAC225AB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C5EF659-EA9F-493D-9EC4-2D934FEE45B8}"/>
              </a:ext>
            </a:extLst>
          </p:cNvPr>
          <p:cNvSpPr>
            <a:spLocks noGrp="1"/>
          </p:cNvSpPr>
          <p:nvPr>
            <p:ph type="dt" sz="half" idx="10"/>
          </p:nvPr>
        </p:nvSpPr>
        <p:spPr/>
        <p:txBody>
          <a:bodyPr/>
          <a:lstStyle/>
          <a:p>
            <a:fld id="{BD7F5FA4-E56C-48A9-9E01-D827A01971D8}" type="datetime1">
              <a:rPr lang="nb-NO" smtClean="0"/>
              <a:t>11.10.2020</a:t>
            </a:fld>
            <a:endParaRPr lang="nb-NO"/>
          </a:p>
        </p:txBody>
      </p:sp>
      <p:sp>
        <p:nvSpPr>
          <p:cNvPr id="8" name="Plassholder for bunntekst 7">
            <a:extLst>
              <a:ext uri="{FF2B5EF4-FFF2-40B4-BE49-F238E27FC236}">
                <a16:creationId xmlns:a16="http://schemas.microsoft.com/office/drawing/2014/main" id="{537BC3E9-7A84-4123-A64E-A01FAF2DDC5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C9815A2-DA06-4733-9DA0-001E17A5A86E}"/>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72928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14B031-908A-4A47-BA22-B35A52A9977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A62CAB0-E6B9-4089-9E6C-646EB3B9074A}"/>
              </a:ext>
            </a:extLst>
          </p:cNvPr>
          <p:cNvSpPr>
            <a:spLocks noGrp="1"/>
          </p:cNvSpPr>
          <p:nvPr>
            <p:ph type="dt" sz="half" idx="10"/>
          </p:nvPr>
        </p:nvSpPr>
        <p:spPr/>
        <p:txBody>
          <a:bodyPr/>
          <a:lstStyle/>
          <a:p>
            <a:fld id="{99D256A0-343A-4FB9-A822-E3E215497174}" type="datetime1">
              <a:rPr lang="nb-NO" smtClean="0"/>
              <a:t>11.10.2020</a:t>
            </a:fld>
            <a:endParaRPr lang="nb-NO"/>
          </a:p>
        </p:txBody>
      </p:sp>
      <p:sp>
        <p:nvSpPr>
          <p:cNvPr id="4" name="Plassholder for bunntekst 3">
            <a:extLst>
              <a:ext uri="{FF2B5EF4-FFF2-40B4-BE49-F238E27FC236}">
                <a16:creationId xmlns:a16="http://schemas.microsoft.com/office/drawing/2014/main" id="{B4318932-18FA-44CA-9E8B-5BDC31C80F1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5ECB5BC-CFAA-46F8-B367-BF3BDC26D68D}"/>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967091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7C3A31C-CCAC-40DD-A2D4-B5F92F70B7C7}"/>
              </a:ext>
            </a:extLst>
          </p:cNvPr>
          <p:cNvSpPr>
            <a:spLocks noGrp="1"/>
          </p:cNvSpPr>
          <p:nvPr>
            <p:ph type="dt" sz="half" idx="10"/>
          </p:nvPr>
        </p:nvSpPr>
        <p:spPr/>
        <p:txBody>
          <a:bodyPr/>
          <a:lstStyle/>
          <a:p>
            <a:fld id="{195DD3F8-605E-44D7-9CA8-E3D766D7FE20}" type="datetime1">
              <a:rPr lang="nb-NO" smtClean="0"/>
              <a:t>11.10.2020</a:t>
            </a:fld>
            <a:endParaRPr lang="nb-NO"/>
          </a:p>
        </p:txBody>
      </p:sp>
      <p:sp>
        <p:nvSpPr>
          <p:cNvPr id="3" name="Plassholder for bunntekst 2">
            <a:extLst>
              <a:ext uri="{FF2B5EF4-FFF2-40B4-BE49-F238E27FC236}">
                <a16:creationId xmlns:a16="http://schemas.microsoft.com/office/drawing/2014/main" id="{C41ACF60-AE34-4D12-82EA-8744E578332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8FA50D6-14FA-472A-9177-4FF01BE00A93}"/>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3489200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E22F68-48DB-4DE9-9589-75E5E981947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25864DA-83BB-4DED-88DB-F33D352FA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CBE9956-8EAD-4623-B8B4-89C568E2E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4D3D17C-A9D3-41F1-BB3A-06F6CEC8B8CD}"/>
              </a:ext>
            </a:extLst>
          </p:cNvPr>
          <p:cNvSpPr>
            <a:spLocks noGrp="1"/>
          </p:cNvSpPr>
          <p:nvPr>
            <p:ph type="dt" sz="half" idx="10"/>
          </p:nvPr>
        </p:nvSpPr>
        <p:spPr/>
        <p:txBody>
          <a:bodyPr/>
          <a:lstStyle/>
          <a:p>
            <a:fld id="{4FE94293-0224-4B00-BF67-A201B14DB29F}" type="datetime1">
              <a:rPr lang="nb-NO" smtClean="0"/>
              <a:t>11.10.2020</a:t>
            </a:fld>
            <a:endParaRPr lang="nb-NO"/>
          </a:p>
        </p:txBody>
      </p:sp>
      <p:sp>
        <p:nvSpPr>
          <p:cNvPr id="6" name="Plassholder for bunntekst 5">
            <a:extLst>
              <a:ext uri="{FF2B5EF4-FFF2-40B4-BE49-F238E27FC236}">
                <a16:creationId xmlns:a16="http://schemas.microsoft.com/office/drawing/2014/main" id="{5A2382C1-548F-4BF0-AE74-2F5956B3645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8D60FE6-C34D-4F9E-BD13-AE68CF83E6E5}"/>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11630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354B9C-735B-4F82-9537-2A272508EA0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5432C7C-1253-4CF2-93B1-FE5359D9E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1C19AC9-B080-48D1-9A7F-49F89C836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373B45B-1BB4-40B4-94F8-8EDDCE8E4AED}"/>
              </a:ext>
            </a:extLst>
          </p:cNvPr>
          <p:cNvSpPr>
            <a:spLocks noGrp="1"/>
          </p:cNvSpPr>
          <p:nvPr>
            <p:ph type="dt" sz="half" idx="10"/>
          </p:nvPr>
        </p:nvSpPr>
        <p:spPr/>
        <p:txBody>
          <a:bodyPr/>
          <a:lstStyle/>
          <a:p>
            <a:fld id="{F3256D67-A162-4EF9-8D53-496A0CECE134}" type="datetime1">
              <a:rPr lang="nb-NO" smtClean="0"/>
              <a:t>11.10.2020</a:t>
            </a:fld>
            <a:endParaRPr lang="nb-NO"/>
          </a:p>
        </p:txBody>
      </p:sp>
      <p:sp>
        <p:nvSpPr>
          <p:cNvPr id="6" name="Plassholder for bunntekst 5">
            <a:extLst>
              <a:ext uri="{FF2B5EF4-FFF2-40B4-BE49-F238E27FC236}">
                <a16:creationId xmlns:a16="http://schemas.microsoft.com/office/drawing/2014/main" id="{B0AEFD7F-63B3-4F6C-B0ED-4AB9780A64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F5884C1-53E8-4BE9-AE1E-018ECC3ADD9C}"/>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201684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NIF Arkiver - Norges Kampsportforbund">
            <a:extLst>
              <a:ext uri="{FF2B5EF4-FFF2-40B4-BE49-F238E27FC236}">
                <a16:creationId xmlns:a16="http://schemas.microsoft.com/office/drawing/2014/main" id="{1B9B6AF9-ABBC-4574-BED6-6E637FFB96E7}"/>
              </a:ext>
            </a:extLst>
          </p:cNvPr>
          <p:cNvPicPr>
            <a:picLocks noChangeAspect="1" noChangeArrowheads="1"/>
          </p:cNvPicPr>
          <p:nvPr userDrawn="1"/>
        </p:nvPicPr>
        <p:blipFill>
          <a:blip r:embed="rId13">
            <a:alphaModFix amt="43000"/>
            <a:extLst>
              <a:ext uri="{28A0092B-C50C-407E-A947-70E740481C1C}">
                <a14:useLocalDpi xmlns:a14="http://schemas.microsoft.com/office/drawing/2010/main" val="0"/>
              </a:ext>
            </a:extLst>
          </a:blip>
          <a:srcRect/>
          <a:stretch>
            <a:fillRect/>
          </a:stretch>
        </p:blipFill>
        <p:spPr bwMode="auto">
          <a:xfrm>
            <a:off x="10357306" y="0"/>
            <a:ext cx="1771309" cy="997527"/>
          </a:xfrm>
          <a:prstGeom prst="rect">
            <a:avLst/>
          </a:prstGeom>
          <a:noFill/>
        </p:spPr>
      </p:pic>
      <p:sp>
        <p:nvSpPr>
          <p:cNvPr id="2" name="Plassholder for tittel 1">
            <a:extLst>
              <a:ext uri="{FF2B5EF4-FFF2-40B4-BE49-F238E27FC236}">
                <a16:creationId xmlns:a16="http://schemas.microsoft.com/office/drawing/2014/main" id="{681D2750-5EAD-486B-9A6D-08E1C021F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0F78440-B25A-430F-8724-C8CDBE43D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B9F8755-4D11-4993-ADAD-AD9C7D29B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10F4F-E269-4C35-B39B-A48F3A628100}" type="datetime1">
              <a:rPr lang="nb-NO" smtClean="0"/>
              <a:t>11.10.2020</a:t>
            </a:fld>
            <a:endParaRPr lang="nb-NO"/>
          </a:p>
        </p:txBody>
      </p:sp>
      <p:sp>
        <p:nvSpPr>
          <p:cNvPr id="5" name="Plassholder for bunntekst 4">
            <a:extLst>
              <a:ext uri="{FF2B5EF4-FFF2-40B4-BE49-F238E27FC236}">
                <a16:creationId xmlns:a16="http://schemas.microsoft.com/office/drawing/2014/main" id="{B0C340E4-A29E-4617-8662-5E8C80C24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8A8E362-308B-4756-BEFC-EEAB5FC35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1DFEF-4DC5-47B2-A2B8-3039C03EF1D0}" type="slidenum">
              <a:rPr lang="nb-NO" smtClean="0"/>
              <a:t>‹#›</a:t>
            </a:fld>
            <a:endParaRPr lang="nb-NO"/>
          </a:p>
        </p:txBody>
      </p:sp>
    </p:spTree>
    <p:extLst>
      <p:ext uri="{BB962C8B-B14F-4D97-AF65-F5344CB8AC3E}">
        <p14:creationId xmlns:p14="http://schemas.microsoft.com/office/powerpoint/2010/main" val="2762755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sv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17/06/relationships/model3d" Target="../media/model3d2.glb"/><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32AE402-8066-4F62-B94E-5246AA783C98}"/>
              </a:ext>
            </a:extLst>
          </p:cNvPr>
          <p:cNvSpPr/>
          <p:nvPr/>
        </p:nvSpPr>
        <p:spPr>
          <a:xfrm>
            <a:off x="919302" y="2403475"/>
            <a:ext cx="11104984" cy="1655762"/>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652F3D29-6F6B-4334-B22D-4B72E6608EF4}"/>
              </a:ext>
            </a:extLst>
          </p:cNvPr>
          <p:cNvSpPr/>
          <p:nvPr/>
        </p:nvSpPr>
        <p:spPr>
          <a:xfrm>
            <a:off x="213049" y="1829127"/>
            <a:ext cx="11104984" cy="2680179"/>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476E480C-5976-41E0-B0D3-383D7343FED1}"/>
              </a:ext>
            </a:extLst>
          </p:cNvPr>
          <p:cNvSpPr>
            <a:spLocks noGrp="1"/>
          </p:cNvSpPr>
          <p:nvPr>
            <p:ph type="ctrTitle"/>
          </p:nvPr>
        </p:nvSpPr>
        <p:spPr/>
        <p:txBody>
          <a:bodyPr/>
          <a:lstStyle/>
          <a:p>
            <a:r>
              <a:rPr lang="nb-NO" dirty="0">
                <a:solidFill>
                  <a:schemeClr val="bg1"/>
                </a:solidFill>
              </a:rPr>
              <a:t>Release notes</a:t>
            </a:r>
          </a:p>
        </p:txBody>
      </p:sp>
      <p:sp>
        <p:nvSpPr>
          <p:cNvPr id="3" name="Undertittel 2">
            <a:extLst>
              <a:ext uri="{FF2B5EF4-FFF2-40B4-BE49-F238E27FC236}">
                <a16:creationId xmlns:a16="http://schemas.microsoft.com/office/drawing/2014/main" id="{0C090A61-5CC4-47D7-831F-AA0332F18CDB}"/>
              </a:ext>
            </a:extLst>
          </p:cNvPr>
          <p:cNvSpPr>
            <a:spLocks noGrp="1"/>
          </p:cNvSpPr>
          <p:nvPr>
            <p:ph type="subTitle" idx="1"/>
          </p:nvPr>
        </p:nvSpPr>
        <p:spPr/>
        <p:txBody>
          <a:bodyPr/>
          <a:lstStyle/>
          <a:p>
            <a:r>
              <a:rPr lang="nb-NO" dirty="0">
                <a:solidFill>
                  <a:schemeClr val="bg1"/>
                </a:solidFill>
              </a:rPr>
              <a:t>10. Oktober 2020</a:t>
            </a:r>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Tree>
    <p:extLst>
      <p:ext uri="{BB962C8B-B14F-4D97-AF65-F5344CB8AC3E}">
        <p14:creationId xmlns:p14="http://schemas.microsoft.com/office/powerpoint/2010/main" val="12980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85345" y="1325726"/>
            <a:ext cx="11299371" cy="4748296"/>
          </a:xfrm>
        </p:spPr>
        <p:txBody>
          <a:bodyPr>
            <a:noAutofit/>
          </a:bodyPr>
          <a:lstStyle/>
          <a:p>
            <a:pPr lvl="1">
              <a:lnSpc>
                <a:spcPct val="120000"/>
              </a:lnSpc>
              <a:spcAft>
                <a:spcPts val="600"/>
              </a:spcAft>
            </a:pPr>
            <a:r>
              <a:rPr lang="nb-NO" sz="1800" b="0" i="0" dirty="0">
                <a:effectLst/>
                <a:cs typeface="Segoe UI Light" panose="020B0502040204020203" pitchFamily="34" charset="0"/>
              </a:rPr>
              <a:t>Merk at dersom partiet er synlig for medlemmer, har de mulighet til å melde seg på partiet når det har status «Opprettet». </a:t>
            </a:r>
          </a:p>
          <a:p>
            <a:pPr lvl="1">
              <a:lnSpc>
                <a:spcPct val="120000"/>
              </a:lnSpc>
              <a:spcAft>
                <a:spcPts val="600"/>
              </a:spcAft>
            </a:pPr>
            <a:r>
              <a:rPr lang="nb-NO" sz="1800" b="0" i="0" dirty="0">
                <a:effectLst/>
                <a:cs typeface="Segoe UI Light" panose="020B0502040204020203" pitchFamily="34" charset="0"/>
              </a:rPr>
              <a:t>De vil da være forespeilet en pris på tidspunktet de melder seg på. Hvis prisen senere endres før partiet blir publisert, vil medlemmet motta faktura med den nyeste prisen når partiet publiseres. Det er viktig at administrator er oppmerksom på dette da medlemmet i et slikt scenario vil forvente en annen pris.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b="0" i="0" dirty="0">
                <a:effectLst/>
                <a:cs typeface="Segoe UI Light" panose="020B0502040204020203" pitchFamily="34" charset="0"/>
              </a:rPr>
              <a:t>Pris og partinavn ved faktureringstidspunkt</a:t>
            </a:r>
          </a:p>
        </p:txBody>
      </p:sp>
      <p:pic>
        <p:nvPicPr>
          <p:cNvPr id="2" name="Bilde 1">
            <a:extLst>
              <a:ext uri="{FF2B5EF4-FFF2-40B4-BE49-F238E27FC236}">
                <a16:creationId xmlns:a16="http://schemas.microsoft.com/office/drawing/2014/main" id="{1E28687E-E867-43DE-A7F4-5446BD23B4E7}"/>
              </a:ext>
            </a:extLst>
          </p:cNvPr>
          <p:cNvPicPr>
            <a:picLocks noChangeAspect="1"/>
          </p:cNvPicPr>
          <p:nvPr/>
        </p:nvPicPr>
        <p:blipFill>
          <a:blip r:embed="rId2"/>
          <a:stretch>
            <a:fillRect/>
          </a:stretch>
        </p:blipFill>
        <p:spPr>
          <a:xfrm>
            <a:off x="626122" y="3346395"/>
            <a:ext cx="9184628" cy="3375080"/>
          </a:xfrm>
          <a:prstGeom prst="rect">
            <a:avLst/>
          </a:prstGeom>
        </p:spPr>
      </p:pic>
      <p:sp>
        <p:nvSpPr>
          <p:cNvPr id="3" name="Rektangel 2">
            <a:extLst>
              <a:ext uri="{FF2B5EF4-FFF2-40B4-BE49-F238E27FC236}">
                <a16:creationId xmlns:a16="http://schemas.microsoft.com/office/drawing/2014/main" id="{39DFC9F3-92C6-41B6-87D7-3E4F3B13E614}"/>
              </a:ext>
            </a:extLst>
          </p:cNvPr>
          <p:cNvSpPr/>
          <p:nvPr/>
        </p:nvSpPr>
        <p:spPr>
          <a:xfrm>
            <a:off x="7935288" y="5991225"/>
            <a:ext cx="2087540" cy="365125"/>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4121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563929" y="1446973"/>
            <a:ext cx="11299371" cy="4748296"/>
          </a:xfrm>
        </p:spPr>
        <p:txBody>
          <a:bodyPr>
            <a:noAutofit/>
          </a:bodyPr>
          <a:lstStyle/>
          <a:p>
            <a:pPr marL="457200" lvl="1" indent="0">
              <a:lnSpc>
                <a:spcPct val="120000"/>
              </a:lnSpc>
              <a:spcAft>
                <a:spcPts val="600"/>
              </a:spcAft>
              <a:buNone/>
            </a:pPr>
            <a:r>
              <a:rPr lang="nb-NO" sz="1800" b="0" i="0" dirty="0">
                <a:effectLst/>
                <a:cs typeface="Segoe UI Light" panose="020B0502040204020203" pitchFamily="34" charset="0"/>
              </a:rPr>
              <a:t>Partikortet vil få nytt utseende ved ny release og gi bedret informasjon til både administrator og medlem. </a:t>
            </a:r>
          </a:p>
          <a:p>
            <a:pPr lvl="1">
              <a:lnSpc>
                <a:spcPct val="120000"/>
              </a:lnSpc>
              <a:spcAft>
                <a:spcPts val="600"/>
              </a:spcAft>
            </a:pPr>
            <a:r>
              <a:rPr lang="nb-NO" sz="1800" b="0" i="0" dirty="0">
                <a:effectLst/>
                <a:cs typeface="Segoe UI Light" panose="020B0502040204020203" pitchFamily="34" charset="0"/>
              </a:rPr>
              <a:t>Merknaden «betalt» / «gratis» vil endres til å vise pris, for eksempel 0 kr eller 500 kr. </a:t>
            </a:r>
          </a:p>
          <a:p>
            <a:pPr lvl="1">
              <a:lnSpc>
                <a:spcPct val="120000"/>
              </a:lnSpc>
              <a:spcAft>
                <a:spcPts val="600"/>
              </a:spcAft>
            </a:pPr>
            <a:r>
              <a:rPr lang="nb-NO" sz="1800" b="0" i="0" dirty="0">
                <a:effectLst/>
                <a:cs typeface="Segoe UI Light" panose="020B0502040204020203" pitchFamily="34" charset="0"/>
              </a:rPr>
              <a:t>Starter og slutter endres til «Begynner» og «Slutter», «Begynt» og «Slutter» eller «Begynte» og «avsluttet» avhengig av partiets status. </a:t>
            </a:r>
          </a:p>
          <a:p>
            <a:pPr lvl="1">
              <a:lnSpc>
                <a:spcPct val="120000"/>
              </a:lnSpc>
              <a:spcAft>
                <a:spcPts val="600"/>
              </a:spcAft>
            </a:pPr>
            <a:r>
              <a:rPr lang="nb-NO" sz="1800" b="0" i="0" dirty="0">
                <a:effectLst/>
                <a:cs typeface="Segoe UI Light" panose="020B0502040204020203" pitchFamily="34" charset="0"/>
              </a:rPr>
              <a:t>Partikortet vil vise antall ledige plasser mot antall tilgjengelig plasser på partiet. Det vil si at dersom det er 6 tilgjengelige plasser og partiet har </a:t>
            </a:r>
            <a:r>
              <a:rPr lang="nb-NO" sz="1800" dirty="0">
                <a:cs typeface="Segoe UI Light" panose="020B0502040204020203" pitchFamily="34" charset="0"/>
              </a:rPr>
              <a:t>5</a:t>
            </a:r>
            <a:r>
              <a:rPr lang="nb-NO" sz="1800" b="0" i="0" dirty="0">
                <a:effectLst/>
                <a:cs typeface="Segoe UI Light" panose="020B0502040204020203" pitchFamily="34" charset="0"/>
              </a:rPr>
              <a:t> partimedlemmer vil det stå 1 av 6 plasser ledig.</a:t>
            </a:r>
          </a:p>
          <a:p>
            <a:pPr lvl="1">
              <a:lnSpc>
                <a:spcPct val="120000"/>
              </a:lnSpc>
              <a:spcAft>
                <a:spcPts val="600"/>
              </a:spcAft>
            </a:pPr>
            <a:r>
              <a:rPr lang="nb-NO" sz="1800" b="0" i="0" dirty="0">
                <a:effectLst/>
                <a:cs typeface="Segoe UI Light" panose="020B0502040204020203" pitchFamily="34" charset="0"/>
              </a:rPr>
              <a:t>Partikortet vil vise hvor mange som står på venteliste.</a:t>
            </a:r>
          </a:p>
          <a:p>
            <a:pPr marL="457200" lvl="1" indent="0">
              <a:lnSpc>
                <a:spcPct val="120000"/>
              </a:lnSpc>
              <a:spcAft>
                <a:spcPts val="600"/>
              </a:spcAft>
              <a:buNone/>
            </a:pPr>
            <a:endParaRPr lang="nb-NO" sz="2800" b="0" i="0" dirty="0">
              <a:effectLst/>
              <a:latin typeface="Segoe UI Light" panose="020B0502040204020203" pitchFamily="34" charset="0"/>
              <a:cs typeface="Segoe UI Light"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dirty="0">
                <a:cs typeface="Segoe UI Light" panose="020B0502040204020203" pitchFamily="34" charset="0"/>
              </a:rPr>
              <a:t>Ny visning partikort</a:t>
            </a:r>
            <a:endParaRPr lang="nb-NO" dirty="0"/>
          </a:p>
        </p:txBody>
      </p:sp>
      <p:pic>
        <p:nvPicPr>
          <p:cNvPr id="2" name="Bilde 1">
            <a:extLst>
              <a:ext uri="{FF2B5EF4-FFF2-40B4-BE49-F238E27FC236}">
                <a16:creationId xmlns:a16="http://schemas.microsoft.com/office/drawing/2014/main" id="{B605AB7E-7E51-43E0-96B0-C79FD5B36997}"/>
              </a:ext>
            </a:extLst>
          </p:cNvPr>
          <p:cNvPicPr>
            <a:picLocks noChangeAspect="1"/>
          </p:cNvPicPr>
          <p:nvPr/>
        </p:nvPicPr>
        <p:blipFill>
          <a:blip r:embed="rId2"/>
          <a:stretch>
            <a:fillRect/>
          </a:stretch>
        </p:blipFill>
        <p:spPr>
          <a:xfrm>
            <a:off x="7057053" y="4225014"/>
            <a:ext cx="3587047" cy="2313898"/>
          </a:xfrm>
          <a:prstGeom prst="rect">
            <a:avLst/>
          </a:prstGeom>
        </p:spPr>
      </p:pic>
    </p:spTree>
    <p:extLst>
      <p:ext uri="{BB962C8B-B14F-4D97-AF65-F5344CB8AC3E}">
        <p14:creationId xmlns:p14="http://schemas.microsoft.com/office/powerpoint/2010/main" val="3581265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93305" y="5064933"/>
            <a:ext cx="11076788" cy="1196643"/>
          </a:xfrm>
        </p:spPr>
        <p:txBody>
          <a:bodyPr>
            <a:noAutofit/>
          </a:bodyPr>
          <a:lstStyle/>
          <a:p>
            <a:pPr marL="457200" lvl="1" indent="0">
              <a:lnSpc>
                <a:spcPct val="120000"/>
              </a:lnSpc>
              <a:spcAft>
                <a:spcPts val="600"/>
              </a:spcAft>
              <a:buNone/>
            </a:pPr>
            <a:r>
              <a:rPr lang="nb-NO" sz="1800" b="0" i="0" dirty="0">
                <a:effectLst/>
                <a:cs typeface="Segoe UI Light" panose="020B0502040204020203" pitchFamily="34" charset="0"/>
              </a:rPr>
              <a:t>Administrator kan legge inn eget forfall for partiavgift, per parti. Dersom administrator ikke spesifiserer forfallsdato, vil systemet sette standard forfall som definert under klubbens innstillinger.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dirty="0">
                <a:cs typeface="Segoe UI Light" panose="020B0502040204020203" pitchFamily="34" charset="0"/>
              </a:rPr>
              <a:t>Definere eget forfall for partiavgift</a:t>
            </a:r>
          </a:p>
        </p:txBody>
      </p:sp>
      <p:pic>
        <p:nvPicPr>
          <p:cNvPr id="2" name="Bilde 1">
            <a:extLst>
              <a:ext uri="{FF2B5EF4-FFF2-40B4-BE49-F238E27FC236}">
                <a16:creationId xmlns:a16="http://schemas.microsoft.com/office/drawing/2014/main" id="{AD29DA4F-F1FD-460C-B446-E9785656B3B5}"/>
              </a:ext>
            </a:extLst>
          </p:cNvPr>
          <p:cNvPicPr>
            <a:picLocks noChangeAspect="1"/>
          </p:cNvPicPr>
          <p:nvPr/>
        </p:nvPicPr>
        <p:blipFill>
          <a:blip r:embed="rId2"/>
          <a:stretch>
            <a:fillRect/>
          </a:stretch>
        </p:blipFill>
        <p:spPr>
          <a:xfrm>
            <a:off x="438540" y="1217926"/>
            <a:ext cx="9731827" cy="3636787"/>
          </a:xfrm>
          <a:prstGeom prst="rect">
            <a:avLst/>
          </a:prstGeom>
        </p:spPr>
      </p:pic>
      <p:sp>
        <p:nvSpPr>
          <p:cNvPr id="3" name="Rektangel 2">
            <a:extLst>
              <a:ext uri="{FF2B5EF4-FFF2-40B4-BE49-F238E27FC236}">
                <a16:creationId xmlns:a16="http://schemas.microsoft.com/office/drawing/2014/main" id="{58791796-56A1-4D50-8073-517879EAF1FA}"/>
              </a:ext>
            </a:extLst>
          </p:cNvPr>
          <p:cNvSpPr/>
          <p:nvPr/>
        </p:nvSpPr>
        <p:spPr>
          <a:xfrm>
            <a:off x="3956180" y="3036319"/>
            <a:ext cx="2015412" cy="649273"/>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E2A480EF-0102-44D5-AC82-291413A31500}"/>
              </a:ext>
            </a:extLst>
          </p:cNvPr>
          <p:cNvSpPr/>
          <p:nvPr/>
        </p:nvSpPr>
        <p:spPr>
          <a:xfrm>
            <a:off x="6055567" y="3036319"/>
            <a:ext cx="2015412" cy="649273"/>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Rett pilkobling 6">
            <a:extLst>
              <a:ext uri="{FF2B5EF4-FFF2-40B4-BE49-F238E27FC236}">
                <a16:creationId xmlns:a16="http://schemas.microsoft.com/office/drawing/2014/main" id="{D4D7822F-5976-4439-88A2-2F472F5C060C}"/>
              </a:ext>
            </a:extLst>
          </p:cNvPr>
          <p:cNvCxnSpPr/>
          <p:nvPr/>
        </p:nvCxnSpPr>
        <p:spPr>
          <a:xfrm flipV="1">
            <a:off x="3303037" y="3853543"/>
            <a:ext cx="1194318" cy="1001170"/>
          </a:xfrm>
          <a:prstGeom prst="straightConnector1">
            <a:avLst/>
          </a:prstGeom>
          <a:ln>
            <a:solidFill>
              <a:srgbClr val="E3343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975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pic>
        <p:nvPicPr>
          <p:cNvPr id="2" name="Plassholder for innhold 1">
            <a:extLst>
              <a:ext uri="{FF2B5EF4-FFF2-40B4-BE49-F238E27FC236}">
                <a16:creationId xmlns:a16="http://schemas.microsoft.com/office/drawing/2014/main" id="{685EE023-3C1E-4281-AEE0-5F9FD48F71AF}"/>
              </a:ext>
            </a:extLst>
          </p:cNvPr>
          <p:cNvPicPr>
            <a:picLocks noGrp="1" noChangeAspect="1"/>
          </p:cNvPicPr>
          <p:nvPr>
            <p:ph idx="1"/>
          </p:nvPr>
        </p:nvPicPr>
        <p:blipFill>
          <a:blip r:embed="rId2"/>
          <a:stretch>
            <a:fillRect/>
          </a:stretch>
        </p:blipFill>
        <p:spPr>
          <a:xfrm>
            <a:off x="832376" y="1756700"/>
            <a:ext cx="6877050" cy="2295525"/>
          </a:xfrm>
          <a:prstGeom prst="rect">
            <a:avLst/>
          </a:prstGeom>
        </p:spPr>
      </p:pic>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b="0" i="0" dirty="0">
                <a:effectLst/>
                <a:cs typeface="Segoe UI Light" panose="020B0502040204020203" pitchFamily="34" charset="0"/>
              </a:rPr>
              <a:t>Endre rekkefølge i venteliste</a:t>
            </a:r>
          </a:p>
        </p:txBody>
      </p:sp>
      <p:sp>
        <p:nvSpPr>
          <p:cNvPr id="3" name="Rektangel 2">
            <a:extLst>
              <a:ext uri="{FF2B5EF4-FFF2-40B4-BE49-F238E27FC236}">
                <a16:creationId xmlns:a16="http://schemas.microsoft.com/office/drawing/2014/main" id="{04057DD7-D02C-4F03-8C2D-3F38F6E8092D}"/>
              </a:ext>
            </a:extLst>
          </p:cNvPr>
          <p:cNvSpPr/>
          <p:nvPr/>
        </p:nvSpPr>
        <p:spPr>
          <a:xfrm>
            <a:off x="2166652" y="2864079"/>
            <a:ext cx="727788" cy="2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AD44C43C-1D09-4AA0-95D9-2F3D961D4562}"/>
              </a:ext>
            </a:extLst>
          </p:cNvPr>
          <p:cNvSpPr/>
          <p:nvPr/>
        </p:nvSpPr>
        <p:spPr>
          <a:xfrm>
            <a:off x="2166652" y="3224887"/>
            <a:ext cx="727788" cy="2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1FD3217-3901-488C-A896-6148E8C9272A}"/>
              </a:ext>
            </a:extLst>
          </p:cNvPr>
          <p:cNvSpPr/>
          <p:nvPr/>
        </p:nvSpPr>
        <p:spPr>
          <a:xfrm>
            <a:off x="2203974" y="3638506"/>
            <a:ext cx="727788" cy="2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5E357507-4F2E-42A5-BC2B-393E415E508F}"/>
              </a:ext>
            </a:extLst>
          </p:cNvPr>
          <p:cNvSpPr/>
          <p:nvPr/>
        </p:nvSpPr>
        <p:spPr>
          <a:xfrm>
            <a:off x="5248864" y="2864079"/>
            <a:ext cx="1032588" cy="2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F50751F5-9703-46CA-BCFC-7EEBF8375658}"/>
              </a:ext>
            </a:extLst>
          </p:cNvPr>
          <p:cNvSpPr/>
          <p:nvPr/>
        </p:nvSpPr>
        <p:spPr>
          <a:xfrm>
            <a:off x="5457248" y="3243548"/>
            <a:ext cx="1032588" cy="23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Grafikk 12" descr="Høyrepekende pekefinger">
            <a:extLst>
              <a:ext uri="{FF2B5EF4-FFF2-40B4-BE49-F238E27FC236}">
                <a16:creationId xmlns:a16="http://schemas.microsoft.com/office/drawing/2014/main" id="{4B3558D2-D2D5-4161-A271-89EE53FF58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5894835">
            <a:off x="904369" y="3798634"/>
            <a:ext cx="635147" cy="635147"/>
          </a:xfrm>
          <a:prstGeom prst="rect">
            <a:avLst/>
          </a:prstGeom>
        </p:spPr>
      </p:pic>
      <p:sp>
        <p:nvSpPr>
          <p:cNvPr id="17" name="TekstSylinder 16">
            <a:extLst>
              <a:ext uri="{FF2B5EF4-FFF2-40B4-BE49-F238E27FC236}">
                <a16:creationId xmlns:a16="http://schemas.microsoft.com/office/drawing/2014/main" id="{C284FFB6-90ED-4BE2-838B-AB6CFBDF2795}"/>
              </a:ext>
            </a:extLst>
          </p:cNvPr>
          <p:cNvSpPr txBox="1"/>
          <p:nvPr/>
        </p:nvSpPr>
        <p:spPr>
          <a:xfrm>
            <a:off x="1028707" y="5034633"/>
            <a:ext cx="8471807" cy="369332"/>
          </a:xfrm>
          <a:prstGeom prst="rect">
            <a:avLst/>
          </a:prstGeom>
          <a:noFill/>
        </p:spPr>
        <p:txBody>
          <a:bodyPr wrap="square" rtlCol="0">
            <a:spAutoFit/>
          </a:bodyPr>
          <a:lstStyle/>
          <a:p>
            <a:r>
              <a:rPr lang="nb-NO" dirty="0"/>
              <a:t>Administrator kan bytte om på rekkefølgen i ventelisten ved å bruke drag and </a:t>
            </a:r>
            <a:r>
              <a:rPr lang="nb-NO" dirty="0" err="1"/>
              <a:t>drop</a:t>
            </a:r>
            <a:r>
              <a:rPr lang="nb-NO" dirty="0"/>
              <a:t>. </a:t>
            </a:r>
          </a:p>
        </p:txBody>
      </p:sp>
    </p:spTree>
    <p:extLst>
      <p:ext uri="{BB962C8B-B14F-4D97-AF65-F5344CB8AC3E}">
        <p14:creationId xmlns:p14="http://schemas.microsoft.com/office/powerpoint/2010/main" val="344901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6" y="3026549"/>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6" y="376852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6" y="4540232"/>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endParaRPr lang="nb-NO" b="0" i="0" dirty="0">
              <a:solidFill>
                <a:schemeClr val="tx1">
                  <a:lumMod val="50000"/>
                  <a:lumOff val="50000"/>
                </a:schemeClr>
              </a:solidFill>
              <a:effectLst/>
              <a:cs typeface="Segoe UI Light" panose="020B0502040204020203" pitchFamily="34" charset="0"/>
            </a:endParaRP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779218" y="1546834"/>
            <a:ext cx="5937266" cy="5992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bg1"/>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a:t>
            </a:r>
            <a:r>
              <a:rPr lang="nb-NO" dirty="0">
                <a:solidFill>
                  <a:schemeClr val="tx1">
                    <a:lumMod val="50000"/>
                    <a:lumOff val="50000"/>
                  </a:schemeClr>
                </a:solidFill>
                <a:cs typeface="Segoe UI Light" panose="020B0502040204020203" pitchFamily="34" charset="0"/>
              </a:rPr>
              <a:t>F</a:t>
            </a:r>
            <a:r>
              <a:rPr lang="nb-NO" b="0" i="0" dirty="0">
                <a:solidFill>
                  <a:schemeClr val="tx1">
                    <a:lumMod val="50000"/>
                    <a:lumOff val="50000"/>
                  </a:schemeClr>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6" y="229463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205305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438540" y="1405028"/>
            <a:ext cx="11299371" cy="4748296"/>
          </a:xfrm>
        </p:spPr>
        <p:txBody>
          <a:bodyPr>
            <a:noAutofit/>
          </a:bodyPr>
          <a:lstStyle/>
          <a:p>
            <a:pPr marL="457200" lvl="1" indent="0">
              <a:lnSpc>
                <a:spcPct val="120000"/>
              </a:lnSpc>
              <a:spcAft>
                <a:spcPts val="600"/>
              </a:spcAft>
              <a:buNone/>
            </a:pPr>
            <a:r>
              <a:rPr lang="nb-NO" sz="1800" b="1" i="0" dirty="0">
                <a:effectLst/>
                <a:cs typeface="Segoe UI Light" panose="020B0502040204020203" pitchFamily="34" charset="0"/>
              </a:rPr>
              <a:t>Pålogging - endringer for inviterte personer med personID</a:t>
            </a:r>
            <a:endParaRPr lang="nb-NO" sz="1800" b="1" dirty="0">
              <a:cs typeface="Segoe UI Light" panose="020B0502040204020203" pitchFamily="34" charset="0"/>
            </a:endParaRPr>
          </a:p>
          <a:p>
            <a:pPr marL="457200" lvl="1" indent="0">
              <a:lnSpc>
                <a:spcPct val="120000"/>
              </a:lnSpc>
              <a:spcAft>
                <a:spcPts val="600"/>
              </a:spcAft>
              <a:buNone/>
            </a:pPr>
            <a:endParaRPr lang="nb-NO" sz="1800" b="0" i="0" dirty="0">
              <a:effectLst/>
              <a:cs typeface="Segoe UI Light" panose="020B0502040204020203" pitchFamily="34" charset="0"/>
            </a:endParaRPr>
          </a:p>
          <a:p>
            <a:pPr marL="457200" lvl="1" indent="0">
              <a:lnSpc>
                <a:spcPct val="120000"/>
              </a:lnSpc>
              <a:spcAft>
                <a:spcPts val="600"/>
              </a:spcAft>
              <a:buNone/>
            </a:pPr>
            <a:r>
              <a:rPr lang="nb-NO" sz="1800" b="0" i="0" dirty="0">
                <a:effectLst/>
                <a:cs typeface="Segoe UI Light" panose="020B0502040204020203" pitchFamily="34" charset="0"/>
              </a:rPr>
              <a:t>Ved å åpne et medlemskort og trykke «send invitasjonslink» sender systemet en link til medlemmet som tillater han eller hun å logge seg på IMS. Denne linken er spesifisert til medlemmets personId og ingen andre vil kunne bruke denne linken for innlogging. Dette har vært mulig tidligere og har skapt problemer med overskrevet informasjon på profiler. Etter ny release vil ikke dette være mulig og linken kan kun benyttes av medlemmet med spesifisert peronId. Dersom en prøver å logge inn med annet brukernavn vil man få feilmeldingen «uautorisert innlogging forsøkt. Prøv å logge inn med riktig brukernavn og passord». </a:t>
            </a:r>
          </a:p>
          <a:p>
            <a:pPr marL="457200" lvl="1" indent="0">
              <a:lnSpc>
                <a:spcPct val="120000"/>
              </a:lnSpc>
              <a:spcAft>
                <a:spcPts val="600"/>
              </a:spcAft>
              <a:buNone/>
            </a:pPr>
            <a:endParaRPr lang="nb-NO" sz="1800" b="0" i="0" dirty="0">
              <a:effectLst/>
              <a:cs typeface="Segoe UI Light" panose="020B0502040204020203" pitchFamily="34" charset="0"/>
            </a:endParaRPr>
          </a:p>
          <a:p>
            <a:pPr marL="457200" lvl="1" indent="0">
              <a:lnSpc>
                <a:spcPct val="120000"/>
              </a:lnSpc>
              <a:spcAft>
                <a:spcPts val="600"/>
              </a:spcAft>
              <a:buNone/>
            </a:pPr>
            <a:r>
              <a:rPr lang="nb-NO" sz="1800" b="0" i="0" dirty="0">
                <a:effectLst/>
                <a:cs typeface="Segoe UI Light" panose="020B0502040204020203" pitchFamily="34" charset="0"/>
              </a:rPr>
              <a:t>Merk at dersom invitasjonslinken sendes fra brukeradministrasjon inviteres brukeren til administratorsiden av IMS, ikke til medlemsapplikasjonen.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Pålogging</a:t>
            </a:r>
          </a:p>
        </p:txBody>
      </p:sp>
    </p:spTree>
    <p:extLst>
      <p:ext uri="{BB962C8B-B14F-4D97-AF65-F5344CB8AC3E}">
        <p14:creationId xmlns:p14="http://schemas.microsoft.com/office/powerpoint/2010/main" val="230265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438540" y="1405028"/>
            <a:ext cx="11299371" cy="4748296"/>
          </a:xfrm>
        </p:spPr>
        <p:txBody>
          <a:bodyPr>
            <a:noAutofit/>
          </a:bodyPr>
          <a:lstStyle/>
          <a:p>
            <a:pPr marL="457200" lvl="1" indent="0">
              <a:lnSpc>
                <a:spcPct val="120000"/>
              </a:lnSpc>
              <a:spcAft>
                <a:spcPts val="600"/>
              </a:spcAft>
              <a:buNone/>
            </a:pPr>
            <a:r>
              <a:rPr lang="nb-NO" sz="1800" b="1" i="0" dirty="0">
                <a:effectLst/>
                <a:cs typeface="Segoe UI Light" panose="020B0502040204020203" pitchFamily="34" charset="0"/>
              </a:rPr>
              <a:t>Pålogging - endringer for IKKE inviterte personer (uten tilknytning til klubber i IMS) </a:t>
            </a:r>
          </a:p>
          <a:p>
            <a:pPr marL="457200" lvl="1" indent="0">
              <a:lnSpc>
                <a:spcPct val="120000"/>
              </a:lnSpc>
              <a:spcAft>
                <a:spcPts val="600"/>
              </a:spcAft>
              <a:buNone/>
            </a:pPr>
            <a:endParaRPr lang="nb-NO" sz="1800" b="0" i="0" dirty="0">
              <a:effectLst/>
              <a:cs typeface="Segoe UI Light" panose="020B0502040204020203" pitchFamily="34" charset="0"/>
            </a:endParaRPr>
          </a:p>
          <a:p>
            <a:pPr marL="457200" lvl="1" indent="0">
              <a:lnSpc>
                <a:spcPct val="120000"/>
              </a:lnSpc>
              <a:spcAft>
                <a:spcPts val="600"/>
              </a:spcAft>
              <a:buNone/>
            </a:pPr>
            <a:r>
              <a:rPr lang="nb-NO" sz="1800" b="0" i="0" dirty="0">
                <a:effectLst/>
                <a:cs typeface="Segoe UI Light" panose="020B0502040204020203" pitchFamily="34" charset="0"/>
              </a:rPr>
              <a:t>Det er foreløpig ikke mulig å logge seg på IMS løsningen for personer uten personId. For en bruker som har personId, men uten tilknytning til klubb i IMS, kan disse nå logge seg på medlemsapplikasjonen til IMS. Som helt ny bruker har du ingen profil, men du blir sluppet inn på en side hvor du kan kjøpe klubbmedlemskap. De kan ikke gå videre eller foreta seg noe etter innlogging før de velger en klubb de ønsker å bli medlem av.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Pålogging</a:t>
            </a:r>
          </a:p>
        </p:txBody>
      </p:sp>
    </p:spTree>
    <p:extLst>
      <p:ext uri="{BB962C8B-B14F-4D97-AF65-F5344CB8AC3E}">
        <p14:creationId xmlns:p14="http://schemas.microsoft.com/office/powerpoint/2010/main" val="4032586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6" y="3026549"/>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6" y="376852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6" y="4540232"/>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endParaRPr lang="nb-NO" b="0" i="0" dirty="0">
              <a:solidFill>
                <a:schemeClr val="tx1">
                  <a:lumMod val="50000"/>
                  <a:lumOff val="50000"/>
                </a:schemeClr>
              </a:solidFill>
              <a:effectLst/>
              <a:cs typeface="Segoe UI Light" panose="020B0502040204020203" pitchFamily="34" charset="0"/>
            </a:endParaRP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45283"/>
            <a:ext cx="5635419" cy="611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a:t>
            </a:r>
            <a:r>
              <a:rPr lang="nb-NO" dirty="0">
                <a:solidFill>
                  <a:schemeClr val="tx1">
                    <a:lumMod val="50000"/>
                    <a:lumOff val="50000"/>
                  </a:schemeClr>
                </a:solidFill>
                <a:cs typeface="Segoe UI Light" panose="020B0502040204020203" pitchFamily="34" charset="0"/>
              </a:rPr>
              <a:t>F</a:t>
            </a:r>
            <a:r>
              <a:rPr lang="nb-NO" b="0" i="0" dirty="0">
                <a:solidFill>
                  <a:schemeClr val="tx1">
                    <a:lumMod val="50000"/>
                    <a:lumOff val="50000"/>
                  </a:schemeClr>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777236" y="2294636"/>
            <a:ext cx="5883266" cy="586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4197109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63759" y="1855426"/>
            <a:ext cx="6159759" cy="4866049"/>
          </a:xfrm>
        </p:spPr>
        <p:txBody>
          <a:bodyPr>
            <a:noAutofit/>
          </a:bodyPr>
          <a:lstStyle/>
          <a:p>
            <a:pPr marL="457200" lvl="1" indent="0">
              <a:lnSpc>
                <a:spcPct val="100000"/>
              </a:lnSpc>
              <a:spcBef>
                <a:spcPts val="0"/>
              </a:spcBef>
              <a:buNone/>
            </a:pPr>
            <a:r>
              <a:rPr lang="nb-NO" sz="1800" dirty="0">
                <a:cs typeface="Segoe UI Light" panose="020B0502040204020203" pitchFamily="34" charset="0"/>
              </a:rPr>
              <a:t>T</a:t>
            </a:r>
            <a:r>
              <a:rPr lang="nb-NO" sz="1800" b="0" i="0" dirty="0">
                <a:effectLst/>
                <a:cs typeface="Segoe UI Light" panose="020B0502040204020203" pitchFamily="34" charset="0"/>
              </a:rPr>
              <a:t>idligere har det oppstått utfordringer ved at produkter ikke har riktig oppsett med buypasskonto. Det er nå lagt validering på produkter for å sikre at det blir satt opp betalingskonto på alle produkter. Derfor er det ikke lenger mulig å opprette et produkt uten å velge en betalingskonto.   </a:t>
            </a:r>
          </a:p>
          <a:p>
            <a:pPr marL="457200" lvl="1" indent="0">
              <a:lnSpc>
                <a:spcPct val="100000"/>
              </a:lnSpc>
              <a:spcBef>
                <a:spcPts val="0"/>
              </a:spcBef>
              <a:buNone/>
            </a:pPr>
            <a:endParaRPr lang="nb-NO" sz="1800" b="0" i="0" dirty="0">
              <a:effectLst/>
              <a:cs typeface="Segoe UI Light" panose="020B0502040204020203" pitchFamily="34" charset="0"/>
            </a:endParaRPr>
          </a:p>
          <a:p>
            <a:pPr marL="457200" lvl="1" indent="0">
              <a:lnSpc>
                <a:spcPct val="100000"/>
              </a:lnSpc>
              <a:spcBef>
                <a:spcPts val="0"/>
              </a:spcBef>
              <a:buNone/>
            </a:pPr>
            <a:r>
              <a:rPr lang="nb-NO" sz="1800" b="0" i="0" dirty="0">
                <a:effectLst/>
                <a:cs typeface="Segoe UI Light" panose="020B0502040204020203" pitchFamily="34" charset="0"/>
              </a:rPr>
              <a:t>Hvis klubben har satt opp standardkontoer i kontooppsettet, vil disse bli foreslått som standard når nye produkter opprettes. Administrator kan likevel velge en annen konto som alternativ, men en konto må alltid velges.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6159759"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Påtvunget å velge betalingskonto ved opprettelse av produkter</a:t>
            </a:r>
          </a:p>
        </p:txBody>
      </p:sp>
      <p:pic>
        <p:nvPicPr>
          <p:cNvPr id="2" name="Bilde 1">
            <a:extLst>
              <a:ext uri="{FF2B5EF4-FFF2-40B4-BE49-F238E27FC236}">
                <a16:creationId xmlns:a16="http://schemas.microsoft.com/office/drawing/2014/main" id="{7B674F86-3C77-46DB-9B48-3CD25F9CEB71}"/>
              </a:ext>
            </a:extLst>
          </p:cNvPr>
          <p:cNvPicPr>
            <a:picLocks noChangeAspect="1"/>
          </p:cNvPicPr>
          <p:nvPr/>
        </p:nvPicPr>
        <p:blipFill>
          <a:blip r:embed="rId2"/>
          <a:stretch>
            <a:fillRect/>
          </a:stretch>
        </p:blipFill>
        <p:spPr>
          <a:xfrm>
            <a:off x="6176865" y="1855426"/>
            <a:ext cx="5812972" cy="3413640"/>
          </a:xfrm>
          <a:prstGeom prst="rect">
            <a:avLst/>
          </a:prstGeom>
          <a:ln>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3" name="Rektangel 2">
            <a:extLst>
              <a:ext uri="{FF2B5EF4-FFF2-40B4-BE49-F238E27FC236}">
                <a16:creationId xmlns:a16="http://schemas.microsoft.com/office/drawing/2014/main" id="{57D07134-3E21-4745-8925-48DB83D9A1B1}"/>
              </a:ext>
            </a:extLst>
          </p:cNvPr>
          <p:cNvSpPr/>
          <p:nvPr/>
        </p:nvSpPr>
        <p:spPr>
          <a:xfrm>
            <a:off x="6251510" y="3639177"/>
            <a:ext cx="5663682" cy="649273"/>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0576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777236" y="3018795"/>
            <a:ext cx="6051217" cy="586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6" y="376852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6" y="4540232"/>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endParaRPr lang="nb-NO" b="0" i="0" dirty="0">
              <a:solidFill>
                <a:schemeClr val="tx1">
                  <a:lumMod val="50000"/>
                  <a:lumOff val="50000"/>
                </a:schemeClr>
              </a:solidFill>
              <a:effectLst/>
              <a:cs typeface="Segoe UI Light" panose="020B0502040204020203" pitchFamily="34" charset="0"/>
            </a:endParaRP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45283"/>
            <a:ext cx="5635419" cy="611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a:t>
            </a:r>
            <a:r>
              <a:rPr lang="nb-NO" dirty="0">
                <a:solidFill>
                  <a:schemeClr val="tx1">
                    <a:lumMod val="50000"/>
                    <a:lumOff val="50000"/>
                  </a:schemeClr>
                </a:solidFill>
                <a:cs typeface="Segoe UI Light" panose="020B0502040204020203" pitchFamily="34" charset="0"/>
              </a:rPr>
              <a:t>F</a:t>
            </a:r>
            <a:r>
              <a:rPr lang="nb-NO" b="0" i="0" dirty="0">
                <a:solidFill>
                  <a:schemeClr val="tx1">
                    <a:lumMod val="50000"/>
                    <a:lumOff val="50000"/>
                  </a:schemeClr>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4" y="229463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187354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6" y="3026549"/>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6" y="376852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solidFill>
                <a:effectLst/>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6" y="4540232"/>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cs typeface="Segoe UI Light" panose="020B0502040204020203" pitchFamily="34" charset="0"/>
              </a:rPr>
              <a:t> Faktura e-post</a:t>
            </a:r>
            <a:endParaRPr lang="nb-NO" b="0" i="0" dirty="0">
              <a:solidFill>
                <a:schemeClr val="tx1"/>
              </a:solidFill>
              <a:effectLst/>
              <a:cs typeface="Segoe UI Light" panose="020B0502040204020203" pitchFamily="34" charset="0"/>
            </a:endParaRP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63991"/>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solidFill>
                <a:effectLst/>
                <a:cs typeface="Segoe UI Light" panose="020B0502040204020203" pitchFamily="34" charset="0"/>
              </a:rPr>
              <a:t> </a:t>
            </a:r>
            <a:r>
              <a:rPr lang="nb-NO" dirty="0">
                <a:solidFill>
                  <a:schemeClr val="tx1"/>
                </a:solidFill>
                <a:cs typeface="Segoe UI Light" panose="020B0502040204020203" pitchFamily="34" charset="0"/>
              </a:rPr>
              <a:t>F</a:t>
            </a:r>
            <a:r>
              <a:rPr lang="nb-NO" b="0" i="0" dirty="0">
                <a:solidFill>
                  <a:schemeClr val="tx1"/>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6" y="828549"/>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cs typeface="Segoe UI Light" panose="020B0502040204020203" pitchFamily="34" charset="0"/>
              </a:rPr>
              <a:t>Teams 1.4</a:t>
            </a:r>
            <a:endParaRPr lang="nb-NO" dirty="0"/>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6" y="229463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solidFill>
                <a:cs typeface="Segoe UI Light" panose="020B0502040204020203" pitchFamily="34" charset="0"/>
              </a:rPr>
              <a:t>Påtvunget å velge betalingskonto ved opprettelse av produkter</a:t>
            </a:r>
          </a:p>
        </p:txBody>
      </p:sp>
      <p:sp>
        <p:nvSpPr>
          <p:cNvPr id="44" name="TekstSylinder 43">
            <a:extLst>
              <a:ext uri="{FF2B5EF4-FFF2-40B4-BE49-F238E27FC236}">
                <a16:creationId xmlns:a16="http://schemas.microsoft.com/office/drawing/2014/main" id="{6F1E893F-3B32-470D-8D7C-FFDBC2BFB69B}"/>
              </a:ext>
            </a:extLst>
          </p:cNvPr>
          <p:cNvSpPr txBox="1"/>
          <p:nvPr/>
        </p:nvSpPr>
        <p:spPr>
          <a:xfrm>
            <a:off x="694816" y="136525"/>
            <a:ext cx="5197151" cy="461665"/>
          </a:xfrm>
          <a:prstGeom prst="rect">
            <a:avLst/>
          </a:prstGeom>
          <a:noFill/>
        </p:spPr>
        <p:txBody>
          <a:bodyPr wrap="square" rtlCol="0">
            <a:spAutoFit/>
          </a:bodyPr>
          <a:lstStyle/>
          <a:p>
            <a:r>
              <a:rPr lang="nb-NO" sz="2400" dirty="0"/>
              <a:t>INNHOLD</a:t>
            </a:r>
          </a:p>
        </p:txBody>
      </p:sp>
    </p:spTree>
    <p:extLst>
      <p:ext uri="{BB962C8B-B14F-4D97-AF65-F5344CB8AC3E}">
        <p14:creationId xmlns:p14="http://schemas.microsoft.com/office/powerpoint/2010/main" val="1768552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446314" y="1790616"/>
            <a:ext cx="11299371" cy="4748296"/>
          </a:xfrm>
        </p:spPr>
        <p:txBody>
          <a:bodyPr>
            <a:noAutofit/>
          </a:bodyPr>
          <a:lstStyle/>
          <a:p>
            <a:pPr marL="457200" lvl="1" indent="0">
              <a:lnSpc>
                <a:spcPct val="120000"/>
              </a:lnSpc>
              <a:spcAft>
                <a:spcPts val="600"/>
              </a:spcAft>
              <a:buNone/>
            </a:pPr>
            <a:r>
              <a:rPr lang="nb-NO" sz="2000" dirty="0">
                <a:latin typeface="Segoe UI Light" panose="020B0502040204020203" pitchFamily="34" charset="0"/>
                <a:cs typeface="Segoe UI Light" panose="020B0502040204020203" pitchFamily="34" charset="0"/>
              </a:rPr>
              <a:t>Ved utmelding av et medlem (kanseller medlemskontingent) vil en ny knapp bli synlig. Denne heter «Reaktiver medlemskap» og vil være tilgjengelig i 15 dager etter utmelding. Ved å trykke på denne reaktiveres medlemskapet og utmeldingen tilbakestilles.</a:t>
            </a:r>
            <a:endParaRPr lang="nb-NO" sz="2000" b="0" i="0" dirty="0">
              <a:effectLst/>
              <a:latin typeface="Segoe UI Light" panose="020B0502040204020203" pitchFamily="34" charset="0"/>
              <a:cs typeface="Segoe UI Light"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Reaktivering av medlemskap innen 15 dager</a:t>
            </a:r>
          </a:p>
        </p:txBody>
      </p:sp>
      <p:pic>
        <p:nvPicPr>
          <p:cNvPr id="2" name="Bilde 1">
            <a:extLst>
              <a:ext uri="{FF2B5EF4-FFF2-40B4-BE49-F238E27FC236}">
                <a16:creationId xmlns:a16="http://schemas.microsoft.com/office/drawing/2014/main" id="{03A5E4E6-9568-4329-A8D5-07441D5082DA}"/>
              </a:ext>
            </a:extLst>
          </p:cNvPr>
          <p:cNvPicPr>
            <a:picLocks noChangeAspect="1"/>
          </p:cNvPicPr>
          <p:nvPr/>
        </p:nvPicPr>
        <p:blipFill>
          <a:blip r:embed="rId2"/>
          <a:stretch>
            <a:fillRect/>
          </a:stretch>
        </p:blipFill>
        <p:spPr>
          <a:xfrm>
            <a:off x="832376" y="3324321"/>
            <a:ext cx="3152775" cy="2952750"/>
          </a:xfrm>
          <a:prstGeom prst="rect">
            <a:avLst/>
          </a:prstGeom>
          <a:ln>
            <a:solidFill>
              <a:schemeClr val="tx1"/>
            </a:solidFill>
          </a:ln>
        </p:spPr>
      </p:pic>
      <p:pic>
        <p:nvPicPr>
          <p:cNvPr id="3" name="Bilde 2">
            <a:extLst>
              <a:ext uri="{FF2B5EF4-FFF2-40B4-BE49-F238E27FC236}">
                <a16:creationId xmlns:a16="http://schemas.microsoft.com/office/drawing/2014/main" id="{08631DAB-39B2-4EE7-AC82-C483EC289BA1}"/>
              </a:ext>
            </a:extLst>
          </p:cNvPr>
          <p:cNvPicPr>
            <a:picLocks noChangeAspect="1"/>
          </p:cNvPicPr>
          <p:nvPr/>
        </p:nvPicPr>
        <p:blipFill>
          <a:blip r:embed="rId3"/>
          <a:stretch>
            <a:fillRect/>
          </a:stretch>
        </p:blipFill>
        <p:spPr>
          <a:xfrm>
            <a:off x="4186914" y="3090959"/>
            <a:ext cx="7372350" cy="3419475"/>
          </a:xfrm>
          <a:prstGeom prst="rect">
            <a:avLst/>
          </a:prstGeom>
          <a:ln>
            <a:solidFill>
              <a:schemeClr val="tx1"/>
            </a:solidFill>
          </a:ln>
        </p:spPr>
      </p:pic>
      <p:sp>
        <p:nvSpPr>
          <p:cNvPr id="5" name="Rektangel 4">
            <a:extLst>
              <a:ext uri="{FF2B5EF4-FFF2-40B4-BE49-F238E27FC236}">
                <a16:creationId xmlns:a16="http://schemas.microsoft.com/office/drawing/2014/main" id="{C5CD4646-0F37-4B1E-88D3-9008625396A5}"/>
              </a:ext>
            </a:extLst>
          </p:cNvPr>
          <p:cNvSpPr/>
          <p:nvPr/>
        </p:nvSpPr>
        <p:spPr>
          <a:xfrm>
            <a:off x="7462839" y="3130808"/>
            <a:ext cx="1681161" cy="649273"/>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descr="Høyrepekende pekefinger">
            <a:extLst>
              <a:ext uri="{FF2B5EF4-FFF2-40B4-BE49-F238E27FC236}">
                <a16:creationId xmlns:a16="http://schemas.microsoft.com/office/drawing/2014/main" id="{6CE350C9-E767-4E58-86C3-AFEBF3F77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175004">
            <a:off x="1590248" y="3720075"/>
            <a:ext cx="679352" cy="679352"/>
          </a:xfrm>
          <a:prstGeom prst="rect">
            <a:avLst/>
          </a:prstGeom>
        </p:spPr>
      </p:pic>
      <p:pic>
        <p:nvPicPr>
          <p:cNvPr id="9" name="Grafikk 8" descr="Høyrepekende pekefinger">
            <a:extLst>
              <a:ext uri="{FF2B5EF4-FFF2-40B4-BE49-F238E27FC236}">
                <a16:creationId xmlns:a16="http://schemas.microsoft.com/office/drawing/2014/main" id="{C9108E3F-8D29-46EC-AB70-7BAE7BA873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895127">
            <a:off x="9006087" y="3352130"/>
            <a:ext cx="679352" cy="679352"/>
          </a:xfrm>
          <a:prstGeom prst="rect">
            <a:avLst/>
          </a:prstGeom>
        </p:spPr>
      </p:pic>
    </p:spTree>
    <p:extLst>
      <p:ext uri="{BB962C8B-B14F-4D97-AF65-F5344CB8AC3E}">
        <p14:creationId xmlns:p14="http://schemas.microsoft.com/office/powerpoint/2010/main" val="3172441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4" y="3018795"/>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777236" y="3768526"/>
            <a:ext cx="6051217" cy="586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6" y="4540232"/>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endParaRPr lang="nb-NO" b="0" i="0" dirty="0">
              <a:solidFill>
                <a:schemeClr val="tx1">
                  <a:lumMod val="50000"/>
                  <a:lumOff val="50000"/>
                </a:schemeClr>
              </a:solidFill>
              <a:effectLst/>
              <a:cs typeface="Segoe UI Light" panose="020B0502040204020203" pitchFamily="34" charset="0"/>
            </a:endParaRP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45283"/>
            <a:ext cx="5635419" cy="611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a:t>
            </a:r>
            <a:r>
              <a:rPr lang="nb-NO" dirty="0">
                <a:solidFill>
                  <a:schemeClr val="tx1">
                    <a:lumMod val="50000"/>
                    <a:lumOff val="50000"/>
                  </a:schemeClr>
                </a:solidFill>
                <a:cs typeface="Segoe UI Light" panose="020B0502040204020203" pitchFamily="34" charset="0"/>
              </a:rPr>
              <a:t>F</a:t>
            </a:r>
            <a:r>
              <a:rPr lang="nb-NO" b="0" i="0" dirty="0">
                <a:solidFill>
                  <a:schemeClr val="tx1">
                    <a:lumMod val="50000"/>
                    <a:lumOff val="50000"/>
                  </a:schemeClr>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4" y="229463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3997093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0" y="5240486"/>
            <a:ext cx="11299371" cy="1221089"/>
          </a:xfrm>
        </p:spPr>
        <p:txBody>
          <a:bodyPr>
            <a:noAutofit/>
          </a:bodyPr>
          <a:lstStyle/>
          <a:p>
            <a:pPr lvl="1">
              <a:lnSpc>
                <a:spcPct val="120000"/>
              </a:lnSpc>
              <a:spcAft>
                <a:spcPts val="600"/>
              </a:spcAft>
            </a:pPr>
            <a:r>
              <a:rPr lang="nb-NO" sz="1800" b="0" i="0" dirty="0">
                <a:effectLst/>
                <a:cs typeface="Segoe UI Light" panose="020B0502040204020203" pitchFamily="34" charset="0"/>
              </a:rPr>
              <a:t>Kundekortet er nå blitt </a:t>
            </a:r>
            <a:r>
              <a:rPr lang="nb-NO" sz="1800" b="1" i="0" dirty="0">
                <a:effectLst/>
                <a:cs typeface="Segoe UI Light" panose="020B0502040204020203" pitchFamily="34" charset="0"/>
              </a:rPr>
              <a:t>redigerbart</a:t>
            </a:r>
            <a:r>
              <a:rPr lang="nb-NO" sz="1800" b="0" i="0" dirty="0">
                <a:effectLst/>
                <a:cs typeface="Segoe UI Light" panose="020B0502040204020203" pitchFamily="34" charset="0"/>
              </a:rPr>
              <a:t> for alle, både for administrator gjennom </a:t>
            </a:r>
            <a:r>
              <a:rPr lang="nb-NO" sz="1800" b="0" i="0" dirty="0" err="1">
                <a:effectLst/>
                <a:cs typeface="Segoe UI Light" panose="020B0502040204020203" pitchFamily="34" charset="0"/>
              </a:rPr>
              <a:t>IMSadmin</a:t>
            </a:r>
            <a:r>
              <a:rPr lang="nb-NO" sz="1800" b="0" i="0" dirty="0">
                <a:effectLst/>
                <a:cs typeface="Segoe UI Light" panose="020B0502040204020203" pitchFamily="34" charset="0"/>
              </a:rPr>
              <a:t> og for medlemmet selv gjennom </a:t>
            </a:r>
            <a:r>
              <a:rPr lang="nb-NO" sz="1800" b="0" i="0" dirty="0" err="1">
                <a:effectLst/>
                <a:cs typeface="Segoe UI Light" panose="020B0502040204020203" pitchFamily="34" charset="0"/>
              </a:rPr>
              <a:t>IMSapp</a:t>
            </a:r>
            <a:r>
              <a:rPr lang="nb-NO" sz="1800" b="0" i="0" dirty="0">
                <a:effectLst/>
                <a:cs typeface="Segoe UI Light" panose="020B0502040204020203" pitchFamily="34" charset="0"/>
              </a:rPr>
              <a:t>. </a:t>
            </a:r>
          </a:p>
          <a:p>
            <a:pPr lvl="1">
              <a:lnSpc>
                <a:spcPct val="120000"/>
              </a:lnSpc>
              <a:spcAft>
                <a:spcPts val="600"/>
              </a:spcAft>
            </a:pPr>
            <a:r>
              <a:rPr lang="nb-NO" sz="1800" dirty="0">
                <a:cs typeface="Segoe UI Light" panose="020B0502040204020203" pitchFamily="34" charset="0"/>
              </a:rPr>
              <a:t>Denne funksjonen er aktiv, uavhengig av om medlemmet er </a:t>
            </a:r>
            <a:r>
              <a:rPr lang="nb-NO" sz="1800" b="1" dirty="0">
                <a:cs typeface="Segoe UI Light" panose="020B0502040204020203" pitchFamily="34" charset="0"/>
              </a:rPr>
              <a:t>validert eller ikke validert</a:t>
            </a:r>
            <a:r>
              <a:rPr lang="nb-NO" sz="1800" dirty="0">
                <a:cs typeface="Segoe UI Light" panose="020B0502040204020203" pitchFamily="34" charset="0"/>
              </a:rPr>
              <a:t>.</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Redigere kontaktinformasjon</a:t>
            </a:r>
          </a:p>
        </p:txBody>
      </p:sp>
      <p:pic>
        <p:nvPicPr>
          <p:cNvPr id="2" name="Bilde 1">
            <a:extLst>
              <a:ext uri="{FF2B5EF4-FFF2-40B4-BE49-F238E27FC236}">
                <a16:creationId xmlns:a16="http://schemas.microsoft.com/office/drawing/2014/main" id="{57A4E10B-13C8-4C56-8671-E7107E825DDE}"/>
              </a:ext>
            </a:extLst>
          </p:cNvPr>
          <p:cNvPicPr>
            <a:picLocks noChangeAspect="1"/>
          </p:cNvPicPr>
          <p:nvPr/>
        </p:nvPicPr>
        <p:blipFill>
          <a:blip r:embed="rId2"/>
          <a:stretch>
            <a:fillRect/>
          </a:stretch>
        </p:blipFill>
        <p:spPr>
          <a:xfrm>
            <a:off x="438540" y="1116232"/>
            <a:ext cx="8770776" cy="4015728"/>
          </a:xfrm>
          <a:prstGeom prst="rect">
            <a:avLst/>
          </a:prstGeom>
          <a:ln>
            <a:solidFill>
              <a:schemeClr val="tx1"/>
            </a:solidFill>
          </a:ln>
        </p:spPr>
      </p:pic>
    </p:spTree>
    <p:extLst>
      <p:ext uri="{BB962C8B-B14F-4D97-AF65-F5344CB8AC3E}">
        <p14:creationId xmlns:p14="http://schemas.microsoft.com/office/powerpoint/2010/main" val="341206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0" y="1257032"/>
            <a:ext cx="11299371" cy="4748296"/>
          </a:xfrm>
        </p:spPr>
        <p:txBody>
          <a:bodyPr>
            <a:noAutofit/>
          </a:bodyPr>
          <a:lstStyle/>
          <a:p>
            <a:pPr lvl="1">
              <a:lnSpc>
                <a:spcPct val="120000"/>
              </a:lnSpc>
              <a:spcAft>
                <a:spcPts val="600"/>
              </a:spcAft>
            </a:pPr>
            <a:r>
              <a:rPr lang="nb-NO" sz="1600" b="0" i="0" dirty="0">
                <a:effectLst/>
                <a:cs typeface="Segoe UI Light" panose="020B0502040204020203" pitchFamily="34" charset="0"/>
              </a:rPr>
              <a:t>Det er fremdeles slik at </a:t>
            </a:r>
            <a:r>
              <a:rPr lang="nb-NO" sz="1600" b="1" i="0" dirty="0">
                <a:effectLst/>
                <a:cs typeface="Segoe UI Light" panose="020B0502040204020203" pitchFamily="34" charset="0"/>
              </a:rPr>
              <a:t>aktiveringsforespørselen</a:t>
            </a:r>
            <a:r>
              <a:rPr lang="nb-NO" sz="1600" b="0" i="0" dirty="0">
                <a:effectLst/>
                <a:cs typeface="Segoe UI Light" panose="020B0502040204020203" pitchFamily="34" charset="0"/>
              </a:rPr>
              <a:t> som sendes </a:t>
            </a:r>
            <a:r>
              <a:rPr lang="nb-NO" sz="1600" dirty="0">
                <a:cs typeface="Segoe UI Light" panose="020B0502040204020203" pitchFamily="34" charset="0"/>
              </a:rPr>
              <a:t>pr </a:t>
            </a:r>
            <a:r>
              <a:rPr lang="nb-NO" sz="1600" b="0" i="0" dirty="0">
                <a:effectLst/>
                <a:cs typeface="Segoe UI Light" panose="020B0502040204020203" pitchFamily="34" charset="0"/>
              </a:rPr>
              <a:t>epost og SMS (som sendes ved å klikke </a:t>
            </a:r>
            <a:r>
              <a:rPr lang="nb-NO" sz="1600" i="0" dirty="0">
                <a:effectLst/>
                <a:cs typeface="Segoe UI Light" panose="020B0502040204020203" pitchFamily="34" charset="0"/>
              </a:rPr>
              <a:t>«Aktiver medlem») </a:t>
            </a:r>
            <a:r>
              <a:rPr lang="nb-NO" sz="1600" b="0" i="0" dirty="0">
                <a:effectLst/>
                <a:cs typeface="Segoe UI Light" panose="020B0502040204020203" pitchFamily="34" charset="0"/>
              </a:rPr>
              <a:t>går til </a:t>
            </a:r>
            <a:r>
              <a:rPr lang="nb-NO" sz="1600" b="1" i="0" dirty="0">
                <a:effectLst/>
                <a:cs typeface="Segoe UI Light" panose="020B0502040204020203" pitchFamily="34" charset="0"/>
              </a:rPr>
              <a:t>eposten som er registrert i Min Idrett</a:t>
            </a:r>
            <a:r>
              <a:rPr lang="nb-NO" sz="1600" b="0" i="0" dirty="0">
                <a:effectLst/>
                <a:cs typeface="Segoe UI Light" panose="020B0502040204020203" pitchFamily="34" charset="0"/>
              </a:rPr>
              <a:t>. Dette gjelder dog kun når personen finnes i NIF database med en personID. </a:t>
            </a:r>
            <a:r>
              <a:rPr lang="nb-NO" sz="1600" dirty="0">
                <a:cs typeface="Segoe UI Light" panose="020B0502040204020203" pitchFamily="34" charset="0"/>
              </a:rPr>
              <a:t>Dersom personen ikke har en personID, foregår utsendelsen til den registrerte kontaktinformasjonen i IMS.</a:t>
            </a:r>
          </a:p>
          <a:p>
            <a:pPr lvl="1">
              <a:lnSpc>
                <a:spcPct val="120000"/>
              </a:lnSpc>
              <a:spcAft>
                <a:spcPts val="600"/>
              </a:spcAft>
            </a:pPr>
            <a:endParaRPr lang="nb-NO" sz="1600" b="0" i="0" dirty="0">
              <a:effectLst/>
              <a:cs typeface="Segoe UI Light" panose="020B0502040204020203" pitchFamily="34" charset="0"/>
            </a:endParaRPr>
          </a:p>
          <a:p>
            <a:pPr marL="457200" lvl="1" indent="0">
              <a:lnSpc>
                <a:spcPct val="120000"/>
              </a:lnSpc>
              <a:spcAft>
                <a:spcPts val="600"/>
              </a:spcAft>
              <a:buNone/>
            </a:pPr>
            <a:endParaRPr lang="nb-NO" sz="1600" dirty="0">
              <a:cs typeface="Segoe UI Light" panose="020B0502040204020203" pitchFamily="34" charset="0"/>
            </a:endParaRPr>
          </a:p>
          <a:p>
            <a:pPr marL="457200" lvl="1" indent="0">
              <a:lnSpc>
                <a:spcPct val="120000"/>
              </a:lnSpc>
              <a:spcAft>
                <a:spcPts val="600"/>
              </a:spcAft>
              <a:buNone/>
            </a:pPr>
            <a:endParaRPr lang="nb-NO" sz="1600" b="0" i="0" dirty="0">
              <a:effectLst/>
              <a:cs typeface="Segoe UI Light" panose="020B0502040204020203" pitchFamily="34" charset="0"/>
            </a:endParaRPr>
          </a:p>
          <a:p>
            <a:pPr marL="457200" lvl="1" indent="0">
              <a:lnSpc>
                <a:spcPct val="120000"/>
              </a:lnSpc>
              <a:spcAft>
                <a:spcPts val="600"/>
              </a:spcAft>
              <a:buNone/>
            </a:pPr>
            <a:endParaRPr lang="nb-NO" sz="1600" b="0" i="0" dirty="0">
              <a:effectLst/>
              <a:cs typeface="Segoe UI Light" panose="020B0502040204020203" pitchFamily="34" charset="0"/>
            </a:endParaRPr>
          </a:p>
          <a:p>
            <a:pPr marL="457200" lvl="1" indent="0">
              <a:lnSpc>
                <a:spcPct val="120000"/>
              </a:lnSpc>
              <a:spcAft>
                <a:spcPts val="600"/>
              </a:spcAft>
              <a:buNone/>
            </a:pPr>
            <a:endParaRPr lang="nb-NO" sz="1600" dirty="0">
              <a:cs typeface="Segoe UI Light" panose="020B0502040204020203" pitchFamily="34" charset="0"/>
            </a:endParaRPr>
          </a:p>
          <a:p>
            <a:pPr marL="457200" lvl="1" indent="0">
              <a:lnSpc>
                <a:spcPct val="120000"/>
              </a:lnSpc>
              <a:spcAft>
                <a:spcPts val="600"/>
              </a:spcAft>
              <a:buNone/>
            </a:pPr>
            <a:endParaRPr lang="nb-NO" sz="1600" b="0" i="0" dirty="0">
              <a:effectLst/>
              <a:cs typeface="Segoe UI Light" panose="020B0502040204020203" pitchFamily="34" charset="0"/>
            </a:endParaRPr>
          </a:p>
          <a:p>
            <a:pPr lvl="1">
              <a:lnSpc>
                <a:spcPct val="120000"/>
              </a:lnSpc>
              <a:spcAft>
                <a:spcPts val="600"/>
              </a:spcAft>
            </a:pPr>
            <a:r>
              <a:rPr lang="nb-NO" sz="1600" b="1" i="0" dirty="0">
                <a:effectLst/>
                <a:cs typeface="Segoe UI Light" panose="020B0502040204020203" pitchFamily="34" charset="0"/>
              </a:rPr>
              <a:t>All annen kommunikasjon </a:t>
            </a:r>
            <a:r>
              <a:rPr lang="nb-NO" sz="1600" b="0" i="0" dirty="0">
                <a:effectLst/>
                <a:cs typeface="Segoe UI Light" panose="020B0502040204020203" pitchFamily="34" charset="0"/>
              </a:rPr>
              <a:t>og utsendelse fra IMS går til eposten og/eller telefonnummeret som er </a:t>
            </a:r>
            <a:r>
              <a:rPr lang="nb-NO" sz="1600" b="1" i="0" dirty="0">
                <a:effectLst/>
                <a:cs typeface="Segoe UI Light" panose="020B0502040204020203" pitchFamily="34" charset="0"/>
              </a:rPr>
              <a:t>registrert i IMS</a:t>
            </a:r>
            <a:r>
              <a:rPr lang="nb-NO" sz="1600" b="0" i="0" dirty="0">
                <a:effectLst/>
                <a:cs typeface="Segoe UI Light" panose="020B0502040204020203" pitchFamily="34" charset="0"/>
              </a:rPr>
              <a:t>.</a:t>
            </a:r>
            <a:endParaRPr lang="nb-NO" sz="1600" dirty="0">
              <a:cs typeface="Segoe UI Light" panose="020B0502040204020203" pitchFamily="34" charset="0"/>
            </a:endParaRPr>
          </a:p>
          <a:p>
            <a:pPr lvl="1">
              <a:lnSpc>
                <a:spcPct val="120000"/>
              </a:lnSpc>
              <a:spcAft>
                <a:spcPts val="600"/>
              </a:spcAft>
            </a:pPr>
            <a:r>
              <a:rPr lang="nb-NO" sz="1600" b="0" i="0" dirty="0">
                <a:effectLst/>
                <a:cs typeface="Segoe UI Light" panose="020B0502040204020203" pitchFamily="34" charset="0"/>
              </a:rPr>
              <a:t>Tidligere har en person kunne hatt forskjellig kontaktinformasjon hos forskjellige klubber. Dette er nå endret og som følge vil nå </a:t>
            </a:r>
            <a:r>
              <a:rPr lang="nb-NO" sz="1600" b="1" i="0" dirty="0">
                <a:effectLst/>
                <a:cs typeface="Segoe UI Light" panose="020B0502040204020203" pitchFamily="34" charset="0"/>
              </a:rPr>
              <a:t>kontaktinformasjonen</a:t>
            </a:r>
            <a:r>
              <a:rPr lang="nb-NO" sz="1600" b="0" i="0" dirty="0">
                <a:effectLst/>
                <a:cs typeface="Segoe UI Light" panose="020B0502040204020203" pitchFamily="34" charset="0"/>
              </a:rPr>
              <a:t> som blir oppdatert hos en klubb, </a:t>
            </a:r>
            <a:r>
              <a:rPr lang="nb-NO" sz="1600" b="1" i="0" dirty="0">
                <a:effectLst/>
                <a:cs typeface="Segoe UI Light" panose="020B0502040204020203" pitchFamily="34" charset="0"/>
              </a:rPr>
              <a:t>oppdateres overalt </a:t>
            </a:r>
            <a:r>
              <a:rPr lang="nb-NO" sz="1600" b="0" i="0" dirty="0">
                <a:effectLst/>
                <a:cs typeface="Segoe UI Light" panose="020B0502040204020203" pitchFamily="34" charset="0"/>
              </a:rPr>
              <a:t>på tvers av alle klubbene medlemmet er registrert hos i </a:t>
            </a:r>
            <a:r>
              <a:rPr lang="nb-NO" sz="1600" dirty="0">
                <a:cs typeface="Segoe UI Light" panose="020B0502040204020203" pitchFamily="34" charset="0"/>
              </a:rPr>
              <a:t>IMS</a:t>
            </a:r>
            <a:r>
              <a:rPr lang="nb-NO" sz="1600" b="0" i="0" dirty="0">
                <a:effectLst/>
                <a:cs typeface="Segoe UI Light" panose="020B0502040204020203" pitchFamily="34" charset="0"/>
              </a:rPr>
              <a:t>.</a:t>
            </a:r>
            <a:endParaRPr lang="nb-NO" sz="1600" b="0" i="0" dirty="0">
              <a:effectLst/>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Utsendelser</a:t>
            </a:r>
          </a:p>
        </p:txBody>
      </p:sp>
      <p:pic>
        <p:nvPicPr>
          <p:cNvPr id="2" name="Bilde 1">
            <a:extLst>
              <a:ext uri="{FF2B5EF4-FFF2-40B4-BE49-F238E27FC236}">
                <a16:creationId xmlns:a16="http://schemas.microsoft.com/office/drawing/2014/main" id="{2F97B914-0AA9-47CF-B918-2BD75BC5026C}"/>
              </a:ext>
            </a:extLst>
          </p:cNvPr>
          <p:cNvPicPr>
            <a:picLocks noChangeAspect="1"/>
          </p:cNvPicPr>
          <p:nvPr/>
        </p:nvPicPr>
        <p:blipFill>
          <a:blip r:embed="rId2"/>
          <a:stretch>
            <a:fillRect/>
          </a:stretch>
        </p:blipFill>
        <p:spPr>
          <a:xfrm>
            <a:off x="705627" y="2394067"/>
            <a:ext cx="5751545" cy="2336566"/>
          </a:xfrm>
          <a:prstGeom prst="rect">
            <a:avLst/>
          </a:prstGeom>
          <a:ln>
            <a:solidFill>
              <a:schemeClr val="tx1"/>
            </a:solidFill>
          </a:ln>
        </p:spPr>
      </p:pic>
      <p:sp>
        <p:nvSpPr>
          <p:cNvPr id="3" name="Rektangel 2">
            <a:extLst>
              <a:ext uri="{FF2B5EF4-FFF2-40B4-BE49-F238E27FC236}">
                <a16:creationId xmlns:a16="http://schemas.microsoft.com/office/drawing/2014/main" id="{5BCB66E2-E231-4E2D-B203-95CAD920CE12}"/>
              </a:ext>
            </a:extLst>
          </p:cNvPr>
          <p:cNvSpPr/>
          <p:nvPr/>
        </p:nvSpPr>
        <p:spPr>
          <a:xfrm>
            <a:off x="3300414" y="2543175"/>
            <a:ext cx="976311" cy="351081"/>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8841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4" y="3018795"/>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4" y="376852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777236" y="4544395"/>
            <a:ext cx="6051216" cy="586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 Faktura e-post</a:t>
            </a: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45283"/>
            <a:ext cx="5635419" cy="611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a:t>
            </a:r>
            <a:r>
              <a:rPr lang="nb-NO" dirty="0">
                <a:solidFill>
                  <a:schemeClr val="tx1">
                    <a:lumMod val="50000"/>
                    <a:lumOff val="50000"/>
                  </a:schemeClr>
                </a:solidFill>
                <a:cs typeface="Segoe UI Light" panose="020B0502040204020203" pitchFamily="34" charset="0"/>
              </a:rPr>
              <a:t>F</a:t>
            </a:r>
            <a:r>
              <a:rPr lang="nb-NO" b="0" i="0" dirty="0">
                <a:solidFill>
                  <a:schemeClr val="tx1">
                    <a:lumMod val="50000"/>
                    <a:lumOff val="50000"/>
                  </a:schemeClr>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4" y="229463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316675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108477" y="1506359"/>
            <a:ext cx="11299371" cy="4748296"/>
          </a:xfrm>
        </p:spPr>
        <p:txBody>
          <a:bodyPr>
            <a:normAutofit/>
          </a:bodyPr>
          <a:lstStyle/>
          <a:p>
            <a:pPr marL="457200" lvl="1" indent="0">
              <a:lnSpc>
                <a:spcPct val="120000"/>
              </a:lnSpc>
              <a:spcAft>
                <a:spcPts val="600"/>
              </a:spcAft>
              <a:buNone/>
            </a:pPr>
            <a:r>
              <a:rPr lang="nb-NO" sz="1800" b="0" i="0" dirty="0">
                <a:effectLst/>
                <a:cs typeface="Segoe UI Light" panose="020B0502040204020203" pitchFamily="34" charset="0"/>
              </a:rPr>
              <a:t>Det er opprettet et felt hvor det er mulig å legge </a:t>
            </a:r>
            <a:r>
              <a:rPr lang="nb-NO" sz="1800" dirty="0">
                <a:cs typeface="Segoe UI Light" panose="020B0502040204020203" pitchFamily="34" charset="0"/>
              </a:rPr>
              <a:t>til </a:t>
            </a:r>
            <a:r>
              <a:rPr lang="nb-NO" sz="1800" b="0" i="0" dirty="0">
                <a:effectLst/>
                <a:cs typeface="Segoe UI Light" panose="020B0502040204020203" pitchFamily="34" charset="0"/>
              </a:rPr>
              <a:t>en epostadresse for mottak av faktura «Faktura epost» på kundekortet. Dersom feltet «Faktura epost» er fylt ut, kommer medlemmet til å motta faktura(er) igjennom denne epostadressen. Dersom feltet ikke er fylt ut, kommer medlemmet til å motta faktura(er) til vanlig epostadress</a:t>
            </a:r>
            <a:r>
              <a:rPr lang="nb-NO" sz="1800" dirty="0">
                <a:cs typeface="Segoe UI Light" panose="020B0502040204020203" pitchFamily="34" charset="0"/>
              </a:rPr>
              <a:t>e </a:t>
            </a:r>
          </a:p>
          <a:p>
            <a:pPr marL="457200" lvl="1" indent="0">
              <a:lnSpc>
                <a:spcPct val="120000"/>
              </a:lnSpc>
              <a:spcAft>
                <a:spcPts val="600"/>
              </a:spcAft>
              <a:buNone/>
            </a:pPr>
            <a:endParaRPr lang="nb-NO" sz="2400" b="0" i="0" dirty="0">
              <a:effectLst/>
              <a:latin typeface="Segoe UI"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Faktura e-post</a:t>
            </a:r>
          </a:p>
        </p:txBody>
      </p:sp>
      <p:pic>
        <p:nvPicPr>
          <p:cNvPr id="5" name="Bilde 4">
            <a:extLst>
              <a:ext uri="{FF2B5EF4-FFF2-40B4-BE49-F238E27FC236}">
                <a16:creationId xmlns:a16="http://schemas.microsoft.com/office/drawing/2014/main" id="{C33F24F1-D039-4078-A047-0DD6CD23FF0D}"/>
              </a:ext>
            </a:extLst>
          </p:cNvPr>
          <p:cNvPicPr>
            <a:picLocks noChangeAspect="1"/>
          </p:cNvPicPr>
          <p:nvPr/>
        </p:nvPicPr>
        <p:blipFill>
          <a:blip r:embed="rId2"/>
          <a:stretch>
            <a:fillRect/>
          </a:stretch>
        </p:blipFill>
        <p:spPr>
          <a:xfrm>
            <a:off x="567775" y="2985502"/>
            <a:ext cx="9570549" cy="2213334"/>
          </a:xfrm>
          <a:prstGeom prst="rect">
            <a:avLst/>
          </a:prstGeom>
          <a:ln>
            <a:solidFill>
              <a:schemeClr val="tx1"/>
            </a:solidFill>
          </a:ln>
        </p:spPr>
      </p:pic>
      <p:sp>
        <p:nvSpPr>
          <p:cNvPr id="3" name="Rektangel 2">
            <a:extLst>
              <a:ext uri="{FF2B5EF4-FFF2-40B4-BE49-F238E27FC236}">
                <a16:creationId xmlns:a16="http://schemas.microsoft.com/office/drawing/2014/main" id="{6EB66865-6BE9-4FA0-9E64-47267EDAAA28}"/>
              </a:ext>
            </a:extLst>
          </p:cNvPr>
          <p:cNvSpPr/>
          <p:nvPr/>
        </p:nvSpPr>
        <p:spPr>
          <a:xfrm>
            <a:off x="6781800" y="4719643"/>
            <a:ext cx="3356524" cy="351081"/>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0983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4" y="3018795"/>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4" y="376852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4" y="4545189"/>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45283"/>
            <a:ext cx="5635419" cy="611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777235" y="5275674"/>
            <a:ext cx="6051215" cy="572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 Foresatt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4" y="229463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1737316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276420" y="1383369"/>
            <a:ext cx="11639160" cy="858921"/>
          </a:xfrm>
        </p:spPr>
        <p:txBody>
          <a:bodyPr>
            <a:normAutofit/>
          </a:bodyPr>
          <a:lstStyle/>
          <a:p>
            <a:pPr marL="457200" lvl="1" indent="0">
              <a:lnSpc>
                <a:spcPct val="120000"/>
              </a:lnSpc>
              <a:spcAft>
                <a:spcPts val="600"/>
              </a:spcAft>
              <a:buNone/>
            </a:pPr>
            <a:r>
              <a:rPr lang="nb-NO" sz="1800" b="0" i="0" dirty="0">
                <a:effectLst/>
                <a:cs typeface="Segoe UI Light" panose="020B0502040204020203" pitchFamily="34" charset="0"/>
              </a:rPr>
              <a:t>Det er opprettet felter for å registrere informasjon om foresatte på kundekortet, både igjennom </a:t>
            </a:r>
            <a:r>
              <a:rPr lang="nb-NO" sz="1800" b="0" i="0" dirty="0" err="1">
                <a:effectLst/>
                <a:cs typeface="Segoe UI Light" panose="020B0502040204020203" pitchFamily="34" charset="0"/>
              </a:rPr>
              <a:t>IMSadmin</a:t>
            </a:r>
            <a:r>
              <a:rPr lang="nb-NO" sz="1800" b="0" i="0" dirty="0">
                <a:effectLst/>
                <a:cs typeface="Segoe UI Light" panose="020B0502040204020203" pitchFamily="34" charset="0"/>
              </a:rPr>
              <a:t> og </a:t>
            </a:r>
            <a:r>
              <a:rPr lang="nb-NO" sz="1800" b="0" i="0" dirty="0" err="1">
                <a:effectLst/>
                <a:cs typeface="Segoe UI Light" panose="020B0502040204020203" pitchFamily="34" charset="0"/>
              </a:rPr>
              <a:t>IMSapp</a:t>
            </a:r>
            <a:r>
              <a:rPr lang="nb-NO" sz="1800" b="0" i="0" dirty="0">
                <a:effectLst/>
                <a:cs typeface="Segoe UI Light" panose="020B0502040204020203" pitchFamily="34" charset="0"/>
              </a:rPr>
              <a:t>.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Foresatte detaljer</a:t>
            </a:r>
          </a:p>
        </p:txBody>
      </p:sp>
      <p:pic>
        <p:nvPicPr>
          <p:cNvPr id="2" name="Bilde 1">
            <a:extLst>
              <a:ext uri="{FF2B5EF4-FFF2-40B4-BE49-F238E27FC236}">
                <a16:creationId xmlns:a16="http://schemas.microsoft.com/office/drawing/2014/main" id="{C917A897-6A9C-4C43-94F2-DA259488E250}"/>
              </a:ext>
            </a:extLst>
          </p:cNvPr>
          <p:cNvPicPr>
            <a:picLocks noChangeAspect="1"/>
          </p:cNvPicPr>
          <p:nvPr/>
        </p:nvPicPr>
        <p:blipFill>
          <a:blip r:embed="rId2"/>
          <a:stretch>
            <a:fillRect/>
          </a:stretch>
        </p:blipFill>
        <p:spPr>
          <a:xfrm>
            <a:off x="832376" y="1914525"/>
            <a:ext cx="9845150" cy="3699432"/>
          </a:xfrm>
          <a:prstGeom prst="rect">
            <a:avLst/>
          </a:prstGeom>
          <a:ln>
            <a:solidFill>
              <a:schemeClr val="tx1"/>
            </a:solidFill>
          </a:ln>
        </p:spPr>
      </p:pic>
      <p:sp>
        <p:nvSpPr>
          <p:cNvPr id="3" name="Rektangel 2">
            <a:extLst>
              <a:ext uri="{FF2B5EF4-FFF2-40B4-BE49-F238E27FC236}">
                <a16:creationId xmlns:a16="http://schemas.microsoft.com/office/drawing/2014/main" id="{B1A7A6CF-3B9C-42A4-B97C-D3CA30A02FB7}"/>
              </a:ext>
            </a:extLst>
          </p:cNvPr>
          <p:cNvSpPr/>
          <p:nvPr/>
        </p:nvSpPr>
        <p:spPr>
          <a:xfrm>
            <a:off x="832377" y="4285369"/>
            <a:ext cx="9845150" cy="1242863"/>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EF69A46B-B612-433D-947C-81006837C6D4}"/>
              </a:ext>
            </a:extLst>
          </p:cNvPr>
          <p:cNvSpPr txBox="1"/>
          <p:nvPr/>
        </p:nvSpPr>
        <p:spPr>
          <a:xfrm>
            <a:off x="718076" y="5710019"/>
            <a:ext cx="9627957" cy="646331"/>
          </a:xfrm>
          <a:prstGeom prst="rect">
            <a:avLst/>
          </a:prstGeom>
          <a:noFill/>
        </p:spPr>
        <p:txBody>
          <a:bodyPr wrap="none" rtlCol="0">
            <a:spAutoFit/>
          </a:bodyPr>
          <a:lstStyle/>
          <a:p>
            <a:r>
              <a:rPr lang="nb-NO" sz="1800" b="0" i="0" dirty="0">
                <a:effectLst/>
                <a:cs typeface="Segoe UI Light" panose="020B0502040204020203" pitchFamily="34" charset="0"/>
              </a:rPr>
              <a:t>Det er påtvunget for medlemmer som er yngre enn 15 år å fylle ut informasjon om minst en foresatt.</a:t>
            </a:r>
          </a:p>
          <a:p>
            <a:endParaRPr lang="nb-NO" dirty="0"/>
          </a:p>
        </p:txBody>
      </p:sp>
    </p:spTree>
    <p:extLst>
      <p:ext uri="{BB962C8B-B14F-4D97-AF65-F5344CB8AC3E}">
        <p14:creationId xmlns:p14="http://schemas.microsoft.com/office/powerpoint/2010/main" val="3665819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4" y="3018795"/>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4" y="376852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4" y="4545189"/>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0412" cy="60718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45283"/>
            <a:ext cx="5635419" cy="611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777235" y="6021697"/>
            <a:ext cx="6051215" cy="572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Aft>
                <a:spcPts val="600"/>
              </a:spcAft>
            </a:pPr>
            <a:r>
              <a:rPr lang="nb-NO" dirty="0">
                <a:cs typeface="Segoe UI Light" panose="020B0502040204020203" pitchFamily="34" charset="0"/>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4" y="5262556"/>
            <a:ext cx="5635419"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694815" y="820747"/>
            <a:ext cx="5637404" cy="61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Teams 1.4</a:t>
            </a: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4" y="2294636"/>
            <a:ext cx="5635419"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653841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832377" y="1608054"/>
            <a:ext cx="11299371" cy="4748296"/>
          </a:xfrm>
        </p:spPr>
        <p:txBody>
          <a:bodyPr>
            <a:normAutofit/>
          </a:bodyPr>
          <a:lstStyle/>
          <a:p>
            <a:pPr marL="0" indent="0">
              <a:lnSpc>
                <a:spcPct val="120000"/>
              </a:lnSpc>
              <a:spcAft>
                <a:spcPts val="600"/>
              </a:spcAft>
              <a:buNone/>
            </a:pPr>
            <a:r>
              <a:rPr lang="nb-NO" sz="2400" b="0" i="0" dirty="0">
                <a:effectLst/>
                <a:latin typeface="Segoe UI" panose="020B0502040204020203" pitchFamily="34" charset="0"/>
              </a:rPr>
              <a:t> </a:t>
            </a:r>
          </a:p>
          <a:p>
            <a:endParaRPr lang="nb-NO" sz="2400" dirty="0">
              <a:latin typeface="Segoe UI Light" panose="020B0502040204020203" pitchFamily="34" charset="0"/>
              <a:cs typeface="Segoe UI Light"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Oppdatering av data</a:t>
            </a:r>
          </a:p>
        </p:txBody>
      </p:sp>
      <p:sp>
        <p:nvSpPr>
          <p:cNvPr id="6" name="Plassholder for innhold 14">
            <a:extLst>
              <a:ext uri="{FF2B5EF4-FFF2-40B4-BE49-F238E27FC236}">
                <a16:creationId xmlns:a16="http://schemas.microsoft.com/office/drawing/2014/main" id="{ACE0E210-112C-43DE-844F-807FF7A0B7CD}"/>
              </a:ext>
            </a:extLst>
          </p:cNvPr>
          <p:cNvSpPr txBox="1">
            <a:spLocks/>
          </p:cNvSpPr>
          <p:nvPr/>
        </p:nvSpPr>
        <p:spPr>
          <a:xfrm>
            <a:off x="163794" y="2545143"/>
            <a:ext cx="4311124" cy="2703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600"/>
              </a:spcAft>
              <a:buNone/>
            </a:pPr>
            <a:r>
              <a:rPr lang="nb-NO" sz="1800" dirty="0">
                <a:cs typeface="Segoe UI Light" panose="020B0502040204020203" pitchFamily="34" charset="0"/>
              </a:rPr>
              <a:t>Etter ny release vil ikke kontaktinformasjon fra NIFs database (ISD) bli oppdatert i IMS, eller omvendt. </a:t>
            </a:r>
          </a:p>
        </p:txBody>
      </p:sp>
      <mc:AlternateContent xmlns:mc="http://schemas.openxmlformats.org/markup-compatibility/2006">
        <mc:Choice xmlns:am3d="http://schemas.microsoft.com/office/drawing/2017/model3d" Requires="am3d">
          <p:graphicFrame>
            <p:nvGraphicFramePr>
              <p:cNvPr id="2" name="3D-modell 1" descr="Cylinder">
                <a:extLst>
                  <a:ext uri="{FF2B5EF4-FFF2-40B4-BE49-F238E27FC236}">
                    <a16:creationId xmlns:a16="http://schemas.microsoft.com/office/drawing/2014/main" id="{D65106EF-9D43-44F6-BA93-D1B187BC6731}"/>
                  </a:ext>
                </a:extLst>
              </p:cNvPr>
              <p:cNvGraphicFramePr>
                <a:graphicFrameLocks noChangeAspect="1"/>
              </p:cNvGraphicFramePr>
              <p:nvPr>
                <p:extLst>
                  <p:ext uri="{D42A27DB-BD31-4B8C-83A1-F6EECF244321}">
                    <p14:modId xmlns:p14="http://schemas.microsoft.com/office/powerpoint/2010/main" val="4262327341"/>
                  </p:ext>
                </p:extLst>
              </p:nvPr>
            </p:nvGraphicFramePr>
            <p:xfrm>
              <a:off x="4496073" y="2132136"/>
              <a:ext cx="1294856" cy="2380566"/>
            </p:xfrm>
            <a:graphic>
              <a:graphicData uri="http://schemas.microsoft.com/office/drawing/2017/model3d">
                <am3d:model3d r:embed="rId2">
                  <am3d:spPr>
                    <a:xfrm>
                      <a:off x="0" y="0"/>
                      <a:ext cx="1294856" cy="2380566"/>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m3d:postTrans dx="0" dy="0" dz="0"/>
                  </am3d:trans>
                  <am3d:raster rName="Office3DRenderer" rVer="16.0.8326">
                    <am3d:blip r:embed="rId3"/>
                  </am3d:raster>
                  <am3d:objViewport viewportSz="28228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modell 1" descr="Cylinder">
                <a:extLst>
                  <a:ext uri="{FF2B5EF4-FFF2-40B4-BE49-F238E27FC236}">
                    <a16:creationId xmlns:a16="http://schemas.microsoft.com/office/drawing/2014/main" id="{D65106EF-9D43-44F6-BA93-D1B187BC6731}"/>
                  </a:ext>
                </a:extLst>
              </p:cNvPr>
              <p:cNvPicPr>
                <a:picLocks noGrp="1" noRot="1" noChangeAspect="1" noMove="1" noResize="1" noEditPoints="1" noAdjustHandles="1" noChangeArrowheads="1" noChangeShapeType="1" noCrop="1"/>
              </p:cNvPicPr>
              <p:nvPr/>
            </p:nvPicPr>
            <p:blipFill>
              <a:blip r:embed="rId3"/>
              <a:stretch>
                <a:fillRect/>
              </a:stretch>
            </p:blipFill>
            <p:spPr>
              <a:xfrm>
                <a:off x="4496073" y="2132136"/>
                <a:ext cx="1294856" cy="238056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modell 2" descr="Red Cylinder">
                <a:extLst>
                  <a:ext uri="{FF2B5EF4-FFF2-40B4-BE49-F238E27FC236}">
                    <a16:creationId xmlns:a16="http://schemas.microsoft.com/office/drawing/2014/main" id="{0B1CC8F1-33AC-4865-B939-C57452C4204F}"/>
                  </a:ext>
                </a:extLst>
              </p:cNvPr>
              <p:cNvGraphicFramePr>
                <a:graphicFrameLocks noChangeAspect="1"/>
              </p:cNvGraphicFramePr>
              <p:nvPr>
                <p:extLst>
                  <p:ext uri="{D42A27DB-BD31-4B8C-83A1-F6EECF244321}">
                    <p14:modId xmlns:p14="http://schemas.microsoft.com/office/powerpoint/2010/main" val="3319789967"/>
                  </p:ext>
                </p:extLst>
              </p:nvPr>
            </p:nvGraphicFramePr>
            <p:xfrm>
              <a:off x="6843758" y="2132136"/>
              <a:ext cx="1294856" cy="2380566"/>
            </p:xfrm>
            <a:graphic>
              <a:graphicData uri="http://schemas.microsoft.com/office/drawing/2017/model3d">
                <am3d:model3d r:embed="rId4">
                  <am3d:spPr>
                    <a:xfrm>
                      <a:off x="0" y="0"/>
                      <a:ext cx="1294856" cy="2380566"/>
                    </a:xfrm>
                    <a:prstGeom prst="rect">
                      <a:avLst/>
                    </a:prstGeom>
                  </am3d:spPr>
                  <am3d:camera>
                    <am3d:pos x="0" y="0" z="62782805"/>
                    <am3d:up dx="0" dy="36000000" dz="0"/>
                    <am3d:lookAt x="0" y="0" z="0"/>
                    <am3d:perspective fov="2700000"/>
                  </am3d:camera>
                  <am3d:trans>
                    <am3d:meterPerModelUnit n="7159681" d="1000000"/>
                    <am3d:preTrans dx="22" dy="-18000000" dz="6"/>
                    <am3d:scale>
                      <am3d:sx n="1000000" d="1000000"/>
                      <am3d:sy n="1000000" d="1000000"/>
                      <am3d:sz n="1000000" d="1000000"/>
                    </am3d:scale>
                    <am3d:rot/>
                    <am3d:postTrans dx="0" dy="0" dz="0"/>
                  </am3d:trans>
                  <am3d:raster rName="Office3DRenderer" rVer="16.0.8326">
                    <am3d:blip r:embed="rId5"/>
                  </am3d:raster>
                  <am3d:objViewport viewportSz="28228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modell 2" descr="Red Cylinder">
                <a:extLst>
                  <a:ext uri="{FF2B5EF4-FFF2-40B4-BE49-F238E27FC236}">
                    <a16:creationId xmlns:a16="http://schemas.microsoft.com/office/drawing/2014/main" id="{0B1CC8F1-33AC-4865-B939-C57452C4204F}"/>
                  </a:ext>
                </a:extLst>
              </p:cNvPr>
              <p:cNvPicPr>
                <a:picLocks noGrp="1" noRot="1" noChangeAspect="1" noMove="1" noResize="1" noEditPoints="1" noAdjustHandles="1" noChangeArrowheads="1" noChangeShapeType="1" noCrop="1"/>
              </p:cNvPicPr>
              <p:nvPr/>
            </p:nvPicPr>
            <p:blipFill>
              <a:blip r:embed="rId5"/>
              <a:stretch>
                <a:fillRect/>
              </a:stretch>
            </p:blipFill>
            <p:spPr>
              <a:xfrm>
                <a:off x="6843758" y="2132136"/>
                <a:ext cx="1294856" cy="2380566"/>
              </a:xfrm>
              <a:prstGeom prst="rect">
                <a:avLst/>
              </a:prstGeom>
            </p:spPr>
          </p:pic>
        </mc:Fallback>
      </mc:AlternateContent>
      <p:sp>
        <p:nvSpPr>
          <p:cNvPr id="5" name="TekstSylinder 4">
            <a:extLst>
              <a:ext uri="{FF2B5EF4-FFF2-40B4-BE49-F238E27FC236}">
                <a16:creationId xmlns:a16="http://schemas.microsoft.com/office/drawing/2014/main" id="{F7CB55AF-FAC3-486A-940C-CCA138E42A4A}"/>
              </a:ext>
            </a:extLst>
          </p:cNvPr>
          <p:cNvSpPr txBox="1"/>
          <p:nvPr/>
        </p:nvSpPr>
        <p:spPr>
          <a:xfrm>
            <a:off x="8724900" y="2545143"/>
            <a:ext cx="3019426" cy="1200329"/>
          </a:xfrm>
          <a:prstGeom prst="rect">
            <a:avLst/>
          </a:prstGeom>
          <a:noFill/>
        </p:spPr>
        <p:txBody>
          <a:bodyPr wrap="square" rtlCol="0">
            <a:spAutoFit/>
          </a:bodyPr>
          <a:lstStyle/>
          <a:p>
            <a:r>
              <a:rPr lang="nb-NO" sz="1800" dirty="0">
                <a:cs typeface="Segoe UI Light" panose="020B0502040204020203" pitchFamily="34" charset="0"/>
              </a:rPr>
              <a:t>Med unntak av personID, denne vil IMS fremdeles hente fra NIFs database (ISD). </a:t>
            </a:r>
            <a:endParaRPr lang="nb-NO" sz="1800" dirty="0"/>
          </a:p>
          <a:p>
            <a:endParaRPr lang="nb-NO" dirty="0"/>
          </a:p>
        </p:txBody>
      </p:sp>
      <p:pic>
        <p:nvPicPr>
          <p:cNvPr id="8" name="Grafikk 7" descr="Sortere">
            <a:extLst>
              <a:ext uri="{FF2B5EF4-FFF2-40B4-BE49-F238E27FC236}">
                <a16:creationId xmlns:a16="http://schemas.microsoft.com/office/drawing/2014/main" id="{27BDC136-6FF8-4EEF-B28F-9C53FF473E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812084" y="2688107"/>
            <a:ext cx="914400" cy="914400"/>
          </a:xfrm>
          <a:prstGeom prst="rect">
            <a:avLst/>
          </a:prstGeom>
        </p:spPr>
      </p:pic>
      <p:pic>
        <p:nvPicPr>
          <p:cNvPr id="12" name="Grafikk 11" descr="Lukk">
            <a:extLst>
              <a:ext uri="{FF2B5EF4-FFF2-40B4-BE49-F238E27FC236}">
                <a16:creationId xmlns:a16="http://schemas.microsoft.com/office/drawing/2014/main" id="{A151486B-5124-4162-9DF9-ADA92F9130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0538" y="2036561"/>
            <a:ext cx="2217491" cy="2217491"/>
          </a:xfrm>
          <a:prstGeom prst="rect">
            <a:avLst/>
          </a:prstGeom>
        </p:spPr>
      </p:pic>
      <p:sp>
        <p:nvSpPr>
          <p:cNvPr id="13" name="TekstSylinder 12">
            <a:extLst>
              <a:ext uri="{FF2B5EF4-FFF2-40B4-BE49-F238E27FC236}">
                <a16:creationId xmlns:a16="http://schemas.microsoft.com/office/drawing/2014/main" id="{7D0A4EA3-EB20-4D99-9958-F6A4B224D6B6}"/>
              </a:ext>
            </a:extLst>
          </p:cNvPr>
          <p:cNvSpPr txBox="1"/>
          <p:nvPr/>
        </p:nvSpPr>
        <p:spPr>
          <a:xfrm>
            <a:off x="4822006" y="3059668"/>
            <a:ext cx="1027560" cy="369332"/>
          </a:xfrm>
          <a:prstGeom prst="rect">
            <a:avLst/>
          </a:prstGeom>
          <a:noFill/>
        </p:spPr>
        <p:txBody>
          <a:bodyPr wrap="square" rtlCol="0">
            <a:spAutoFit/>
          </a:bodyPr>
          <a:lstStyle/>
          <a:p>
            <a:r>
              <a:rPr lang="nb-NO" dirty="0"/>
              <a:t>IMS</a:t>
            </a:r>
          </a:p>
        </p:txBody>
      </p:sp>
      <p:sp>
        <p:nvSpPr>
          <p:cNvPr id="14" name="TekstSylinder 13">
            <a:extLst>
              <a:ext uri="{FF2B5EF4-FFF2-40B4-BE49-F238E27FC236}">
                <a16:creationId xmlns:a16="http://schemas.microsoft.com/office/drawing/2014/main" id="{BFC3600C-BB4A-44A9-9A2C-87551898E1AE}"/>
              </a:ext>
            </a:extLst>
          </p:cNvPr>
          <p:cNvSpPr txBox="1"/>
          <p:nvPr/>
        </p:nvSpPr>
        <p:spPr>
          <a:xfrm>
            <a:off x="7265533" y="3059668"/>
            <a:ext cx="1027560" cy="369332"/>
          </a:xfrm>
          <a:prstGeom prst="rect">
            <a:avLst/>
          </a:prstGeom>
          <a:noFill/>
        </p:spPr>
        <p:txBody>
          <a:bodyPr wrap="square" rtlCol="0">
            <a:spAutoFit/>
          </a:bodyPr>
          <a:lstStyle/>
          <a:p>
            <a:r>
              <a:rPr lang="nb-NO" dirty="0"/>
              <a:t>ISD</a:t>
            </a:r>
          </a:p>
        </p:txBody>
      </p:sp>
    </p:spTree>
    <p:extLst>
      <p:ext uri="{BB962C8B-B14F-4D97-AF65-F5344CB8AC3E}">
        <p14:creationId xmlns:p14="http://schemas.microsoft.com/office/powerpoint/2010/main" val="283985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0"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fld id="{FA95E631-D908-4337-9546-0C0A76C07491}" type="datetime1">
              <a:rPr lang="nb-NO" smtClean="0">
                <a:solidFill>
                  <a:schemeClr val="bg1"/>
                </a:solidFill>
              </a:rPr>
              <a:t>11.10.2020</a:t>
            </a:fld>
            <a:endParaRPr lang="nb-NO" dirty="0">
              <a:solidFill>
                <a:schemeClr val="bg1"/>
              </a:solidFill>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84403" y="820747"/>
            <a:ext cx="610412" cy="656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A</a:t>
            </a:r>
          </a:p>
        </p:txBody>
      </p:sp>
      <p:sp>
        <p:nvSpPr>
          <p:cNvPr id="6" name="Rektangel 5">
            <a:extLst>
              <a:ext uri="{FF2B5EF4-FFF2-40B4-BE49-F238E27FC236}">
                <a16:creationId xmlns:a16="http://schemas.microsoft.com/office/drawing/2014/main" id="{BDE41F43-85AA-48ED-AF98-A61F00405F54}"/>
              </a:ext>
            </a:extLst>
          </p:cNvPr>
          <p:cNvSpPr/>
          <p:nvPr/>
        </p:nvSpPr>
        <p:spPr>
          <a:xfrm>
            <a:off x="82420" y="302655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a:t>
            </a:r>
          </a:p>
        </p:txBody>
      </p:sp>
      <p:sp>
        <p:nvSpPr>
          <p:cNvPr id="7" name="Rektangel 6">
            <a:extLst>
              <a:ext uri="{FF2B5EF4-FFF2-40B4-BE49-F238E27FC236}">
                <a16:creationId xmlns:a16="http://schemas.microsoft.com/office/drawing/2014/main" id="{1242ED01-9110-465C-8819-4F12940FE3AB}"/>
              </a:ext>
            </a:extLst>
          </p:cNvPr>
          <p:cNvSpPr/>
          <p:nvPr/>
        </p:nvSpPr>
        <p:spPr>
          <a:xfrm>
            <a:off x="694816" y="3026549"/>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lumMod val="50000"/>
                    <a:lumOff val="50000"/>
                  </a:schemeClr>
                </a:solidFill>
                <a:cs typeface="Segoe UI Light" panose="020B0502040204020203" pitchFamily="34" charset="0"/>
              </a:rPr>
              <a:t> Reaktivering av medlemskap </a:t>
            </a:r>
          </a:p>
        </p:txBody>
      </p:sp>
      <p:sp>
        <p:nvSpPr>
          <p:cNvPr id="9" name="Rektangel 8">
            <a:extLst>
              <a:ext uri="{FF2B5EF4-FFF2-40B4-BE49-F238E27FC236}">
                <a16:creationId xmlns:a16="http://schemas.microsoft.com/office/drawing/2014/main" id="{AC693776-9D35-4D8E-9150-27477144F79E}"/>
              </a:ext>
            </a:extLst>
          </p:cNvPr>
          <p:cNvSpPr/>
          <p:nvPr/>
        </p:nvSpPr>
        <p:spPr>
          <a:xfrm>
            <a:off x="82420" y="376852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E</a:t>
            </a:r>
          </a:p>
        </p:txBody>
      </p:sp>
      <p:sp>
        <p:nvSpPr>
          <p:cNvPr id="17" name="Rektangel 16">
            <a:extLst>
              <a:ext uri="{FF2B5EF4-FFF2-40B4-BE49-F238E27FC236}">
                <a16:creationId xmlns:a16="http://schemas.microsoft.com/office/drawing/2014/main" id="{04F06D9E-D958-441B-8245-770BBC5DD280}"/>
              </a:ext>
            </a:extLst>
          </p:cNvPr>
          <p:cNvSpPr/>
          <p:nvPr/>
        </p:nvSpPr>
        <p:spPr>
          <a:xfrm>
            <a:off x="694816" y="376852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Redigere kontaktinformasjon på kundekortet</a:t>
            </a:r>
          </a:p>
        </p:txBody>
      </p:sp>
      <p:sp>
        <p:nvSpPr>
          <p:cNvPr id="19" name="Rektangel 18">
            <a:extLst>
              <a:ext uri="{FF2B5EF4-FFF2-40B4-BE49-F238E27FC236}">
                <a16:creationId xmlns:a16="http://schemas.microsoft.com/office/drawing/2014/main" id="{D2C82D44-04CD-47A5-9156-81E950E6D3B2}"/>
              </a:ext>
            </a:extLst>
          </p:cNvPr>
          <p:cNvSpPr/>
          <p:nvPr/>
        </p:nvSpPr>
        <p:spPr>
          <a:xfrm>
            <a:off x="82420" y="4551140"/>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F</a:t>
            </a:r>
          </a:p>
        </p:txBody>
      </p:sp>
      <p:sp>
        <p:nvSpPr>
          <p:cNvPr id="21" name="Rektangel 20">
            <a:extLst>
              <a:ext uri="{FF2B5EF4-FFF2-40B4-BE49-F238E27FC236}">
                <a16:creationId xmlns:a16="http://schemas.microsoft.com/office/drawing/2014/main" id="{53FDC9AF-A598-493E-979B-9D7C6ADBA2F1}"/>
              </a:ext>
            </a:extLst>
          </p:cNvPr>
          <p:cNvSpPr/>
          <p:nvPr/>
        </p:nvSpPr>
        <p:spPr>
          <a:xfrm>
            <a:off x="694816" y="4540232"/>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 Faktura e-post</a:t>
            </a:r>
            <a:endParaRPr lang="nb-NO" b="0" i="0" dirty="0">
              <a:solidFill>
                <a:schemeClr val="tx1">
                  <a:lumMod val="50000"/>
                  <a:lumOff val="50000"/>
                </a:schemeClr>
              </a:solidFill>
              <a:effectLst/>
              <a:cs typeface="Segoe UI Light" panose="020B0502040204020203" pitchFamily="34" charset="0"/>
            </a:endParaRPr>
          </a:p>
        </p:txBody>
      </p:sp>
      <p:sp>
        <p:nvSpPr>
          <p:cNvPr id="23" name="Rektangel 22">
            <a:extLst>
              <a:ext uri="{FF2B5EF4-FFF2-40B4-BE49-F238E27FC236}">
                <a16:creationId xmlns:a16="http://schemas.microsoft.com/office/drawing/2014/main" id="{118E80AA-7E61-4BF3-BF49-BCD5BE49A369}"/>
              </a:ext>
            </a:extLst>
          </p:cNvPr>
          <p:cNvSpPr/>
          <p:nvPr/>
        </p:nvSpPr>
        <p:spPr>
          <a:xfrm>
            <a:off x="84403" y="1556189"/>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a:t>
            </a:r>
          </a:p>
        </p:txBody>
      </p:sp>
      <p:sp>
        <p:nvSpPr>
          <p:cNvPr id="25" name="Rektangel 24">
            <a:extLst>
              <a:ext uri="{FF2B5EF4-FFF2-40B4-BE49-F238E27FC236}">
                <a16:creationId xmlns:a16="http://schemas.microsoft.com/office/drawing/2014/main" id="{826F26CA-5313-432D-8400-512753DF8703}"/>
              </a:ext>
            </a:extLst>
          </p:cNvPr>
          <p:cNvSpPr/>
          <p:nvPr/>
        </p:nvSpPr>
        <p:spPr>
          <a:xfrm>
            <a:off x="696799" y="1563991"/>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cs typeface="Segoe UI Light" panose="020B0502040204020203" pitchFamily="34" charset="0"/>
              </a:rPr>
              <a:t>Pålogging</a:t>
            </a:r>
          </a:p>
        </p:txBody>
      </p:sp>
      <p:sp>
        <p:nvSpPr>
          <p:cNvPr id="31" name="Rektangel 30">
            <a:extLst>
              <a:ext uri="{FF2B5EF4-FFF2-40B4-BE49-F238E27FC236}">
                <a16:creationId xmlns:a16="http://schemas.microsoft.com/office/drawing/2014/main" id="{C46290A3-3855-4DA8-BEA3-A874B8705A15}"/>
              </a:ext>
            </a:extLst>
          </p:cNvPr>
          <p:cNvSpPr/>
          <p:nvPr/>
        </p:nvSpPr>
        <p:spPr>
          <a:xfrm>
            <a:off x="82420" y="6031968"/>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a:t>
            </a:r>
          </a:p>
        </p:txBody>
      </p:sp>
      <p:sp>
        <p:nvSpPr>
          <p:cNvPr id="33" name="Rektangel 32">
            <a:extLst>
              <a:ext uri="{FF2B5EF4-FFF2-40B4-BE49-F238E27FC236}">
                <a16:creationId xmlns:a16="http://schemas.microsoft.com/office/drawing/2014/main" id="{8DB4B050-D131-4DC2-89EF-9850FFB8417F}"/>
              </a:ext>
            </a:extLst>
          </p:cNvPr>
          <p:cNvSpPr/>
          <p:nvPr/>
        </p:nvSpPr>
        <p:spPr>
          <a:xfrm>
            <a:off x="694816" y="6017762"/>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lumMod val="50000"/>
                    <a:lumOff val="50000"/>
                  </a:schemeClr>
                </a:solidFill>
              </a:rPr>
              <a:t>Oppdatering av data</a:t>
            </a:r>
          </a:p>
        </p:txBody>
      </p:sp>
      <p:sp>
        <p:nvSpPr>
          <p:cNvPr id="35" name="Rektangel 34">
            <a:extLst>
              <a:ext uri="{FF2B5EF4-FFF2-40B4-BE49-F238E27FC236}">
                <a16:creationId xmlns:a16="http://schemas.microsoft.com/office/drawing/2014/main" id="{2A30C3BA-665E-43A6-9D4F-6963616E3753}"/>
              </a:ext>
            </a:extLst>
          </p:cNvPr>
          <p:cNvSpPr/>
          <p:nvPr/>
        </p:nvSpPr>
        <p:spPr>
          <a:xfrm>
            <a:off x="82420" y="5268506"/>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G</a:t>
            </a:r>
          </a:p>
        </p:txBody>
      </p:sp>
      <p:sp>
        <p:nvSpPr>
          <p:cNvPr id="37" name="Rektangel 36">
            <a:extLst>
              <a:ext uri="{FF2B5EF4-FFF2-40B4-BE49-F238E27FC236}">
                <a16:creationId xmlns:a16="http://schemas.microsoft.com/office/drawing/2014/main" id="{70A9419B-7104-4BA1-B4A5-4A4048465710}"/>
              </a:ext>
            </a:extLst>
          </p:cNvPr>
          <p:cNvSpPr/>
          <p:nvPr/>
        </p:nvSpPr>
        <p:spPr>
          <a:xfrm>
            <a:off x="694816" y="5276308"/>
            <a:ext cx="5637402" cy="5724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b="0" i="0" dirty="0">
                <a:solidFill>
                  <a:schemeClr val="tx1">
                    <a:lumMod val="50000"/>
                    <a:lumOff val="50000"/>
                  </a:schemeClr>
                </a:solidFill>
                <a:effectLst/>
                <a:cs typeface="Segoe UI Light" panose="020B0502040204020203" pitchFamily="34" charset="0"/>
              </a:rPr>
              <a:t> </a:t>
            </a:r>
            <a:r>
              <a:rPr lang="nb-NO" dirty="0">
                <a:solidFill>
                  <a:schemeClr val="tx1">
                    <a:lumMod val="50000"/>
                    <a:lumOff val="50000"/>
                  </a:schemeClr>
                </a:solidFill>
                <a:cs typeface="Segoe UI Light" panose="020B0502040204020203" pitchFamily="34" charset="0"/>
              </a:rPr>
              <a:t>F</a:t>
            </a:r>
            <a:r>
              <a:rPr lang="nb-NO" b="0" i="0" dirty="0">
                <a:solidFill>
                  <a:schemeClr val="tx1">
                    <a:lumMod val="50000"/>
                    <a:lumOff val="50000"/>
                  </a:schemeClr>
                </a:solidFill>
                <a:effectLst/>
                <a:cs typeface="Segoe UI Light" panose="020B0502040204020203" pitchFamily="34" charset="0"/>
              </a:rPr>
              <a:t>oresatt detaljer</a:t>
            </a:r>
          </a:p>
        </p:txBody>
      </p:sp>
      <p:sp>
        <p:nvSpPr>
          <p:cNvPr id="39" name="Rektangel 38">
            <a:extLst>
              <a:ext uri="{FF2B5EF4-FFF2-40B4-BE49-F238E27FC236}">
                <a16:creationId xmlns:a16="http://schemas.microsoft.com/office/drawing/2014/main" id="{00FC23D6-532B-4C85-9F3C-D919CD1D0CA6}"/>
              </a:ext>
            </a:extLst>
          </p:cNvPr>
          <p:cNvSpPr/>
          <p:nvPr/>
        </p:nvSpPr>
        <p:spPr>
          <a:xfrm>
            <a:off x="779218" y="820747"/>
            <a:ext cx="5780629" cy="656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bg1"/>
                </a:solidFill>
                <a:cs typeface="Segoe UI Light" panose="020B0502040204020203" pitchFamily="34" charset="0"/>
              </a:rPr>
              <a:t>Teams 1.4</a:t>
            </a:r>
            <a:endParaRPr lang="nb-NO" dirty="0">
              <a:solidFill>
                <a:schemeClr val="bg1"/>
              </a:solidFill>
            </a:endParaRPr>
          </a:p>
        </p:txBody>
      </p:sp>
      <p:sp>
        <p:nvSpPr>
          <p:cNvPr id="41" name="Rektangel 40">
            <a:extLst>
              <a:ext uri="{FF2B5EF4-FFF2-40B4-BE49-F238E27FC236}">
                <a16:creationId xmlns:a16="http://schemas.microsoft.com/office/drawing/2014/main" id="{C17B6290-45E4-4D28-9C54-C549A4E42BA7}"/>
              </a:ext>
            </a:extLst>
          </p:cNvPr>
          <p:cNvSpPr/>
          <p:nvPr/>
        </p:nvSpPr>
        <p:spPr>
          <a:xfrm>
            <a:off x="82420" y="2294637"/>
            <a:ext cx="612396" cy="58679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t>
            </a:r>
          </a:p>
        </p:txBody>
      </p:sp>
      <p:sp>
        <p:nvSpPr>
          <p:cNvPr id="43" name="Rektangel 42">
            <a:extLst>
              <a:ext uri="{FF2B5EF4-FFF2-40B4-BE49-F238E27FC236}">
                <a16:creationId xmlns:a16="http://schemas.microsoft.com/office/drawing/2014/main" id="{485EE2A7-F8E5-4F24-A927-7A4166C71239}"/>
              </a:ext>
            </a:extLst>
          </p:cNvPr>
          <p:cNvSpPr/>
          <p:nvPr/>
        </p:nvSpPr>
        <p:spPr>
          <a:xfrm>
            <a:off x="694816" y="2294636"/>
            <a:ext cx="5637402" cy="5867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800" dirty="0">
                <a:solidFill>
                  <a:schemeClr val="tx1">
                    <a:lumMod val="50000"/>
                    <a:lumOff val="50000"/>
                  </a:schemeClr>
                </a:solidFill>
                <a:cs typeface="Segoe UI Light" panose="020B0502040204020203" pitchFamily="34" charset="0"/>
              </a:rPr>
              <a:t>Påtvunget å velge betalingskonto ved opprettelse av produkter</a:t>
            </a:r>
          </a:p>
        </p:txBody>
      </p:sp>
    </p:spTree>
    <p:extLst>
      <p:ext uri="{BB962C8B-B14F-4D97-AF65-F5344CB8AC3E}">
        <p14:creationId xmlns:p14="http://schemas.microsoft.com/office/powerpoint/2010/main" val="277686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854927" y="1698148"/>
            <a:ext cx="11299371" cy="4748296"/>
          </a:xfrm>
        </p:spPr>
        <p:txBody>
          <a:bodyPr>
            <a:noAutofit/>
          </a:bodyPr>
          <a:lstStyle/>
          <a:p>
            <a:pPr marL="971550" lvl="1" indent="-514350">
              <a:lnSpc>
                <a:spcPct val="120000"/>
              </a:lnSpc>
              <a:spcAft>
                <a:spcPts val="600"/>
              </a:spcAft>
              <a:buFont typeface="+mj-lt"/>
              <a:buAutoNum type="arabicPeriod"/>
            </a:pPr>
            <a:r>
              <a:rPr lang="nb-NO" sz="2800" b="0" i="0" dirty="0">
                <a:effectLst/>
                <a:cs typeface="Segoe UI Light" panose="020B0502040204020203" pitchFamily="34" charset="0"/>
              </a:rPr>
              <a:t> Varsling fra status «Utkast» til «Opprettet» og «Publisert»</a:t>
            </a:r>
          </a:p>
          <a:p>
            <a:pPr marL="971550" lvl="1" indent="-514350">
              <a:lnSpc>
                <a:spcPct val="120000"/>
              </a:lnSpc>
              <a:spcAft>
                <a:spcPts val="600"/>
              </a:spcAft>
              <a:buFont typeface="+mj-lt"/>
              <a:buAutoNum type="arabicPeriod"/>
            </a:pPr>
            <a:r>
              <a:rPr lang="nb-NO" sz="2800" dirty="0">
                <a:cs typeface="Segoe UI Light" panose="020B0502040204020203" pitchFamily="34" charset="0"/>
              </a:rPr>
              <a:t> Redigering av partiinnstillinger</a:t>
            </a:r>
          </a:p>
          <a:p>
            <a:pPr marL="971550" lvl="1" indent="-514350">
              <a:lnSpc>
                <a:spcPct val="120000"/>
              </a:lnSpc>
              <a:spcAft>
                <a:spcPts val="600"/>
              </a:spcAft>
              <a:buFont typeface="+mj-lt"/>
              <a:buAutoNum type="arabicPeriod"/>
            </a:pPr>
            <a:r>
              <a:rPr lang="nb-NO" sz="2800" b="0" i="0" dirty="0">
                <a:effectLst/>
                <a:cs typeface="Segoe UI Light" panose="020B0502040204020203" pitchFamily="34" charset="0"/>
              </a:rPr>
              <a:t> Pris og partinavn ved faktureringstidspunkt</a:t>
            </a:r>
          </a:p>
          <a:p>
            <a:pPr marL="971550" lvl="1" indent="-514350">
              <a:lnSpc>
                <a:spcPct val="120000"/>
              </a:lnSpc>
              <a:spcAft>
                <a:spcPts val="600"/>
              </a:spcAft>
              <a:buFont typeface="+mj-lt"/>
              <a:buAutoNum type="arabicPeriod"/>
            </a:pPr>
            <a:r>
              <a:rPr lang="nb-NO" sz="2800" dirty="0">
                <a:cs typeface="Segoe UI Light" panose="020B0502040204020203" pitchFamily="34" charset="0"/>
              </a:rPr>
              <a:t> Ny visning partikort</a:t>
            </a:r>
          </a:p>
          <a:p>
            <a:pPr marL="971550" lvl="1" indent="-514350">
              <a:lnSpc>
                <a:spcPct val="120000"/>
              </a:lnSpc>
              <a:spcAft>
                <a:spcPts val="600"/>
              </a:spcAft>
              <a:buFont typeface="+mj-lt"/>
              <a:buAutoNum type="arabicPeriod"/>
            </a:pPr>
            <a:r>
              <a:rPr lang="nb-NO" sz="2800" dirty="0">
                <a:cs typeface="Segoe UI Light" panose="020B0502040204020203" pitchFamily="34" charset="0"/>
              </a:rPr>
              <a:t> Definere eget forfall for partiavgift</a:t>
            </a:r>
          </a:p>
          <a:p>
            <a:pPr marL="971550" lvl="1" indent="-514350">
              <a:lnSpc>
                <a:spcPct val="120000"/>
              </a:lnSpc>
              <a:spcAft>
                <a:spcPts val="600"/>
              </a:spcAft>
              <a:buFont typeface="+mj-lt"/>
              <a:buAutoNum type="arabicPeriod"/>
            </a:pPr>
            <a:r>
              <a:rPr lang="nb-NO" sz="2800" b="0" i="0" dirty="0">
                <a:effectLst/>
                <a:cs typeface="Segoe UI Light" panose="020B0502040204020203" pitchFamily="34" charset="0"/>
              </a:rPr>
              <a:t> Endre rekkefølge i venteliste</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Teams 1.4</a:t>
            </a:r>
          </a:p>
        </p:txBody>
      </p:sp>
    </p:spTree>
    <p:extLst>
      <p:ext uri="{BB962C8B-B14F-4D97-AF65-F5344CB8AC3E}">
        <p14:creationId xmlns:p14="http://schemas.microsoft.com/office/powerpoint/2010/main" val="12061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0"/>
          </a:schemeClr>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706541" y="1973179"/>
            <a:ext cx="11299371" cy="4748296"/>
          </a:xfrm>
        </p:spPr>
        <p:txBody>
          <a:bodyPr>
            <a:noAutofit/>
          </a:bodyPr>
          <a:lstStyle/>
          <a:p>
            <a:pPr lvl="1">
              <a:lnSpc>
                <a:spcPct val="120000"/>
              </a:lnSpc>
              <a:spcAft>
                <a:spcPts val="600"/>
              </a:spcAft>
            </a:pPr>
            <a:r>
              <a:rPr lang="nb-NO" b="0" i="0" dirty="0">
                <a:effectLst/>
                <a:cs typeface="Segoe UI Light" panose="020B0502040204020203" pitchFamily="34" charset="0"/>
              </a:rPr>
              <a:t>Når et parti går fra status «Utkast» til «Opprettet» eller «Publisert», vil det sendes en epostvarsling til de eksisterende medlemmene av partiet. </a:t>
            </a:r>
          </a:p>
          <a:p>
            <a:pPr lvl="1">
              <a:lnSpc>
                <a:spcPct val="120000"/>
              </a:lnSpc>
              <a:spcAft>
                <a:spcPts val="600"/>
              </a:spcAft>
            </a:pPr>
            <a:r>
              <a:rPr lang="nb-NO" dirty="0">
                <a:cs typeface="Segoe UI Light" panose="020B0502040204020203" pitchFamily="34" charset="0"/>
              </a:rPr>
              <a:t>Partimedlemmer</a:t>
            </a:r>
            <a:r>
              <a:rPr lang="nb-NO" b="0" i="0" dirty="0">
                <a:effectLst/>
                <a:cs typeface="Segoe UI Light" panose="020B0502040204020203" pitchFamily="34" charset="0"/>
              </a:rPr>
              <a:t> vil motta varsel om at partiet er opprettet, når partiet starter og epost med fakturainformasjon dersom de har fått plass i partiet. </a:t>
            </a:r>
          </a:p>
          <a:p>
            <a:pPr lvl="1">
              <a:lnSpc>
                <a:spcPct val="120000"/>
              </a:lnSpc>
              <a:spcAft>
                <a:spcPts val="600"/>
              </a:spcAft>
            </a:pPr>
            <a:r>
              <a:rPr lang="nb-NO" b="0" i="0" dirty="0">
                <a:effectLst/>
                <a:cs typeface="Segoe UI Light" panose="020B0502040204020203" pitchFamily="34" charset="0"/>
              </a:rPr>
              <a:t>Ved venteliste vil medlemmet motta varsling om at de er satt på venteliste i partiet. </a:t>
            </a:r>
          </a:p>
          <a:p>
            <a:pPr lvl="1">
              <a:lnSpc>
                <a:spcPct val="120000"/>
              </a:lnSpc>
              <a:spcAft>
                <a:spcPts val="600"/>
              </a:spcAft>
            </a:pPr>
            <a:r>
              <a:rPr lang="nb-NO" b="0" i="0" dirty="0">
                <a:effectLst/>
                <a:cs typeface="Segoe UI Light" panose="020B0502040204020203" pitchFamily="34" charset="0"/>
              </a:rPr>
              <a:t>Ingen mottar varslinger så lenge partiet har status «Utkast».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800" b="0" i="0" dirty="0">
                <a:effectLst/>
                <a:cs typeface="Segoe UI Light" panose="020B0502040204020203" pitchFamily="34" charset="0"/>
              </a:rPr>
              <a:t>Varsling fra status «Utkast» til «Opprettet» og «Publisert»</a:t>
            </a:r>
            <a:endParaRPr lang="nb-NO" dirty="0"/>
          </a:p>
        </p:txBody>
      </p:sp>
    </p:spTree>
    <p:extLst>
      <p:ext uri="{BB962C8B-B14F-4D97-AF65-F5344CB8AC3E}">
        <p14:creationId xmlns:p14="http://schemas.microsoft.com/office/powerpoint/2010/main" val="1188684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8340407" y="2014786"/>
            <a:ext cx="4327453" cy="4748296"/>
          </a:xfrm>
        </p:spPr>
        <p:txBody>
          <a:bodyPr>
            <a:noAutofit/>
          </a:bodyPr>
          <a:lstStyle/>
          <a:p>
            <a:pPr lvl="0">
              <a:lnSpc>
                <a:spcPct val="107000"/>
              </a:lnSpc>
            </a:pPr>
            <a:r>
              <a:rPr lang="nb-NO" sz="1600" dirty="0">
                <a:effectLst/>
                <a:ea typeface="Calibri" panose="020F0502020204030204" pitchFamily="34" charset="0"/>
                <a:cs typeface="Segoe UI Light" panose="020B0502040204020203" pitchFamily="34" charset="0"/>
              </a:rPr>
              <a:t>Partinavn</a:t>
            </a:r>
          </a:p>
          <a:p>
            <a:pPr lvl="0">
              <a:lnSpc>
                <a:spcPct val="107000"/>
              </a:lnSpc>
            </a:pPr>
            <a:r>
              <a:rPr lang="nb-NO" sz="1600" dirty="0">
                <a:effectLst/>
                <a:ea typeface="Calibri" panose="020F0502020204030204" pitchFamily="34" charset="0"/>
                <a:cs typeface="Segoe UI Light" panose="020B0502040204020203" pitchFamily="34" charset="0"/>
              </a:rPr>
              <a:t>Fødselsår fra</a:t>
            </a:r>
          </a:p>
          <a:p>
            <a:pPr lvl="0">
              <a:lnSpc>
                <a:spcPct val="107000"/>
              </a:lnSpc>
            </a:pPr>
            <a:r>
              <a:rPr lang="nb-NO" sz="1600" dirty="0">
                <a:effectLst/>
                <a:ea typeface="Calibri" panose="020F0502020204030204" pitchFamily="34" charset="0"/>
                <a:cs typeface="Segoe UI Light" panose="020B0502040204020203" pitchFamily="34" charset="0"/>
              </a:rPr>
              <a:t>Fødselsår til</a:t>
            </a:r>
          </a:p>
          <a:p>
            <a:pPr lvl="0">
              <a:lnSpc>
                <a:spcPct val="107000"/>
              </a:lnSpc>
            </a:pPr>
            <a:r>
              <a:rPr lang="nb-NO" sz="1600" dirty="0">
                <a:effectLst/>
                <a:ea typeface="Calibri" panose="020F0502020204030204" pitchFamily="34" charset="0"/>
                <a:cs typeface="Segoe UI Light" panose="020B0502040204020203" pitchFamily="34" charset="0"/>
              </a:rPr>
              <a:t>Avhuking «Tvungen validering på alder»</a:t>
            </a:r>
          </a:p>
          <a:p>
            <a:pPr lvl="0">
              <a:lnSpc>
                <a:spcPct val="107000"/>
              </a:lnSpc>
            </a:pPr>
            <a:r>
              <a:rPr lang="nb-NO" sz="1600" dirty="0">
                <a:effectLst/>
                <a:ea typeface="Calibri" panose="020F0502020204030204" pitchFamily="34" charset="0"/>
                <a:cs typeface="Segoe UI Light" panose="020B0502040204020203" pitchFamily="34" charset="0"/>
              </a:rPr>
              <a:t>Avhuking «Krev aktivt medlemskap»</a:t>
            </a:r>
          </a:p>
          <a:p>
            <a:pPr lvl="0">
              <a:lnSpc>
                <a:spcPct val="107000"/>
              </a:lnSpc>
            </a:pPr>
            <a:r>
              <a:rPr lang="nb-NO" sz="1600" dirty="0">
                <a:effectLst/>
                <a:ea typeface="Calibri" panose="020F0502020204030204" pitchFamily="34" charset="0"/>
                <a:cs typeface="Segoe UI Light" panose="020B0502040204020203" pitchFamily="34" charset="0"/>
              </a:rPr>
              <a:t>Avhuking «Krev aktiv treningsavgift»</a:t>
            </a:r>
          </a:p>
          <a:p>
            <a:pPr lvl="0">
              <a:lnSpc>
                <a:spcPct val="107000"/>
              </a:lnSpc>
            </a:pPr>
            <a:r>
              <a:rPr lang="nb-NO" sz="1600" dirty="0">
                <a:effectLst/>
                <a:ea typeface="Calibri" panose="020F0502020204030204" pitchFamily="34" charset="0"/>
                <a:cs typeface="Segoe UI Light" panose="020B0502040204020203" pitchFamily="34" charset="0"/>
              </a:rPr>
              <a:t>Avhuking «Gjør teamet synlig for medlemmene»</a:t>
            </a:r>
          </a:p>
          <a:p>
            <a:pPr lvl="0">
              <a:lnSpc>
                <a:spcPct val="107000"/>
              </a:lnSpc>
            </a:pPr>
            <a:r>
              <a:rPr lang="nb-NO" sz="1600" dirty="0">
                <a:effectLst/>
                <a:ea typeface="Calibri" panose="020F0502020204030204" pitchFamily="34" charset="0"/>
                <a:cs typeface="Segoe UI Light" panose="020B0502040204020203" pitchFamily="34" charset="0"/>
              </a:rPr>
              <a:t>Avhuking «Tillat venteliste»</a:t>
            </a:r>
          </a:p>
          <a:p>
            <a:pPr lvl="1">
              <a:lnSpc>
                <a:spcPct val="107000"/>
              </a:lnSpc>
            </a:pPr>
            <a:r>
              <a:rPr lang="nb-NO" sz="1600" dirty="0">
                <a:effectLst/>
                <a:ea typeface="Calibri" panose="020F0502020204030204" pitchFamily="34" charset="0"/>
                <a:cs typeface="Segoe UI Light" panose="020B0502040204020203" pitchFamily="34" charset="0"/>
              </a:rPr>
              <a:t>Tilgjengelige plasser</a:t>
            </a:r>
          </a:p>
          <a:p>
            <a:pPr lvl="1">
              <a:lnSpc>
                <a:spcPct val="107000"/>
              </a:lnSpc>
            </a:pPr>
            <a:r>
              <a:rPr lang="nb-NO" sz="1600" dirty="0">
                <a:effectLst/>
                <a:ea typeface="Calibri" panose="020F0502020204030204" pitchFamily="34" charset="0"/>
                <a:cs typeface="Segoe UI Light" panose="020B0502040204020203" pitchFamily="34" charset="0"/>
              </a:rPr>
              <a:t>Automatisk overføring fra venteliste</a:t>
            </a:r>
          </a:p>
          <a:p>
            <a:pPr lvl="0">
              <a:lnSpc>
                <a:spcPct val="107000"/>
              </a:lnSpc>
            </a:pPr>
            <a:r>
              <a:rPr lang="nb-NO" sz="1600" dirty="0">
                <a:effectLst/>
                <a:ea typeface="Calibri" panose="020F0502020204030204" pitchFamily="34" charset="0"/>
                <a:cs typeface="Segoe UI Light" panose="020B0502040204020203" pitchFamily="34" charset="0"/>
              </a:rPr>
              <a:t>Kjønn</a:t>
            </a:r>
          </a:p>
          <a:p>
            <a:pPr marL="457200" lvl="1" indent="0">
              <a:lnSpc>
                <a:spcPct val="120000"/>
              </a:lnSpc>
              <a:spcAft>
                <a:spcPts val="600"/>
              </a:spcAft>
              <a:buNone/>
            </a:pPr>
            <a:endParaRPr lang="nb-NO" sz="2800" b="0" i="0" dirty="0">
              <a:effectLst/>
              <a:latin typeface="Segoe UI Light" panose="020B0502040204020203" pitchFamily="34" charset="0"/>
              <a:cs typeface="Segoe UI Light"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dirty="0">
                <a:cs typeface="Segoe UI Light" panose="020B0502040204020203" pitchFamily="34" charset="0"/>
              </a:rPr>
              <a:t>Redigering av partiinnstillinger</a:t>
            </a:r>
          </a:p>
        </p:txBody>
      </p:sp>
      <p:pic>
        <p:nvPicPr>
          <p:cNvPr id="2" name="Bilde 1">
            <a:extLst>
              <a:ext uri="{FF2B5EF4-FFF2-40B4-BE49-F238E27FC236}">
                <a16:creationId xmlns:a16="http://schemas.microsoft.com/office/drawing/2014/main" id="{8EFBDC89-2F9B-4647-A1DC-C060DB0232DE}"/>
              </a:ext>
            </a:extLst>
          </p:cNvPr>
          <p:cNvPicPr>
            <a:picLocks noChangeAspect="1"/>
          </p:cNvPicPr>
          <p:nvPr/>
        </p:nvPicPr>
        <p:blipFill>
          <a:blip r:embed="rId2"/>
          <a:stretch>
            <a:fillRect/>
          </a:stretch>
        </p:blipFill>
        <p:spPr>
          <a:xfrm>
            <a:off x="464402" y="2257098"/>
            <a:ext cx="7754872" cy="3686502"/>
          </a:xfrm>
          <a:prstGeom prst="rect">
            <a:avLst/>
          </a:prstGeom>
        </p:spPr>
      </p:pic>
      <p:sp>
        <p:nvSpPr>
          <p:cNvPr id="3" name="TekstSylinder 2">
            <a:extLst>
              <a:ext uri="{FF2B5EF4-FFF2-40B4-BE49-F238E27FC236}">
                <a16:creationId xmlns:a16="http://schemas.microsoft.com/office/drawing/2014/main" id="{64772B02-9D7A-4F68-91D2-BFBB6D8FB08F}"/>
              </a:ext>
            </a:extLst>
          </p:cNvPr>
          <p:cNvSpPr txBox="1"/>
          <p:nvPr/>
        </p:nvSpPr>
        <p:spPr>
          <a:xfrm>
            <a:off x="438540" y="1420456"/>
            <a:ext cx="5784980" cy="923330"/>
          </a:xfrm>
          <a:prstGeom prst="rect">
            <a:avLst/>
          </a:prstGeom>
          <a:noFill/>
        </p:spPr>
        <p:txBody>
          <a:bodyPr wrap="square" rtlCol="0">
            <a:spAutoFit/>
          </a:bodyPr>
          <a:lstStyle/>
          <a:p>
            <a:r>
              <a:rPr lang="nb-NO" sz="1800" dirty="0">
                <a:effectLst/>
                <a:ea typeface="Calibri" panose="020F0502020204030204" pitchFamily="34" charset="0"/>
                <a:cs typeface="Segoe UI Light" panose="020B0502040204020203" pitchFamily="34" charset="0"/>
              </a:rPr>
              <a:t>Administrator kan redigere følgende partiinnstillinger etter at partiet er opprettet og publisert:</a:t>
            </a:r>
          </a:p>
          <a:p>
            <a:endParaRPr lang="nb-NO" dirty="0"/>
          </a:p>
        </p:txBody>
      </p:sp>
    </p:spTree>
    <p:extLst>
      <p:ext uri="{BB962C8B-B14F-4D97-AF65-F5344CB8AC3E}">
        <p14:creationId xmlns:p14="http://schemas.microsoft.com/office/powerpoint/2010/main" val="20788912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832376" y="1307880"/>
            <a:ext cx="11299371" cy="4748296"/>
          </a:xfrm>
        </p:spPr>
        <p:txBody>
          <a:bodyPr>
            <a:noAutofit/>
          </a:bodyPr>
          <a:lstStyle/>
          <a:p>
            <a:pPr>
              <a:lnSpc>
                <a:spcPct val="107000"/>
              </a:lnSpc>
              <a:spcAft>
                <a:spcPts val="600"/>
              </a:spcAft>
            </a:pPr>
            <a:r>
              <a:rPr lang="nb-NO" sz="1800" dirty="0">
                <a:effectLst/>
                <a:ea typeface="Calibri" panose="020F0502020204030204" pitchFamily="34" charset="0"/>
                <a:cs typeface="Segoe UI Light" panose="020B0502040204020203" pitchFamily="34" charset="0"/>
              </a:rPr>
              <a:t>Endringer vil ikke ha effekt på eksisterende partimedlemmer. For eksempel vil ikke en innskrenkning i aldersspenn ha noen betydning for personer som allerede er medlem, kun for kvalifiserte medlemmer. Det betyr at hvis opprinnelig aldersspenn var satt fra fødselsår 1980 til 2000 og deretter endret til 1985 til 2000, vil eksisterende medlemmer som er født mellom 1980-1984 fortsatt stå som partimedlemmer. Visningen for kvalifiserte medlemmer vil bli endret til personer som er født mellom 1985 og 2000.</a:t>
            </a:r>
          </a:p>
          <a:p>
            <a:pPr>
              <a:lnSpc>
                <a:spcPct val="107000"/>
              </a:lnSpc>
              <a:spcAft>
                <a:spcPts val="600"/>
              </a:spcAft>
            </a:pPr>
            <a:r>
              <a:rPr lang="nb-NO" sz="1800" dirty="0">
                <a:effectLst/>
                <a:ea typeface="Calibri" panose="020F0502020204030204" pitchFamily="34" charset="0"/>
                <a:cs typeface="Segoe UI Light" panose="020B0502040204020203" pitchFamily="34" charset="0"/>
              </a:rPr>
              <a:t>Dersom man endrer «Automatisk overføring fra venteliste» fra av til på, vil medlemmer som allerede ligger i ventelisten bli overført når det blir en tilgjengelig plass. </a:t>
            </a:r>
          </a:p>
          <a:p>
            <a:pPr>
              <a:lnSpc>
                <a:spcPct val="107000"/>
              </a:lnSpc>
              <a:spcAft>
                <a:spcPts val="600"/>
              </a:spcAft>
            </a:pPr>
            <a:r>
              <a:rPr lang="nb-NO" sz="1800" dirty="0">
                <a:effectLst/>
                <a:ea typeface="Calibri" panose="020F0502020204030204" pitchFamily="34" charset="0"/>
                <a:cs typeface="Segoe UI Light" panose="020B0502040204020203" pitchFamily="34" charset="0"/>
              </a:rPr>
              <a:t>Administrator vil ikke ha mulighet til å lagre og motta feilmelding dersom han/hun forsøker å sette ned antall plasser utover antallet som er. Det betyr at dersom det er 10 partimedlemmer i partiet, kan ikke antallet settes til under 10. Da må administrator først fjerne medlemmer fra partiet.  </a:t>
            </a:r>
          </a:p>
          <a:p>
            <a:pPr>
              <a:lnSpc>
                <a:spcPct val="107000"/>
              </a:lnSpc>
              <a:spcAft>
                <a:spcPts val="600"/>
              </a:spcAft>
            </a:pPr>
            <a:r>
              <a:rPr lang="nb-NO" sz="1800" dirty="0">
                <a:effectLst/>
                <a:ea typeface="Calibri" panose="020F0502020204030204" pitchFamily="34" charset="0"/>
                <a:cs typeface="Segoe UI Light" panose="020B0502040204020203" pitchFamily="34" charset="0"/>
              </a:rPr>
              <a:t>Merk at systemet fortsatt ikke tillater endringer på start- og sluttdato for partiet. Dette fordi systemet tillater oppdeling av partiavgiften. Prisen kalkuleres ut ifra start- og sluttdato som er satt, og disse kan derfor ikke endres etter at partiet er opprettet/publisert. </a:t>
            </a:r>
          </a:p>
          <a:p>
            <a:pPr marL="457200" lvl="1" indent="0">
              <a:lnSpc>
                <a:spcPct val="120000"/>
              </a:lnSpc>
              <a:spcAft>
                <a:spcPts val="600"/>
              </a:spcAft>
              <a:buNone/>
            </a:pPr>
            <a:endParaRPr lang="nb-NO" sz="2800" b="0" i="0" dirty="0">
              <a:effectLst/>
              <a:latin typeface="Segoe UI Light" panose="020B0502040204020203" pitchFamily="34" charset="0"/>
              <a:cs typeface="Segoe UI Light"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dirty="0">
                <a:cs typeface="Segoe UI Light" panose="020B0502040204020203" pitchFamily="34" charset="0"/>
              </a:rPr>
              <a:t>Redigering av partiinnstillinger</a:t>
            </a:r>
          </a:p>
        </p:txBody>
      </p:sp>
    </p:spTree>
    <p:extLst>
      <p:ext uri="{BB962C8B-B14F-4D97-AF65-F5344CB8AC3E}">
        <p14:creationId xmlns:p14="http://schemas.microsoft.com/office/powerpoint/2010/main" val="15397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505205" y="1547641"/>
            <a:ext cx="11299371" cy="4748296"/>
          </a:xfrm>
        </p:spPr>
        <p:txBody>
          <a:bodyPr>
            <a:noAutofit/>
          </a:bodyPr>
          <a:lstStyle/>
          <a:p>
            <a:pPr lvl="1">
              <a:lnSpc>
                <a:spcPct val="120000"/>
              </a:lnSpc>
              <a:spcAft>
                <a:spcPts val="600"/>
              </a:spcAft>
            </a:pPr>
            <a:r>
              <a:rPr lang="nb-NO" sz="1800" b="0" i="0" dirty="0">
                <a:effectLst/>
                <a:cs typeface="Segoe UI Light" panose="020B0502040204020203" pitchFamily="34" charset="0"/>
              </a:rPr>
              <a:t>Pris og partinavn på faktura vil være bestemt ut ifra innstillingene som står når ordren opprettes. </a:t>
            </a:r>
          </a:p>
          <a:p>
            <a:pPr lvl="1">
              <a:lnSpc>
                <a:spcPct val="120000"/>
              </a:lnSpc>
              <a:spcAft>
                <a:spcPts val="600"/>
              </a:spcAft>
            </a:pPr>
            <a:r>
              <a:rPr lang="nb-NO" sz="1800" b="0" i="0" dirty="0">
                <a:effectLst/>
                <a:cs typeface="Segoe UI Light" panose="020B0502040204020203" pitchFamily="34" charset="0"/>
              </a:rPr>
              <a:t>En ordre opprettes når partiet blir publisert og deretter når nye medlemmer legges til. </a:t>
            </a:r>
          </a:p>
          <a:p>
            <a:pPr lvl="1">
              <a:lnSpc>
                <a:spcPct val="120000"/>
              </a:lnSpc>
              <a:spcAft>
                <a:spcPts val="600"/>
              </a:spcAft>
            </a:pPr>
            <a:r>
              <a:rPr lang="nb-NO" sz="1800" b="0" i="0" dirty="0">
                <a:effectLst/>
                <a:cs typeface="Segoe UI Light" panose="020B0502040204020203" pitchFamily="34" charset="0"/>
              </a:rPr>
              <a:t>Det betyr at når et parti har status «Utkast» og fire partimedlemmer vil systemet generere faktura til disse fire partimedlemmene i det øyeblikket partiet blir </a:t>
            </a:r>
            <a:r>
              <a:rPr lang="nb-NO" sz="1800" i="0" dirty="0">
                <a:effectLst/>
                <a:cs typeface="Segoe UI Light" panose="020B0502040204020203" pitchFamily="34" charset="0"/>
              </a:rPr>
              <a:t>publisert</a:t>
            </a:r>
            <a:r>
              <a:rPr lang="nb-NO" sz="1800" b="0" i="0" dirty="0">
                <a:effectLst/>
                <a:cs typeface="Segoe UI Light" panose="020B0502040204020203" pitchFamily="34" charset="0"/>
              </a:rPr>
              <a:t>. Da henter systemet partinavn og pris som er definert på det tidspunktet statusen endres. </a:t>
            </a: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b="0" i="0" dirty="0">
                <a:effectLst/>
                <a:cs typeface="Segoe UI Light" panose="020B0502040204020203" pitchFamily="34" charset="0"/>
              </a:rPr>
              <a:t>Pris og partinavn ved faktureringstidspunkt</a:t>
            </a:r>
          </a:p>
        </p:txBody>
      </p:sp>
      <p:pic>
        <p:nvPicPr>
          <p:cNvPr id="2" name="Bilde 1">
            <a:extLst>
              <a:ext uri="{FF2B5EF4-FFF2-40B4-BE49-F238E27FC236}">
                <a16:creationId xmlns:a16="http://schemas.microsoft.com/office/drawing/2014/main" id="{643D384B-60C1-4DC2-B80A-2D10DCCEAFAF}"/>
              </a:ext>
            </a:extLst>
          </p:cNvPr>
          <p:cNvPicPr>
            <a:picLocks noChangeAspect="1"/>
          </p:cNvPicPr>
          <p:nvPr/>
        </p:nvPicPr>
        <p:blipFill>
          <a:blip r:embed="rId2"/>
          <a:stretch>
            <a:fillRect/>
          </a:stretch>
        </p:blipFill>
        <p:spPr>
          <a:xfrm>
            <a:off x="6850604" y="3283758"/>
            <a:ext cx="5020637" cy="3437717"/>
          </a:xfrm>
          <a:prstGeom prst="rect">
            <a:avLst/>
          </a:prstGeom>
          <a:ln>
            <a:solidFill>
              <a:schemeClr val="accent1">
                <a:shade val="50000"/>
              </a:schemeClr>
            </a:solidFill>
          </a:ln>
        </p:spPr>
      </p:pic>
      <p:pic>
        <p:nvPicPr>
          <p:cNvPr id="3" name="Bilde 2">
            <a:extLst>
              <a:ext uri="{FF2B5EF4-FFF2-40B4-BE49-F238E27FC236}">
                <a16:creationId xmlns:a16="http://schemas.microsoft.com/office/drawing/2014/main" id="{43D9EF9A-D8B7-4DA1-89BF-16A444353221}"/>
              </a:ext>
            </a:extLst>
          </p:cNvPr>
          <p:cNvPicPr>
            <a:picLocks noChangeAspect="1"/>
          </p:cNvPicPr>
          <p:nvPr/>
        </p:nvPicPr>
        <p:blipFill>
          <a:blip r:embed="rId3"/>
          <a:stretch>
            <a:fillRect/>
          </a:stretch>
        </p:blipFill>
        <p:spPr>
          <a:xfrm>
            <a:off x="1200540" y="4011025"/>
            <a:ext cx="5391363" cy="1983181"/>
          </a:xfrm>
          <a:prstGeom prst="rect">
            <a:avLst/>
          </a:prstGeom>
          <a:ln>
            <a:solidFill>
              <a:schemeClr val="accent1">
                <a:shade val="50000"/>
              </a:schemeClr>
            </a:solidFill>
          </a:ln>
        </p:spPr>
      </p:pic>
      <p:sp>
        <p:nvSpPr>
          <p:cNvPr id="5" name="Rektangel 4">
            <a:extLst>
              <a:ext uri="{FF2B5EF4-FFF2-40B4-BE49-F238E27FC236}">
                <a16:creationId xmlns:a16="http://schemas.microsoft.com/office/drawing/2014/main" id="{A3163079-645B-4222-8848-802AA793DE8F}"/>
              </a:ext>
            </a:extLst>
          </p:cNvPr>
          <p:cNvSpPr/>
          <p:nvPr/>
        </p:nvSpPr>
        <p:spPr>
          <a:xfrm>
            <a:off x="1226987" y="4465069"/>
            <a:ext cx="5126188" cy="649273"/>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AFFC9B73-70B0-4B01-955C-6111DCC08926}"/>
              </a:ext>
            </a:extLst>
          </p:cNvPr>
          <p:cNvSpPr/>
          <p:nvPr/>
        </p:nvSpPr>
        <p:spPr>
          <a:xfrm>
            <a:off x="9305925" y="6248880"/>
            <a:ext cx="2757352" cy="472595"/>
          </a:xfrm>
          <a:prstGeom prst="rect">
            <a:avLst/>
          </a:prstGeom>
          <a:noFill/>
          <a:ln w="28575">
            <a:solidFill>
              <a:srgbClr val="E334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1296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2240FF8-6508-4E40-983E-621E11C08192}"/>
              </a:ext>
            </a:extLst>
          </p:cNvPr>
          <p:cNvSpPr>
            <a:spLocks noGrp="1"/>
          </p:cNvSpPr>
          <p:nvPr>
            <p:ph type="dt" sz="half" idx="10"/>
          </p:nvPr>
        </p:nvSpPr>
        <p:spPr/>
        <p:txBody>
          <a:bodyPr/>
          <a:lstStyle/>
          <a:p>
            <a:fld id="{53A1557D-114C-4A4B-817F-E3C90958FE78}" type="datetime1">
              <a:rPr lang="nb-NO" smtClean="0"/>
              <a:t>11.10.2020</a:t>
            </a:fld>
            <a:endParaRPr lang="nb-NO"/>
          </a:p>
        </p:txBody>
      </p:sp>
      <p:sp>
        <p:nvSpPr>
          <p:cNvPr id="15" name="Plassholder for innhold 14">
            <a:extLst>
              <a:ext uri="{FF2B5EF4-FFF2-40B4-BE49-F238E27FC236}">
                <a16:creationId xmlns:a16="http://schemas.microsoft.com/office/drawing/2014/main" id="{BFF313F5-C5A3-4F37-B749-DB4754325582}"/>
              </a:ext>
            </a:extLst>
          </p:cNvPr>
          <p:cNvSpPr>
            <a:spLocks noGrp="1"/>
          </p:cNvSpPr>
          <p:nvPr>
            <p:ph idx="1"/>
          </p:nvPr>
        </p:nvSpPr>
        <p:spPr>
          <a:xfrm>
            <a:off x="505205" y="1547641"/>
            <a:ext cx="11299371" cy="4748296"/>
          </a:xfrm>
        </p:spPr>
        <p:txBody>
          <a:bodyPr>
            <a:noAutofit/>
          </a:bodyPr>
          <a:lstStyle/>
          <a:p>
            <a:pPr indent="0">
              <a:lnSpc>
                <a:spcPct val="107000"/>
              </a:lnSpc>
              <a:spcAft>
                <a:spcPts val="800"/>
              </a:spcAft>
              <a:buNone/>
            </a:pPr>
            <a:r>
              <a:rPr lang="nb-NO" sz="1800" dirty="0">
                <a:effectLst/>
                <a:ea typeface="Calibri" panose="020F0502020204030204" pitchFamily="34" charset="0"/>
                <a:cs typeface="Segoe UI Light" panose="020B0502040204020203" pitchFamily="34" charset="0"/>
              </a:rPr>
              <a:t>Eksempel:</a:t>
            </a:r>
          </a:p>
          <a:p>
            <a:pPr marL="514350" indent="-285750">
              <a:lnSpc>
                <a:spcPct val="107000"/>
              </a:lnSpc>
              <a:spcAft>
                <a:spcPts val="800"/>
              </a:spcAft>
            </a:pPr>
            <a:r>
              <a:rPr lang="nb-NO" sz="1800" dirty="0">
                <a:effectLst/>
                <a:ea typeface="Calibri" panose="020F0502020204030204" pitchFamily="34" charset="0"/>
                <a:cs typeface="Segoe UI Light" panose="020B0502040204020203" pitchFamily="34" charset="0"/>
              </a:rPr>
              <a:t>Partinavn: </a:t>
            </a:r>
            <a:r>
              <a:rPr lang="nb-NO" sz="1800" i="1" dirty="0">
                <a:effectLst/>
                <a:ea typeface="Calibri" panose="020F0502020204030204" pitchFamily="34" charset="0"/>
                <a:cs typeface="Segoe UI Light" panose="020B0502040204020203" pitchFamily="34" charset="0"/>
              </a:rPr>
              <a:t>Parti test 1</a:t>
            </a:r>
            <a:endParaRPr lang="nb-NO" sz="1800" dirty="0">
              <a:effectLst/>
              <a:ea typeface="Calibri" panose="020F0502020204030204" pitchFamily="34" charset="0"/>
              <a:cs typeface="Segoe UI Light" panose="020B0502040204020203" pitchFamily="34" charset="0"/>
            </a:endParaRPr>
          </a:p>
          <a:p>
            <a:pPr marL="514350" indent="-285750">
              <a:lnSpc>
                <a:spcPct val="107000"/>
              </a:lnSpc>
              <a:spcAft>
                <a:spcPts val="800"/>
              </a:spcAft>
            </a:pPr>
            <a:r>
              <a:rPr lang="nb-NO" sz="1800" dirty="0">
                <a:effectLst/>
                <a:ea typeface="Calibri" panose="020F0502020204030204" pitchFamily="34" charset="0"/>
                <a:cs typeface="Segoe UI Light" panose="020B0502040204020203" pitchFamily="34" charset="0"/>
              </a:rPr>
              <a:t>Pris: </a:t>
            </a:r>
            <a:r>
              <a:rPr lang="nb-NO" sz="1800" i="1" dirty="0">
                <a:effectLst/>
                <a:ea typeface="Calibri" panose="020F0502020204030204" pitchFamily="34" charset="0"/>
                <a:cs typeface="Segoe UI Light" panose="020B0502040204020203" pitchFamily="34" charset="0"/>
              </a:rPr>
              <a:t>100kr</a:t>
            </a:r>
            <a:r>
              <a:rPr lang="nb-NO" sz="1800" dirty="0">
                <a:effectLst/>
                <a:ea typeface="Calibri" panose="020F0502020204030204" pitchFamily="34" charset="0"/>
                <a:cs typeface="Segoe UI Light" panose="020B0502040204020203" pitchFamily="34" charset="0"/>
              </a:rPr>
              <a:t> </a:t>
            </a:r>
          </a:p>
          <a:p>
            <a:pPr marL="514350" indent="-285750">
              <a:lnSpc>
                <a:spcPct val="107000"/>
              </a:lnSpc>
              <a:spcAft>
                <a:spcPts val="800"/>
              </a:spcAft>
            </a:pPr>
            <a:r>
              <a:rPr lang="nb-NO" sz="1800" dirty="0">
                <a:effectLst/>
                <a:ea typeface="Calibri" panose="020F0502020204030204" pitchFamily="34" charset="0"/>
                <a:cs typeface="Segoe UI Light" panose="020B0502040204020203" pitchFamily="34" charset="0"/>
              </a:rPr>
              <a:t>Status: </a:t>
            </a:r>
            <a:r>
              <a:rPr lang="nb-NO" sz="1800" i="1" dirty="0">
                <a:effectLst/>
                <a:ea typeface="Calibri" panose="020F0502020204030204" pitchFamily="34" charset="0"/>
                <a:cs typeface="Segoe UI Light" panose="020B0502040204020203" pitchFamily="34" charset="0"/>
              </a:rPr>
              <a:t>Utkast</a:t>
            </a:r>
            <a:endParaRPr lang="nb-NO" sz="1800" dirty="0">
              <a:effectLst/>
              <a:ea typeface="Calibri" panose="020F0502020204030204" pitchFamily="34" charset="0"/>
              <a:cs typeface="Segoe UI Light" panose="020B0502040204020203" pitchFamily="34" charset="0"/>
            </a:endParaRPr>
          </a:p>
          <a:p>
            <a:pPr marL="514350" indent="-285750">
              <a:lnSpc>
                <a:spcPct val="107000"/>
              </a:lnSpc>
              <a:spcAft>
                <a:spcPts val="800"/>
              </a:spcAft>
            </a:pPr>
            <a:r>
              <a:rPr lang="nb-NO" sz="1800" dirty="0">
                <a:effectLst/>
                <a:ea typeface="Calibri" panose="020F0502020204030204" pitchFamily="34" charset="0"/>
                <a:cs typeface="Segoe UI Light" panose="020B0502040204020203" pitchFamily="34" charset="0"/>
              </a:rPr>
              <a:t>Partimedlemmer: </a:t>
            </a:r>
            <a:r>
              <a:rPr lang="nb-NO" sz="1800" i="1" dirty="0">
                <a:effectLst/>
                <a:ea typeface="Calibri" panose="020F0502020204030204" pitchFamily="34" charset="0"/>
                <a:cs typeface="Segoe UI Light" panose="020B0502040204020203" pitchFamily="34" charset="0"/>
              </a:rPr>
              <a:t>Kari Nilsen, Ola Jensen</a:t>
            </a:r>
            <a:endParaRPr lang="nb-NO" sz="1800" i="1" dirty="0">
              <a:ea typeface="Calibri" panose="020F0502020204030204" pitchFamily="34" charset="0"/>
              <a:cs typeface="Segoe UI Light" panose="020B0502040204020203" pitchFamily="34" charset="0"/>
            </a:endParaRPr>
          </a:p>
          <a:p>
            <a:pPr indent="0">
              <a:lnSpc>
                <a:spcPct val="107000"/>
              </a:lnSpc>
              <a:spcAft>
                <a:spcPts val="800"/>
              </a:spcAft>
              <a:buNone/>
            </a:pPr>
            <a:r>
              <a:rPr lang="nb-NO" sz="1800" dirty="0">
                <a:effectLst/>
                <a:ea typeface="Calibri" panose="020F0502020204030204" pitchFamily="34" charset="0"/>
                <a:cs typeface="Segoe UI Light" panose="020B0502040204020203" pitchFamily="34" charset="0"/>
              </a:rPr>
              <a:t>Når Parti test 1 blir publisert vil Kari og Ola motta faktura pålydende 100 kr med varetekst «Parti test 1».  </a:t>
            </a:r>
          </a:p>
          <a:p>
            <a:pPr indent="0">
              <a:lnSpc>
                <a:spcPct val="107000"/>
              </a:lnSpc>
              <a:spcAft>
                <a:spcPts val="800"/>
              </a:spcAft>
              <a:buNone/>
            </a:pPr>
            <a:r>
              <a:rPr lang="nb-NO" sz="1800" dirty="0">
                <a:effectLst/>
                <a:ea typeface="Calibri" panose="020F0502020204030204" pitchFamily="34" charset="0"/>
                <a:cs typeface="Segoe UI Light" panose="020B0502040204020203" pitchFamily="34" charset="0"/>
              </a:rPr>
              <a:t>Etter publisering endrer vi partinavn til «Parti test 2» og pris til kr. 200,-. Deretter legges det til et nytt partimedlem, Nils Hansen. </a:t>
            </a:r>
          </a:p>
          <a:p>
            <a:pPr indent="0">
              <a:lnSpc>
                <a:spcPct val="107000"/>
              </a:lnSpc>
              <a:spcAft>
                <a:spcPts val="800"/>
              </a:spcAft>
              <a:buNone/>
            </a:pPr>
            <a:r>
              <a:rPr lang="nb-NO" sz="1800" dirty="0">
                <a:effectLst/>
                <a:ea typeface="Calibri" panose="020F0502020204030204" pitchFamily="34" charset="0"/>
                <a:cs typeface="Segoe UI Light" panose="020B0502040204020203" pitchFamily="34" charset="0"/>
              </a:rPr>
              <a:t>Nils vil da motta en faktura med teksten «Parti test 2» pålydende 200 kr. </a:t>
            </a:r>
          </a:p>
          <a:p>
            <a:pPr marL="457200" lvl="1" indent="0">
              <a:lnSpc>
                <a:spcPct val="120000"/>
              </a:lnSpc>
              <a:spcAft>
                <a:spcPts val="600"/>
              </a:spcAft>
              <a:buNone/>
            </a:pPr>
            <a:endParaRPr lang="nb-NO" sz="2800" b="0" i="0" dirty="0">
              <a:effectLst/>
              <a:latin typeface="Segoe UI Light" panose="020B0502040204020203" pitchFamily="34" charset="0"/>
              <a:cs typeface="Segoe UI Light" panose="020B0502040204020203" pitchFamily="34" charset="0"/>
            </a:endParaRPr>
          </a:p>
        </p:txBody>
      </p:sp>
      <p:sp>
        <p:nvSpPr>
          <p:cNvPr id="16" name="Rektangel 15">
            <a:extLst>
              <a:ext uri="{FF2B5EF4-FFF2-40B4-BE49-F238E27FC236}">
                <a16:creationId xmlns:a16="http://schemas.microsoft.com/office/drawing/2014/main" id="{0C9D06CA-85E7-4FB2-A5E7-D157F59CEF41}"/>
              </a:ext>
            </a:extLst>
          </p:cNvPr>
          <p:cNvSpPr/>
          <p:nvPr/>
        </p:nvSpPr>
        <p:spPr>
          <a:xfrm>
            <a:off x="438540" y="201335"/>
            <a:ext cx="7496748" cy="704676"/>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17">
            <a:extLst>
              <a:ext uri="{FF2B5EF4-FFF2-40B4-BE49-F238E27FC236}">
                <a16:creationId xmlns:a16="http://schemas.microsoft.com/office/drawing/2014/main" id="{1AC69A97-1E4E-4B0E-99CD-4749451FCF86}"/>
              </a:ext>
            </a:extLst>
          </p:cNvPr>
          <p:cNvSpPr/>
          <p:nvPr/>
        </p:nvSpPr>
        <p:spPr>
          <a:xfrm>
            <a:off x="832376" y="411556"/>
            <a:ext cx="5672237" cy="596150"/>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nb-NO" sz="1800" b="0" i="0" dirty="0">
                <a:effectLst/>
                <a:cs typeface="Segoe UI Light" panose="020B0502040204020203" pitchFamily="34" charset="0"/>
              </a:rPr>
              <a:t>Pris og partinavn ved faktureringstidspunkt</a:t>
            </a:r>
          </a:p>
        </p:txBody>
      </p:sp>
    </p:spTree>
    <p:extLst>
      <p:ext uri="{BB962C8B-B14F-4D97-AF65-F5344CB8AC3E}">
        <p14:creationId xmlns:p14="http://schemas.microsoft.com/office/powerpoint/2010/main" val="7404073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TotalTime>
  <Words>1917</Words>
  <Application>Microsoft Office PowerPoint</Application>
  <PresentationFormat>Widescreen</PresentationFormat>
  <Paragraphs>272</Paragraphs>
  <Slides>29</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29</vt:i4>
      </vt:variant>
    </vt:vector>
  </HeadingPairs>
  <TitlesOfParts>
    <vt:vector size="35" baseType="lpstr">
      <vt:lpstr>Arial</vt:lpstr>
      <vt:lpstr>Calibri</vt:lpstr>
      <vt:lpstr>Calibri Light</vt:lpstr>
      <vt:lpstr>Segoe UI</vt:lpstr>
      <vt:lpstr>Segoe UI Light</vt:lpstr>
      <vt:lpstr>Office-tema</vt:lpstr>
      <vt:lpstr>Release notes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for nye ressurser</dc:title>
  <dc:creator>Thea Fjeldaas</dc:creator>
  <cp:lastModifiedBy>Thea Fjeldaas</cp:lastModifiedBy>
  <cp:revision>35</cp:revision>
  <dcterms:created xsi:type="dcterms:W3CDTF">2020-09-24T08:19:40Z</dcterms:created>
  <dcterms:modified xsi:type="dcterms:W3CDTF">2020-10-11T12:34:16Z</dcterms:modified>
</cp:coreProperties>
</file>