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4149" r:id="rId7"/>
    <p:sldId id="4133" r:id="rId8"/>
    <p:sldId id="4142" r:id="rId9"/>
    <p:sldId id="4145" r:id="rId10"/>
    <p:sldId id="4143" r:id="rId11"/>
    <p:sldId id="4144" r:id="rId12"/>
    <p:sldId id="4141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727518-3998-4382-A7B1-119B5CFB3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A9442A4-D79D-476B-BD7F-77D7E7527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E158F1-8A41-442C-B6BC-0D0D26C5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414B8B0-0A2A-4A89-93D8-F6365CAA7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C02A16-E2D4-44A4-9235-25DC65EAB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982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CCF821-7A01-4BC7-BBB6-B0FE7D03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043D34D-1DE6-4D84-9B6A-E000BF23A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22B813F-A144-43FF-9D56-737D6575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79804A-F749-4EDA-8182-3367E0A5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B8167B7-02F1-4757-BB01-0CC7B20EF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447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BBB224C-9FDE-42BA-8BD5-2849A5695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0CC98BA-267E-4904-8D54-83033AE40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32D5EC-0C26-4321-B756-E8ED4856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9529D0-694E-41B2-AB08-C3E7B3C3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37CEA2-2F96-40BD-8AFD-55D97F28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965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1200151" y="2602622"/>
            <a:ext cx="8736276" cy="3514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09585" indent="0">
              <a:buFont typeface="Arial" pitchFamily="34" charset="0"/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21917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828754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438339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1200150" y="1604433"/>
            <a:ext cx="8352367" cy="86409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88624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1200151" y="2602622"/>
            <a:ext cx="8832287" cy="3514677"/>
          </a:xfrm>
          <a:prstGeom prst="rect">
            <a:avLst/>
          </a:prstGeom>
        </p:spPr>
        <p:txBody>
          <a:bodyPr/>
          <a:lstStyle>
            <a:lvl1pPr marL="359824" indent="-359824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954593" indent="-345009"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1199456" y="1604433"/>
            <a:ext cx="8353061" cy="86409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92943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1199456" y="2612910"/>
            <a:ext cx="4800533" cy="3504389"/>
          </a:xfrm>
          <a:prstGeom prst="rect">
            <a:avLst/>
          </a:prstGeom>
        </p:spPr>
        <p:txBody>
          <a:bodyPr/>
          <a:lstStyle>
            <a:lvl1pPr marL="359824" indent="-359824">
              <a:defRPr sz="2667">
                <a:solidFill>
                  <a:srgbClr val="595959"/>
                </a:solidFill>
                <a:latin typeface="Georgia" pitchFamily="18" charset="0"/>
              </a:defRPr>
            </a:lvl1pPr>
            <a:lvl2pPr marL="838179" indent="-228594">
              <a:buFont typeface="Arial" pitchFamily="34" charset="0"/>
              <a:buChar char="•"/>
              <a:defRPr sz="2667">
                <a:solidFill>
                  <a:srgbClr val="595959"/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rgbClr val="595959"/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6192011" y="2612910"/>
            <a:ext cx="4800533" cy="3504389"/>
          </a:xfrm>
          <a:prstGeom prst="rect">
            <a:avLst/>
          </a:prstGeom>
        </p:spPr>
        <p:txBody>
          <a:bodyPr/>
          <a:lstStyle>
            <a:lvl1pPr marL="359824" indent="-359824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838179" indent="-228594"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1199456" y="1604797"/>
            <a:ext cx="8352928" cy="9361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01024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1199456" y="2612910"/>
            <a:ext cx="4800533" cy="3504389"/>
          </a:xfrm>
          <a:prstGeom prst="rect">
            <a:avLst/>
          </a:prstGeom>
        </p:spPr>
        <p:txBody>
          <a:bodyPr/>
          <a:lstStyle>
            <a:lvl1pPr marL="359824" indent="-359824">
              <a:defRPr sz="2667">
                <a:solidFill>
                  <a:srgbClr val="595959"/>
                </a:solidFill>
                <a:latin typeface="Georgia" pitchFamily="18" charset="0"/>
              </a:defRPr>
            </a:lvl1pPr>
            <a:lvl2pPr marL="838179" indent="-228594">
              <a:buFont typeface="Arial" pitchFamily="34" charset="0"/>
              <a:buChar char="•"/>
              <a:defRPr sz="2667">
                <a:solidFill>
                  <a:srgbClr val="595959"/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rgbClr val="595959"/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1199456" y="1604797"/>
            <a:ext cx="8256917" cy="9361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bilde 3"/>
          <p:cNvSpPr>
            <a:spLocks noGrp="1"/>
          </p:cNvSpPr>
          <p:nvPr>
            <p:ph type="pic" sz="quarter" idx="12"/>
          </p:nvPr>
        </p:nvSpPr>
        <p:spPr>
          <a:xfrm>
            <a:off x="6192011" y="2612910"/>
            <a:ext cx="4800000" cy="3504389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592164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0" y="1604797"/>
            <a:ext cx="5471584" cy="936104"/>
          </a:xfrm>
          <a:prstGeom prst="rect">
            <a:avLst/>
          </a:prstGeom>
        </p:spPr>
        <p:txBody>
          <a:bodyPr/>
          <a:lstStyle>
            <a:lvl1pPr algn="l">
              <a:defRPr sz="3200" b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807968" cy="68580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1"/>
          </p:nvPr>
        </p:nvSpPr>
        <p:spPr>
          <a:xfrm>
            <a:off x="6096000" y="2540901"/>
            <a:ext cx="5471584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09585" indent="0">
              <a:buFont typeface="Arial" pitchFamily="34" charset="0"/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219170" indent="0">
              <a:buFont typeface="Arial" pitchFamily="34" charset="0"/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828754" indent="0">
              <a:buFont typeface="Arial" pitchFamily="34" charset="0"/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438339" indent="0">
              <a:buFont typeface="Arial" pitchFamily="34" charset="0"/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1748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0BE961-AD38-4400-BA1C-ED9CA5A3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41E4E6-8BB1-4385-BBAF-5ACAF415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3533010-FC2D-4F64-A764-AF8786B7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0504B71-4394-44F5-AC88-8773C02F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BDBC45F-1FCB-4FF0-849D-3107E662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2E54F8-F832-4D28-9241-987FE78D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D1F4AB-508C-4E51-B3A9-C76A2C29A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950BC7-4650-4DB0-B8F2-60C63016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BB6159-2852-4581-A0D9-BADAD493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4F885A-3A55-4461-A4E5-43EA1ACD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513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D54E0B-50FE-4951-A811-5067C639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F19264-CAF1-4FF3-99FB-278AADAEF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2C2C251-8CF8-423D-BD06-804C62FCB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13344E-900A-4B4E-AD6F-CF5C6281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B860446-198F-49B2-8AC4-97EA50BC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5CAD68E-44EA-49CB-8B45-CD7B2B6B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37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E052EA-EF44-43C3-8DC0-14AC7C77E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A664A9F-F64E-42C7-92B6-F12A83099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BB76D96-0EF1-4FDB-9738-685361207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FEBC46B-C705-4471-AFE4-AEE92FE3F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6C062D2-0CA5-4E14-BEAE-019F84CF4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626B517-57CF-4210-98B6-08061350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8E1C75A-A479-43C6-90BE-0F9E775F5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17D2CFB-8547-4FFE-8CCE-15729E14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37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AF6702-6A4A-4350-8252-675F50E96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8F9ED0E-AA75-4032-86B8-B2CA61F3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D2D47D-3BCE-4735-B01B-2A4A046C3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279A403-4A84-4611-9786-0A3C7552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A2CFAB9-40EE-493B-A1A6-562240D0C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C0A4ABB-AEBC-4D49-A5AE-9E09A534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A8D3176-A3C9-4BC2-BC35-5E54E01C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17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D3A144-6C81-4033-9984-9A8B76BB0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22A605-BB7A-499B-831E-5FDA17F9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E36D242-F2D5-4B91-A484-8F6DF54DD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BCA4A1C-7A25-46E0-B7CA-6C4F86BE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17D0757-0045-4472-AAF5-6B5DBF76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889E9D2-0045-48E9-BA06-224AC049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77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CB288A-4A93-41DD-9EAB-C5BDC73C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C1348CB-D29E-48CC-B580-0001B5CF04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E2E8004-ACAD-4EF0-8A9F-560E487A9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18F4E8-F6D1-4CA7-AA6B-F190F284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461911A-6A88-4D27-BA22-39BB0576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F63EBD-8966-4E4C-9F7D-893E46FF5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72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13A08C2-EC5B-40EE-A573-850C338B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A7B548D-0181-41DA-B70D-98DA56BEC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B66B3B-4050-4F6F-9A97-59912C4D3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643E0-2F34-47A1-A8C7-90F7A4367CC6}" type="datetimeFigureOut">
              <a:rPr lang="nb-NO" smtClean="0"/>
              <a:t>01.09.2020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4EFD87E-32E1-454A-BA68-36B2DAB20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114574-5631-4A20-A21E-B4E1F64EB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F5648-A3B9-49D0-91E6-CEBD87B138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941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NIF_Logo_Farger.eps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608" y="576000"/>
            <a:ext cx="1680000" cy="85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4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567">
          <p15:clr>
            <a:srgbClr val="F26B43"/>
          </p15:clr>
        </p15:guide>
        <p15:guide id="5" pos="45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AEBEF625-F97C-4CFA-B0A7-463CEE4924CE}"/>
              </a:ext>
            </a:extLst>
          </p:cNvPr>
          <p:cNvSpPr/>
          <p:nvPr/>
        </p:nvSpPr>
        <p:spPr>
          <a:xfrm>
            <a:off x="2803224" y="2953972"/>
            <a:ext cx="30306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4400" dirty="0">
                <a:solidFill>
                  <a:srgbClr val="FF0000"/>
                </a:solidFill>
              </a:rPr>
              <a:t>IMS Oppsett</a:t>
            </a:r>
            <a:endParaRPr lang="nb-NO" sz="4400" dirty="0"/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360B8C05-41D3-43F7-BA68-053ADC8ED2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862" y="2953972"/>
            <a:ext cx="2638787" cy="78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6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2" y="1658680"/>
            <a:ext cx="7958027" cy="4593265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>
                <a:solidFill>
                  <a:srgbClr val="0070C0"/>
                </a:solidFill>
              </a:rPr>
              <a:t>IMS-&gt;Oppsett-&gt;Oppsett betalinger</a:t>
            </a:r>
            <a:endParaRPr lang="nb-NO" sz="2400" dirty="0"/>
          </a:p>
          <a:p>
            <a:r>
              <a:rPr lang="nb-NO" sz="2400" dirty="0"/>
              <a:t>IMS er bygget slik at oppgjør går via klientkonto i </a:t>
            </a:r>
            <a:r>
              <a:rPr lang="nb-NO" sz="2400" dirty="0" err="1"/>
              <a:t>Buypass</a:t>
            </a:r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For at fakturering i IMS skal fungere, så må det knyttes til en </a:t>
            </a:r>
            <a:r>
              <a:rPr lang="nb-NO" sz="2400" dirty="0" err="1"/>
              <a:t>Buypass</a:t>
            </a:r>
            <a:r>
              <a:rPr lang="nb-NO" sz="2400" dirty="0"/>
              <a:t> klientkonto til produktgruppene</a:t>
            </a:r>
          </a:p>
          <a:p>
            <a:endParaRPr lang="nb-NO" sz="2400" dirty="0"/>
          </a:p>
          <a:p>
            <a:r>
              <a:rPr lang="nb-NO" sz="2400" dirty="0"/>
              <a:t>Kasserer/regnskapsfører gjør dette under oppsettsmenyen ved å gå inn på «Innstillinger betalinger»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(1)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4F55D511-02B8-49DE-9194-120F8E79A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6396" y="1470152"/>
            <a:ext cx="1594241" cy="5168144"/>
          </a:xfrm>
          <a:prstGeom prst="rect">
            <a:avLst/>
          </a:prstGeom>
        </p:spPr>
      </p:pic>
      <p:pic>
        <p:nvPicPr>
          <p:cNvPr id="6" name="Bilde 5" descr="Et bilde som inneholder tegning&#10;&#10;Automatisk generert beskrivelse">
            <a:extLst>
              <a:ext uri="{FF2B5EF4-FFF2-40B4-BE49-F238E27FC236}">
                <a16:creationId xmlns:a16="http://schemas.microsoft.com/office/drawing/2014/main" id="{9DB28B8C-29B0-4392-8D8E-6BB5F2799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017" y="387896"/>
            <a:ext cx="2638787" cy="78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8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2" y="1658680"/>
            <a:ext cx="7958027" cy="4593265"/>
          </a:xfrm>
        </p:spPr>
        <p:txBody>
          <a:bodyPr/>
          <a:lstStyle/>
          <a:p>
            <a:pPr marL="0" indent="0">
              <a:buNone/>
            </a:pPr>
            <a:r>
              <a:rPr lang="nb-NO" sz="2133" dirty="0">
                <a:solidFill>
                  <a:srgbClr val="0070C0"/>
                </a:solidFill>
              </a:rPr>
              <a:t>IMS-&gt;Oppsett-&gt;Oppsett betalinger</a:t>
            </a:r>
            <a:endParaRPr lang="nb-NO" sz="2133" dirty="0"/>
          </a:p>
          <a:p>
            <a:r>
              <a:rPr lang="nb-NO" sz="2133" dirty="0"/>
              <a:t>Ved å benytte </a:t>
            </a:r>
            <a:r>
              <a:rPr lang="nb-NO" sz="2133" dirty="0" err="1"/>
              <a:t>Buypass</a:t>
            </a:r>
            <a:r>
              <a:rPr lang="nb-NO" sz="2133" dirty="0"/>
              <a:t> klientkonto får klubben tilgang til alle betalingstyper i samme løsning, og disse oppdaterer automatisk reskontroen i IMS ved innbetaling</a:t>
            </a:r>
          </a:p>
          <a:p>
            <a:pPr marL="0" indent="0">
              <a:buNone/>
            </a:pPr>
            <a:endParaRPr lang="nb-NO" sz="2133" dirty="0"/>
          </a:p>
          <a:p>
            <a:r>
              <a:rPr lang="nb-NO" sz="2133" dirty="0"/>
              <a:t>Klubbene må ha en brukerstedsavtale med </a:t>
            </a:r>
            <a:r>
              <a:rPr lang="nb-NO" sz="2133" dirty="0" err="1"/>
              <a:t>Buypass</a:t>
            </a:r>
            <a:r>
              <a:rPr lang="nb-NO" sz="2133" dirty="0"/>
              <a:t>, og denne må være oppdatert med klubbens driftskonto for utbetalinger, samt ønsket frekvens av utbetalinger</a:t>
            </a:r>
          </a:p>
          <a:p>
            <a:pPr marL="0" indent="0">
              <a:buNone/>
            </a:pPr>
            <a:endParaRPr lang="nb-NO" sz="2133" dirty="0"/>
          </a:p>
          <a:p>
            <a:r>
              <a:rPr lang="nb-NO" sz="2133" dirty="0"/>
              <a:t>NIF økonomi anbefaler å ha så få klientkontoer som mulig, for å forenkle avstemmingsarbeidet i etterkant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(2)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01126AFE-7E8E-4F6A-9706-77547D5EB5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87896"/>
            <a:ext cx="2638787" cy="784347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D57138DE-A2D1-48D2-B767-6884F67FC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6396" y="1470152"/>
            <a:ext cx="1594241" cy="516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1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3" y="1390404"/>
            <a:ext cx="7191425" cy="4861541"/>
          </a:xfrm>
        </p:spPr>
        <p:txBody>
          <a:bodyPr/>
          <a:lstStyle/>
          <a:p>
            <a:pPr marL="0" indent="0">
              <a:buNone/>
            </a:pPr>
            <a:r>
              <a:rPr lang="nb-NO" sz="2133" dirty="0">
                <a:solidFill>
                  <a:srgbClr val="0070C0"/>
                </a:solidFill>
              </a:rPr>
              <a:t>IMS-&gt;Oppsett-&gt;Oppsett betalinger-&gt;Oversikt</a:t>
            </a:r>
            <a:endParaRPr lang="nb-NO" sz="2133" dirty="0"/>
          </a:p>
          <a:p>
            <a:r>
              <a:rPr lang="nb-NO" sz="2133" dirty="0"/>
              <a:t>Under «Oversikt» kan man se om klubben har en gyldig brukerstedsavtale med </a:t>
            </a:r>
            <a:r>
              <a:rPr lang="nb-NO" sz="2133" dirty="0" err="1"/>
              <a:t>Buypass</a:t>
            </a:r>
            <a:endParaRPr lang="nb-NO" sz="2133" dirty="0"/>
          </a:p>
          <a:p>
            <a:r>
              <a:rPr lang="nb-NO" sz="2133" dirty="0"/>
              <a:t>De klientkontoene som er tilgjengelig for klubben er listet opp i tabell nederst på denne siden</a:t>
            </a:r>
          </a:p>
          <a:p>
            <a:r>
              <a:rPr lang="nb-NO" sz="2133" dirty="0"/>
              <a:t>Listen over klientkontoer viser kontobeskrivelse og klientkontonummer</a:t>
            </a:r>
          </a:p>
          <a:p>
            <a:r>
              <a:rPr lang="nb-NO" sz="2133" dirty="0"/>
              <a:t>Når man oppretter en ordre i systemet, skal man legge inn hvilken klientkonto innbetalingen skal gå til, før den går over til klubbens driftskonto</a:t>
            </a:r>
          </a:p>
          <a:p>
            <a:r>
              <a:rPr lang="nb-NO" sz="2133" dirty="0"/>
              <a:t>Knappen «Gå til administrasjonsklienten» linker direkte til «</a:t>
            </a:r>
            <a:r>
              <a:rPr lang="nb-NO" sz="2133" dirty="0" err="1"/>
              <a:t>Buypass</a:t>
            </a:r>
            <a:r>
              <a:rPr lang="nb-NO" sz="2133" dirty="0"/>
              <a:t> </a:t>
            </a:r>
            <a:r>
              <a:rPr lang="nb-NO" sz="2133" dirty="0" err="1"/>
              <a:t>Payment</a:t>
            </a:r>
            <a:r>
              <a:rPr lang="nb-NO" sz="2133" dirty="0"/>
              <a:t> Manager»</a:t>
            </a:r>
          </a:p>
          <a:p>
            <a:endParaRPr lang="nb-NO" sz="24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(3)</a:t>
            </a:r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D1DE489E-47E4-4367-AA0E-EE6DD2A1ED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87896"/>
            <a:ext cx="2638787" cy="784347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35EC0585-C12A-4AC0-BE85-B6005007E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578" y="1534657"/>
            <a:ext cx="3411209" cy="278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9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2" y="1470153"/>
            <a:ext cx="7206360" cy="4781792"/>
          </a:xfrm>
        </p:spPr>
        <p:txBody>
          <a:bodyPr/>
          <a:lstStyle/>
          <a:p>
            <a:pPr marL="0" indent="0">
              <a:buNone/>
            </a:pPr>
            <a:r>
              <a:rPr lang="nb-NO" sz="2133" dirty="0">
                <a:solidFill>
                  <a:srgbClr val="0070C0"/>
                </a:solidFill>
              </a:rPr>
              <a:t>IMS-&gt;Oppsett-&gt;Oppsett betalinger-&gt;Kontooppsett</a:t>
            </a:r>
            <a:endParaRPr lang="nb-NO" sz="2133" dirty="0"/>
          </a:p>
          <a:p>
            <a:r>
              <a:rPr lang="nb-NO" sz="2133" dirty="0"/>
              <a:t>Under «Kontooppsett» kan man knytte tilgjengelige Buypass kontoer til inntektstypene:</a:t>
            </a:r>
          </a:p>
          <a:p>
            <a:pPr lvl="1"/>
            <a:r>
              <a:rPr lang="nb-NO" sz="2133" dirty="0"/>
              <a:t>Medlemskap</a:t>
            </a:r>
          </a:p>
          <a:p>
            <a:pPr lvl="1"/>
            <a:r>
              <a:rPr lang="nb-NO" sz="2133" dirty="0"/>
              <a:t>Treningsavgift</a:t>
            </a:r>
          </a:p>
          <a:p>
            <a:pPr lvl="1"/>
            <a:r>
              <a:rPr lang="nb-NO" sz="2133" dirty="0" err="1"/>
              <a:t>Webshop</a:t>
            </a:r>
            <a:endParaRPr lang="nb-NO" sz="2133" dirty="0"/>
          </a:p>
          <a:p>
            <a:pPr lvl="1"/>
            <a:r>
              <a:rPr lang="nb-NO" sz="2133" dirty="0"/>
              <a:t>Parti</a:t>
            </a:r>
          </a:p>
          <a:p>
            <a:r>
              <a:rPr lang="nb-NO" sz="2133" dirty="0"/>
              <a:t>Når Buypass kontoen er knyttet til disse, vil den komme opp som forslag når man oppretter en ny ordre</a:t>
            </a:r>
          </a:p>
          <a:p>
            <a:pPr marL="0" indent="0">
              <a:buNone/>
            </a:pPr>
            <a:endParaRPr lang="nb-NO" sz="2133" dirty="0"/>
          </a:p>
          <a:p>
            <a:r>
              <a:rPr lang="nb-NO" sz="2133" dirty="0"/>
              <a:t>Økonomi anbefaler å kun knytte opp en klientkonto til alle gruppene i IMS</a:t>
            </a:r>
          </a:p>
          <a:p>
            <a:endParaRPr lang="nb-NO" sz="24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(4)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7E89028A-728F-4DAA-94BD-551A5A5938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87896"/>
            <a:ext cx="2638787" cy="784347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65A4326B-7C91-46BA-B599-90CB190A4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3888" y="1568929"/>
            <a:ext cx="3464789" cy="272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5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2" y="1658680"/>
            <a:ext cx="7958027" cy="4593265"/>
          </a:xfrm>
        </p:spPr>
        <p:txBody>
          <a:bodyPr/>
          <a:lstStyle/>
          <a:p>
            <a:pPr marL="0" indent="0">
              <a:buNone/>
            </a:pPr>
            <a:endParaRPr lang="nb-NO" sz="24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(5)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14BCB75-F95E-4910-A95B-0C69FF3A7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14" y="1191086"/>
            <a:ext cx="6640991" cy="3905129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6FE7F12B-40CC-4FC9-ADAA-7286A3585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481" y="2884474"/>
            <a:ext cx="6799915" cy="3207637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F78F1FA0-6244-457E-A54A-E4147769BB2C}"/>
              </a:ext>
            </a:extLst>
          </p:cNvPr>
          <p:cNvSpPr/>
          <p:nvPr/>
        </p:nvSpPr>
        <p:spPr>
          <a:xfrm>
            <a:off x="7027122" y="3747551"/>
            <a:ext cx="927519" cy="313215"/>
          </a:xfrm>
          <a:prstGeom prst="rect">
            <a:avLst/>
          </a:prstGeom>
          <a:noFill/>
          <a:ln>
            <a:solidFill>
              <a:srgbClr val="EE4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nb-NO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C4595F81-04B4-49F2-8960-56B37A11DEFD}"/>
              </a:ext>
            </a:extLst>
          </p:cNvPr>
          <p:cNvSpPr/>
          <p:nvPr/>
        </p:nvSpPr>
        <p:spPr>
          <a:xfrm>
            <a:off x="1296313" y="1827154"/>
            <a:ext cx="927519" cy="313215"/>
          </a:xfrm>
          <a:prstGeom prst="rect">
            <a:avLst/>
          </a:prstGeom>
          <a:noFill/>
          <a:ln>
            <a:solidFill>
              <a:srgbClr val="EE4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nb-NO" sz="2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B0AC22A2-95A3-4595-81D3-E3F5F0BF9A85}"/>
              </a:ext>
            </a:extLst>
          </p:cNvPr>
          <p:cNvCxnSpPr/>
          <p:nvPr/>
        </p:nvCxnSpPr>
        <p:spPr>
          <a:xfrm>
            <a:off x="2660073" y="4254412"/>
            <a:ext cx="6240939" cy="233881"/>
          </a:xfrm>
          <a:prstGeom prst="straightConnector1">
            <a:avLst/>
          </a:prstGeom>
          <a:ln w="15875">
            <a:solidFill>
              <a:srgbClr val="EE4135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Bilde 9" descr="Et bilde som inneholder tegning&#10;&#10;Automatisk generert beskrivelse">
            <a:extLst>
              <a:ext uri="{FF2B5EF4-FFF2-40B4-BE49-F238E27FC236}">
                <a16:creationId xmlns:a16="http://schemas.microsoft.com/office/drawing/2014/main" id="{C16B6A0E-89F9-476A-810C-2E50B8123D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87896"/>
            <a:ext cx="2638787" cy="78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03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D199F931-B8C1-402E-8AFF-6B3095D89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18" y="1470152"/>
            <a:ext cx="6115253" cy="2926357"/>
          </a:xfrm>
          <a:prstGeom prst="rect">
            <a:avLst/>
          </a:prstGeom>
        </p:spPr>
      </p:pic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</a:t>
            </a:r>
            <a:r>
              <a:rPr lang="nb-NO" dirty="0" err="1">
                <a:solidFill>
                  <a:srgbClr val="FF0000"/>
                </a:solidFill>
              </a:rPr>
              <a:t>Buypass</a:t>
            </a:r>
            <a:r>
              <a:rPr lang="nb-NO" dirty="0">
                <a:solidFill>
                  <a:srgbClr val="FF0000"/>
                </a:solidFill>
              </a:rPr>
              <a:t> (6)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42A379E-8D06-4382-B6EB-B0D5FF8BC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24" y="2363944"/>
            <a:ext cx="6872021" cy="4101045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F2AA6A79-F50D-40C0-B9C0-35E5F1D578B9}"/>
              </a:ext>
            </a:extLst>
          </p:cNvPr>
          <p:cNvSpPr/>
          <p:nvPr/>
        </p:nvSpPr>
        <p:spPr>
          <a:xfrm>
            <a:off x="6449662" y="4886107"/>
            <a:ext cx="3964727" cy="313215"/>
          </a:xfrm>
          <a:prstGeom prst="rect">
            <a:avLst/>
          </a:prstGeom>
          <a:noFill/>
          <a:ln>
            <a:solidFill>
              <a:srgbClr val="EE4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nb-NO" sz="2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6803BC89-34A2-4427-945A-DC3956D327C1}"/>
              </a:ext>
            </a:extLst>
          </p:cNvPr>
          <p:cNvCxnSpPr>
            <a:cxnSpLocks/>
          </p:cNvCxnSpPr>
          <p:nvPr/>
        </p:nvCxnSpPr>
        <p:spPr>
          <a:xfrm>
            <a:off x="4396511" y="2914410"/>
            <a:ext cx="2124363" cy="1971697"/>
          </a:xfrm>
          <a:prstGeom prst="straightConnector1">
            <a:avLst/>
          </a:prstGeom>
          <a:ln w="15875">
            <a:solidFill>
              <a:srgbClr val="EE4135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ktangel 12">
            <a:extLst>
              <a:ext uri="{FF2B5EF4-FFF2-40B4-BE49-F238E27FC236}">
                <a16:creationId xmlns:a16="http://schemas.microsoft.com/office/drawing/2014/main" id="{66F7BC64-18BD-4569-9231-063BD6BD8703}"/>
              </a:ext>
            </a:extLst>
          </p:cNvPr>
          <p:cNvSpPr/>
          <p:nvPr/>
        </p:nvSpPr>
        <p:spPr>
          <a:xfrm>
            <a:off x="2119962" y="2177641"/>
            <a:ext cx="927519" cy="313215"/>
          </a:xfrm>
          <a:prstGeom prst="rect">
            <a:avLst/>
          </a:prstGeom>
          <a:noFill/>
          <a:ln>
            <a:solidFill>
              <a:srgbClr val="EE4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nb-NO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9" name="Bilde 8" descr="Et bilde som inneholder tegning&#10;&#10;Automatisk generert beskrivelse">
            <a:extLst>
              <a:ext uri="{FF2B5EF4-FFF2-40B4-BE49-F238E27FC236}">
                <a16:creationId xmlns:a16="http://schemas.microsoft.com/office/drawing/2014/main" id="{8F090519-E18C-46BF-8E02-C251D3DBEC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84" y="387896"/>
            <a:ext cx="2638787" cy="78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2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0364B5A-1DCE-444B-9ED0-A433A06BB5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00152" y="1658680"/>
            <a:ext cx="7958027" cy="4593265"/>
          </a:xfrm>
        </p:spPr>
        <p:txBody>
          <a:bodyPr/>
          <a:lstStyle/>
          <a:p>
            <a:pPr marL="0" indent="0">
              <a:buNone/>
            </a:pPr>
            <a:r>
              <a:rPr lang="nb-NO" sz="2133" dirty="0">
                <a:solidFill>
                  <a:srgbClr val="0070C0"/>
                </a:solidFill>
              </a:rPr>
              <a:t>IMS-&gt;Oppsett-&gt;Regnskapsoppsett </a:t>
            </a:r>
            <a:endParaRPr lang="nb-NO" sz="2133" dirty="0"/>
          </a:p>
          <a:p>
            <a:r>
              <a:rPr lang="nb-NO" sz="2133" dirty="0"/>
              <a:t>Bokføringsrapporter fra IMS skal føres i de enkelte regnskapssystemene</a:t>
            </a:r>
          </a:p>
          <a:p>
            <a:pPr marL="0" indent="0">
              <a:buNone/>
            </a:pPr>
            <a:endParaRPr lang="nb-NO" sz="2133" dirty="0"/>
          </a:p>
          <a:p>
            <a:r>
              <a:rPr lang="nb-NO" sz="2133" dirty="0"/>
              <a:t>For at bokføringsrapportene skal kunne føres rett inn i regnskapet, så må de samme kontoene i regnskapssystemet også være registrert i IMS</a:t>
            </a:r>
          </a:p>
          <a:p>
            <a:pPr marL="0" indent="0">
              <a:buNone/>
            </a:pPr>
            <a:endParaRPr lang="nb-NO" sz="2133" dirty="0"/>
          </a:p>
          <a:p>
            <a:r>
              <a:rPr lang="nb-NO" sz="2133" dirty="0"/>
              <a:t>Riktige hovedbokskontoer legges inn pr varetype</a:t>
            </a:r>
          </a:p>
          <a:p>
            <a:endParaRPr lang="nb-NO" sz="2133" dirty="0"/>
          </a:p>
          <a:p>
            <a:r>
              <a:rPr lang="nb-NO" sz="2133" dirty="0"/>
              <a:t>Det er ikke et krav til at hver varetype skal ha sin egen konto, samme konto kan legges inn på flere av linjene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BE494D-A991-44F1-ACC4-A63F32883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2" y="606056"/>
            <a:ext cx="8353061" cy="864096"/>
          </a:xfrm>
        </p:spPr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Oppsett hovedbokskontoer (1)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C500F89-E7DE-4211-92AF-83B3A6EB5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7814" y="1470152"/>
            <a:ext cx="1606863" cy="520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58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åløpende sider uten bakgr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1D7CBB238394468B2D8FC2A67EF9D9" ma:contentTypeVersion="9" ma:contentTypeDescription="Opprett et nytt dokument." ma:contentTypeScope="" ma:versionID="5a9c82bf1b3c82a5a54db5d16e1b9afc">
  <xsd:schema xmlns:xsd="http://www.w3.org/2001/XMLSchema" xmlns:xs="http://www.w3.org/2001/XMLSchema" xmlns:p="http://schemas.microsoft.com/office/2006/metadata/properties" xmlns:ns3="33c58fa4-9ad5-4dc8-96dc-ff0c39084105" xmlns:ns4="e72fdefb-7d07-4aea-b5b4-5f987a367280" targetNamespace="http://schemas.microsoft.com/office/2006/metadata/properties" ma:root="true" ma:fieldsID="a3c531b150d35f43acccb82b0f9e2de9" ns3:_="" ns4:_="">
    <xsd:import namespace="33c58fa4-9ad5-4dc8-96dc-ff0c39084105"/>
    <xsd:import namespace="e72fdefb-7d07-4aea-b5b4-5f987a3672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58fa4-9ad5-4dc8-96dc-ff0c39084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fdefb-7d07-4aea-b5b4-5f987a36728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D8EFD-7E41-4F37-8498-D71C9D67C3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c58fa4-9ad5-4dc8-96dc-ff0c39084105"/>
    <ds:schemaRef ds:uri="e72fdefb-7d07-4aea-b5b4-5f987a3672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E7E862-D146-4E3D-A6D2-44AD843DC0D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7D562D-3647-4CAD-B287-231B3101F2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370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Office-tema</vt:lpstr>
      <vt:lpstr>1_Påløpende sider uten bakgrunn</vt:lpstr>
      <vt:lpstr>PowerPoint-presentasjon</vt:lpstr>
      <vt:lpstr>Oppsett Buypass (1)</vt:lpstr>
      <vt:lpstr>Oppsett Buypass (2)</vt:lpstr>
      <vt:lpstr>Oppsett Buypass (3)</vt:lpstr>
      <vt:lpstr>Oppsett Buypass (4)</vt:lpstr>
      <vt:lpstr>Oppsett Buypass (5)</vt:lpstr>
      <vt:lpstr>Oppsett Buypass (6)</vt:lpstr>
      <vt:lpstr>Oppsett hovedbokskontoer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Berge, Helge</dc:creator>
  <cp:lastModifiedBy>Sommerfelt, Christian</cp:lastModifiedBy>
  <cp:revision>2</cp:revision>
  <dcterms:created xsi:type="dcterms:W3CDTF">2020-09-01T10:46:34Z</dcterms:created>
  <dcterms:modified xsi:type="dcterms:W3CDTF">2020-09-01T11:20:18Z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0x0101004B1D7CBB238394468B2D8FC2A67EF9D9</vt:lpwstr>
  </property>
</Properties>
</file>