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3" r:id="rId5"/>
    <p:sldMasterId id="2147483668" r:id="rId6"/>
  </p:sldMasterIdLst>
  <p:sldIdLst>
    <p:sldId id="256" r:id="rId7"/>
    <p:sldId id="319" r:id="rId8"/>
    <p:sldId id="525" r:id="rId9"/>
    <p:sldId id="528" r:id="rId10"/>
    <p:sldId id="526" r:id="rId11"/>
    <p:sldId id="529" r:id="rId12"/>
    <p:sldId id="530" r:id="rId13"/>
    <p:sldId id="527" r:id="rId14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m Dale" initials="SD" lastIdx="2" clrIdx="0">
    <p:extLst>
      <p:ext uri="{19B8F6BF-5375-455C-9EA6-DF929625EA0E}">
        <p15:presenceInfo xmlns:p15="http://schemas.microsoft.com/office/powerpoint/2012/main" userId="S::sam.dale@aitc.no::58fe0899-da8c-430b-9b71-303e6480b5c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rge, Helge" userId="cd1fab19-a798-4bdf-accc-fc5bd6dd44d0" providerId="ADAL" clId="{921466C3-D98E-4691-B3F5-935ACC3EB66F}"/>
    <pc:docChg chg="custSel modSld">
      <pc:chgData name="Berge, Helge" userId="cd1fab19-a798-4bdf-accc-fc5bd6dd44d0" providerId="ADAL" clId="{921466C3-D98E-4691-B3F5-935ACC3EB66F}" dt="2021-05-26T07:57:57.525" v="25" actId="313"/>
      <pc:docMkLst>
        <pc:docMk/>
      </pc:docMkLst>
      <pc:sldChg chg="modSp mod">
        <pc:chgData name="Berge, Helge" userId="cd1fab19-a798-4bdf-accc-fc5bd6dd44d0" providerId="ADAL" clId="{921466C3-D98E-4691-B3F5-935ACC3EB66F}" dt="2021-05-26T07:57:34.504" v="17" actId="20577"/>
        <pc:sldMkLst>
          <pc:docMk/>
          <pc:sldMk cId="3098247225" sldId="527"/>
        </pc:sldMkLst>
        <pc:spChg chg="mod">
          <ac:chgData name="Berge, Helge" userId="cd1fab19-a798-4bdf-accc-fc5bd6dd44d0" providerId="ADAL" clId="{921466C3-D98E-4691-B3F5-935ACC3EB66F}" dt="2021-05-26T07:57:34.504" v="17" actId="20577"/>
          <ac:spMkLst>
            <pc:docMk/>
            <pc:sldMk cId="3098247225" sldId="527"/>
            <ac:spMk id="20" creationId="{26A0D653-5373-4275-886E-AA4EE68F22ED}"/>
          </ac:spMkLst>
        </pc:spChg>
      </pc:sldChg>
      <pc:sldChg chg="modSp mod">
        <pc:chgData name="Berge, Helge" userId="cd1fab19-a798-4bdf-accc-fc5bd6dd44d0" providerId="ADAL" clId="{921466C3-D98E-4691-B3F5-935ACC3EB66F}" dt="2021-05-26T07:57:57.525" v="25" actId="313"/>
        <pc:sldMkLst>
          <pc:docMk/>
          <pc:sldMk cId="1978692513" sldId="528"/>
        </pc:sldMkLst>
        <pc:spChg chg="mod">
          <ac:chgData name="Berge, Helge" userId="cd1fab19-a798-4bdf-accc-fc5bd6dd44d0" providerId="ADAL" clId="{921466C3-D98E-4691-B3F5-935ACC3EB66F}" dt="2021-05-26T07:57:57.525" v="25" actId="313"/>
          <ac:spMkLst>
            <pc:docMk/>
            <pc:sldMk cId="1978692513" sldId="528"/>
            <ac:spMk id="20" creationId="{26A0D653-5373-4275-886E-AA4EE68F22ED}"/>
          </ac:spMkLst>
        </pc:spChg>
      </pc:sldChg>
      <pc:sldChg chg="modSp mod">
        <pc:chgData name="Berge, Helge" userId="cd1fab19-a798-4bdf-accc-fc5bd6dd44d0" providerId="ADAL" clId="{921466C3-D98E-4691-B3F5-935ACC3EB66F}" dt="2021-05-26T07:56:55.154" v="6" actId="20577"/>
        <pc:sldMkLst>
          <pc:docMk/>
          <pc:sldMk cId="1179674038" sldId="529"/>
        </pc:sldMkLst>
        <pc:spChg chg="mod">
          <ac:chgData name="Berge, Helge" userId="cd1fab19-a798-4bdf-accc-fc5bd6dd44d0" providerId="ADAL" clId="{921466C3-D98E-4691-B3F5-935ACC3EB66F}" dt="2021-05-26T07:56:55.154" v="6" actId="20577"/>
          <ac:spMkLst>
            <pc:docMk/>
            <pc:sldMk cId="1179674038" sldId="529"/>
            <ac:spMk id="20" creationId="{26A0D653-5373-4275-886E-AA4EE68F22ED}"/>
          </ac:spMkLst>
        </pc:spChg>
        <pc:picChg chg="mod">
          <ac:chgData name="Berge, Helge" userId="cd1fab19-a798-4bdf-accc-fc5bd6dd44d0" providerId="ADAL" clId="{921466C3-D98E-4691-B3F5-935ACC3EB66F}" dt="2021-05-26T07:56:51.262" v="5" actId="14100"/>
          <ac:picMkLst>
            <pc:docMk/>
            <pc:sldMk cId="1179674038" sldId="529"/>
            <ac:picMk id="5" creationId="{B501B398-B3D8-4532-B880-4E61001B2FD7}"/>
          </ac:picMkLst>
        </pc:picChg>
      </pc:sldChg>
      <pc:sldChg chg="modSp mod">
        <pc:chgData name="Berge, Helge" userId="cd1fab19-a798-4bdf-accc-fc5bd6dd44d0" providerId="ADAL" clId="{921466C3-D98E-4691-B3F5-935ACC3EB66F}" dt="2021-05-26T07:57:26.884" v="16" actId="1076"/>
        <pc:sldMkLst>
          <pc:docMk/>
          <pc:sldMk cId="2330813233" sldId="530"/>
        </pc:sldMkLst>
        <pc:spChg chg="mod">
          <ac:chgData name="Berge, Helge" userId="cd1fab19-a798-4bdf-accc-fc5bd6dd44d0" providerId="ADAL" clId="{921466C3-D98E-4691-B3F5-935ACC3EB66F}" dt="2021-05-26T07:57:20.975" v="15" actId="6549"/>
          <ac:spMkLst>
            <pc:docMk/>
            <pc:sldMk cId="2330813233" sldId="530"/>
            <ac:spMk id="20" creationId="{26A0D653-5373-4275-886E-AA4EE68F22ED}"/>
          </ac:spMkLst>
        </pc:spChg>
        <pc:picChg chg="mod">
          <ac:chgData name="Berge, Helge" userId="cd1fab19-a798-4bdf-accc-fc5bd6dd44d0" providerId="ADAL" clId="{921466C3-D98E-4691-B3F5-935ACC3EB66F}" dt="2021-05-26T07:57:26.884" v="16" actId="1076"/>
          <ac:picMkLst>
            <pc:docMk/>
            <pc:sldMk cId="2330813233" sldId="530"/>
            <ac:picMk id="2" creationId="{FB8C9602-5F65-4077-92A2-F1E7F10FD01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tekst 3"/>
          <p:cNvSpPr>
            <a:spLocks noGrp="1"/>
          </p:cNvSpPr>
          <p:nvPr>
            <p:ph type="body" sz="quarter" idx="11"/>
          </p:nvPr>
        </p:nvSpPr>
        <p:spPr>
          <a:xfrm>
            <a:off x="1199456" y="4149080"/>
            <a:ext cx="3936437" cy="360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</a:lstStyle>
          <a:p>
            <a:pPr lvl="0"/>
            <a:endParaRPr lang="nb-NO"/>
          </a:p>
        </p:txBody>
      </p:sp>
      <p:sp>
        <p:nvSpPr>
          <p:cNvPr id="18" name="Plassholder for tekst 12"/>
          <p:cNvSpPr>
            <a:spLocks noGrp="1"/>
          </p:cNvSpPr>
          <p:nvPr>
            <p:ph type="body" sz="quarter" idx="12"/>
          </p:nvPr>
        </p:nvSpPr>
        <p:spPr>
          <a:xfrm>
            <a:off x="1199456" y="2996952"/>
            <a:ext cx="6240693" cy="504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endParaRPr lang="nb-NO"/>
          </a:p>
        </p:txBody>
      </p:sp>
      <p:sp>
        <p:nvSpPr>
          <p:cNvPr id="19" name="Plassholder for tekst 12"/>
          <p:cNvSpPr>
            <a:spLocks noGrp="1"/>
          </p:cNvSpPr>
          <p:nvPr>
            <p:ph type="body" sz="quarter" idx="13"/>
          </p:nvPr>
        </p:nvSpPr>
        <p:spPr>
          <a:xfrm>
            <a:off x="1199456" y="3501008"/>
            <a:ext cx="6239933" cy="504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04252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777F06D-C31E-4248-AF2F-F89C0223C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B8C88DC-B702-42E1-B3E2-8F2445DEB3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8268C6AA-D5D6-41E7-9F98-877906E6AC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B24870F-B250-4BAB-97AD-5DFD04C25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40100-A325-4B92-AE5E-9CB7B8F57DBD}" type="datetime1">
              <a:rPr lang="nb-NO" smtClean="0"/>
              <a:t>26.05.2021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707B5EF-BE18-471C-8D0C-776C89524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6BA5B8C-41E5-4908-9040-6671CFE93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1DFEF-4DC5-47B2-A2B8-3039C03EF1D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71482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E01A1D6-08AA-42DE-95DC-3B669FF4E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16AC93D-DEDE-43BE-82C3-57D2A2B38F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31283CD-99E5-4A36-B5B7-3053BD2754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4A4F4AD5-F535-4EA1-811E-3687B64FA3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870755A0-3111-4BEF-8766-606BAC225A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3C5EF659-EA9F-493D-9EC4-2D934FEE4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F5FA4-E56C-48A9-9E01-D827A01971D8}" type="datetime1">
              <a:rPr lang="nb-NO" smtClean="0"/>
              <a:t>26.05.2021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537BC3E9-7A84-4123-A64E-A01FAF2DD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BC9815A2-DA06-4733-9DA0-001E17A5A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1DFEF-4DC5-47B2-A2B8-3039C03EF1D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22587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C14B031-908A-4A47-BA22-B35A52A99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BA62CAB0-E6B9-4089-9E6C-646EB3B90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256A0-343A-4FB9-A822-E3E215497174}" type="datetime1">
              <a:rPr lang="nb-NO" smtClean="0"/>
              <a:t>26.05.2021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4318932-18FA-44CA-9E8B-5BDC31C80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5ECB5BC-CFAA-46F8-B367-BF3BDC26D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1DFEF-4DC5-47B2-A2B8-3039C03EF1D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536016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7C3A31C-CCAC-40DD-A2D4-B5F92F70B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D3F8-605E-44D7-9CA8-E3D766D7FE20}" type="datetime1">
              <a:rPr lang="nb-NO" smtClean="0"/>
              <a:t>26.05.2021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41ACF60-AE34-4D12-82EA-8744E5783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8FA50D6-14FA-472A-9177-4FF01BE00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1DFEF-4DC5-47B2-A2B8-3039C03EF1D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12991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8E22F68-48DB-4DE9-9589-75E5E9819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25864DA-83BB-4DED-88DB-F33D352FAD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CBE9956-8EAD-4623-B8B4-89C568E2EC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4D3D17C-A9D3-41F1-BB3A-06F6CEC8B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4293-0224-4B00-BF67-A201B14DB29F}" type="datetime1">
              <a:rPr lang="nb-NO" smtClean="0"/>
              <a:t>26.05.2021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A2382C1-548F-4BF0-AE74-2F5956B36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58D60FE6-C34D-4F9E-BD13-AE68CF83E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1DFEF-4DC5-47B2-A2B8-3039C03EF1D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46210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D354B9C-735B-4F82-9537-2A272508E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25432C7C-1253-4CF2-93B1-FE5359D9EB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1C19AC9-B080-48D1-9A7F-49F89C836E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373B45B-1BB4-40B4-94F8-8EDDCE8E4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56D67-A162-4EF9-8D53-496A0CECE134}" type="datetime1">
              <a:rPr lang="nb-NO" smtClean="0"/>
              <a:t>26.05.2021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0AEFD7F-63B3-4F6C-B0ED-4AB9780A6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5F5884C1-53E8-4BE9-AE1E-018ECC3AD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1DFEF-4DC5-47B2-A2B8-3039C03EF1D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567224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4A7692C-4F4A-4C12-8855-0EC2EB2D8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FC7162F5-A8BE-45A2-B882-4373C63090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724F1C7-C40F-430C-ADD2-DB1A3A0DF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C153E-E9CE-4825-B3D7-6B963C4CD247}" type="datetime1">
              <a:rPr lang="nb-NO" smtClean="0"/>
              <a:t>26.05.2021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CE216CC-A5E5-4D34-82A3-4E73BF966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EC03BE3-8AA0-4F13-8EAA-082570990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1DFEF-4DC5-47B2-A2B8-3039C03EF1D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205433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894DE88B-A8E7-4A07-BA12-8626514FC8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0CABFE4D-2796-4BA2-B81A-722CF8EBEA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13A1447-CE41-41F1-A5C1-0235AB60F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18ACA-83F5-4D19-9746-4BB4DA7E60BD}" type="datetime1">
              <a:rPr lang="nb-NO" smtClean="0"/>
              <a:t>26.05.2021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4E8A8A2-9828-4B99-A962-E9A6AC2C0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970D962-E368-4EC3-83D2-80B8262E9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1DFEF-4DC5-47B2-A2B8-3039C03EF1D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53956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ssholder for tekst 12"/>
          <p:cNvSpPr>
            <a:spLocks noGrp="1"/>
          </p:cNvSpPr>
          <p:nvPr>
            <p:ph type="body" sz="quarter" idx="12"/>
          </p:nvPr>
        </p:nvSpPr>
        <p:spPr>
          <a:xfrm>
            <a:off x="1199456" y="3356992"/>
            <a:ext cx="6240693" cy="504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4760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/>
          <p:cNvSpPr txBox="1">
            <a:spLocks noChangeArrowheads="1"/>
          </p:cNvSpPr>
          <p:nvPr userDrawn="1"/>
        </p:nvSpPr>
        <p:spPr bwMode="auto">
          <a:xfrm>
            <a:off x="431801" y="6381751"/>
            <a:ext cx="1056217" cy="25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nb-NO" sz="1067">
                <a:solidFill>
                  <a:srgbClr val="595959"/>
                </a:solidFill>
                <a:latin typeface="Georgia" panose="02040502050405020303" pitchFamily="18" charset="0"/>
              </a:rPr>
              <a:t>Side </a:t>
            </a:r>
            <a:fld id="{79C6C56A-79CA-4BAB-90BB-30CB80E1476F}" type="slidenum">
              <a:rPr lang="nb-NO" altLang="nb-NO" sz="1067">
                <a:solidFill>
                  <a:srgbClr val="595959"/>
                </a:solidFill>
                <a:latin typeface="Georgia" panose="02040502050405020303" pitchFamily="18" charset="0"/>
              </a:rPr>
              <a:pPr eaLnBrk="1" hangingPunct="1"/>
              <a:t>‹#›</a:t>
            </a:fld>
            <a:endParaRPr lang="nb-NO" altLang="nb-NO" sz="1067">
              <a:solidFill>
                <a:srgbClr val="595959"/>
              </a:solidFill>
              <a:latin typeface="Georgia" panose="02040502050405020303" pitchFamily="18" charset="0"/>
            </a:endParaRPr>
          </a:p>
        </p:txBody>
      </p:sp>
      <p:sp>
        <p:nvSpPr>
          <p:cNvPr id="6" name="Plassholder for innhold 13"/>
          <p:cNvSpPr>
            <a:spLocks noGrp="1"/>
          </p:cNvSpPr>
          <p:nvPr>
            <p:ph sz="quarter" idx="10"/>
          </p:nvPr>
        </p:nvSpPr>
        <p:spPr>
          <a:xfrm>
            <a:off x="1199456" y="2204864"/>
            <a:ext cx="4800533" cy="4032448"/>
          </a:xfrm>
          <a:prstGeom prst="rect">
            <a:avLst/>
          </a:prstGeom>
        </p:spPr>
        <p:txBody>
          <a:bodyPr/>
          <a:lstStyle>
            <a:lvl1pPr marL="359824" indent="-359824">
              <a:defRPr sz="32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838179" indent="-228594">
              <a:buFont typeface="Arial" pitchFamily="34" charset="0"/>
              <a:buChar char="•"/>
              <a:defRPr sz="2667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557828" indent="-338658">
              <a:defRPr sz="2667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2152597" indent="-323843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745249" indent="-306910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innhold 13"/>
          <p:cNvSpPr>
            <a:spLocks noGrp="1"/>
          </p:cNvSpPr>
          <p:nvPr>
            <p:ph sz="quarter" idx="11"/>
          </p:nvPr>
        </p:nvSpPr>
        <p:spPr>
          <a:xfrm>
            <a:off x="6192011" y="2204864"/>
            <a:ext cx="4800533" cy="4032448"/>
          </a:xfrm>
          <a:prstGeom prst="rect">
            <a:avLst/>
          </a:prstGeom>
        </p:spPr>
        <p:txBody>
          <a:bodyPr/>
          <a:lstStyle>
            <a:lvl1pPr marL="359824" indent="-359824">
              <a:defRPr sz="32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838179" indent="-228594">
              <a:buFont typeface="Arial" pitchFamily="34" charset="0"/>
              <a:buChar char="•"/>
              <a:defRPr sz="2667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557828" indent="-338658">
              <a:defRPr sz="2667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2152597" indent="-323843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745249" indent="-306910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1199456" y="1196752"/>
            <a:ext cx="7680853" cy="93610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733" b="0" baseline="0">
                <a:solidFill>
                  <a:srgbClr val="EE4135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4184267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ysbil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>
            <a:spLocks noChangeArrowheads="1"/>
          </p:cNvSpPr>
          <p:nvPr userDrawn="1"/>
        </p:nvSpPr>
        <p:spPr bwMode="auto">
          <a:xfrm>
            <a:off x="431801" y="6381751"/>
            <a:ext cx="1056217" cy="25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nb-NO" sz="1067">
                <a:solidFill>
                  <a:srgbClr val="595959"/>
                </a:solidFill>
                <a:latin typeface="Georgia" panose="02040502050405020303" pitchFamily="18" charset="0"/>
              </a:rPr>
              <a:t>Side </a:t>
            </a:r>
            <a:fld id="{C74670AE-19B0-4AA8-95F7-E555793BFD9C}" type="slidenum">
              <a:rPr lang="nb-NO" altLang="nb-NO" sz="1067">
                <a:solidFill>
                  <a:srgbClr val="595959"/>
                </a:solidFill>
                <a:latin typeface="Georgia" panose="02040502050405020303" pitchFamily="18" charset="0"/>
              </a:rPr>
              <a:pPr eaLnBrk="1" hangingPunct="1"/>
              <a:t>‹#›</a:t>
            </a:fld>
            <a:endParaRPr lang="nb-NO" altLang="nb-NO" sz="1067">
              <a:solidFill>
                <a:srgbClr val="595959"/>
              </a:solidFill>
              <a:latin typeface="Georgia" panose="02040502050405020303" pitchFamily="18" charset="0"/>
            </a:endParaRPr>
          </a:p>
        </p:txBody>
      </p:sp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1199456" y="2204864"/>
            <a:ext cx="9697077" cy="3744416"/>
          </a:xfrm>
          <a:prstGeom prst="rect">
            <a:avLst/>
          </a:prstGeom>
        </p:spPr>
        <p:txBody>
          <a:bodyPr/>
          <a:lstStyle>
            <a:lvl1pPr marL="359824" indent="-359824">
              <a:defRPr sz="32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954593" indent="-345009">
              <a:buFont typeface="Arial" pitchFamily="34" charset="0"/>
              <a:buChar char="•"/>
              <a:defRPr sz="2667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557828" indent="-338658">
              <a:defRPr sz="2667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2152597" indent="-323843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745249" indent="-306910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1199456" y="1196752"/>
            <a:ext cx="7680853" cy="86409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733" b="0" baseline="0">
                <a:solidFill>
                  <a:srgbClr val="EE4135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01532976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847861" y="1412776"/>
            <a:ext cx="7008779" cy="936104"/>
          </a:xfrm>
          <a:prstGeom prst="rect">
            <a:avLst/>
          </a:prstGeom>
        </p:spPr>
        <p:txBody>
          <a:bodyPr/>
          <a:lstStyle>
            <a:lvl1pPr algn="l">
              <a:defRPr sz="3733" b="0">
                <a:solidFill>
                  <a:srgbClr val="EE4135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656667" cy="6858000"/>
          </a:xfrm>
          <a:prstGeom prst="rect">
            <a:avLst/>
          </a:prstGeom>
        </p:spPr>
        <p:txBody>
          <a:bodyPr/>
          <a:lstStyle/>
          <a:p>
            <a:pPr lvl="0"/>
            <a:endParaRPr lang="nb-NO" noProof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1"/>
          </p:nvPr>
        </p:nvSpPr>
        <p:spPr>
          <a:xfrm>
            <a:off x="4847863" y="2348880"/>
            <a:ext cx="7009705" cy="4104309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>
              <a:buFont typeface="Arial" pitchFamily="34" charset="0"/>
              <a:buChar char="•"/>
              <a:defRPr sz="2667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>
              <a:buFont typeface="Arial" pitchFamily="34" charset="0"/>
              <a:buChar char="•"/>
              <a:defRPr sz="2667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>
              <a:buFont typeface="Arial" pitchFamily="34" charset="0"/>
              <a:buChar char="•"/>
              <a:defRPr sz="2667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>
              <a:buFont typeface="Arial" pitchFamily="34" charset="0"/>
              <a:buChar char="•"/>
              <a:defRPr sz="2667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950920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lvl="0"/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537686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825BC54-5D9E-464C-83E4-F6BDDDA05E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4F09DB3-C2C5-4380-B1F1-807B7661F0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34E5F33-5CA8-48CF-A946-6770B3CAA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79C0A-0FE2-4CCE-A03F-E2521FDBE0C9}" type="datetime1">
              <a:rPr lang="nb-NO" smtClean="0"/>
              <a:t>26.05.2021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A35CFE5-2B02-4B6A-A845-0624CC712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3DE2430-EF2B-4ABC-BCDE-199F5F932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1DFEF-4DC5-47B2-A2B8-3039C03EF1D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8707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F593CED-52FF-4F79-9008-601FB7380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BB051BC-D9C6-4BA0-8950-22A89E6138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BEA5913-DA9E-4B81-A84E-40802BC32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1557D-114C-4A4B-817F-E3C90958FE78}" type="datetime1">
              <a:rPr lang="nb-NO" smtClean="0"/>
              <a:t>26.05.2021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50B65CF-E916-434D-A610-B1965A946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344C222-E708-4DF8-9EE3-5D2377713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1DFEF-4DC5-47B2-A2B8-3039C03EF1D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65645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5D7B227-66C8-49F9-9F74-EF80E9A09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9648A67-EA57-4AAB-AF17-35DA764139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1BD175A-8945-4C67-A781-742F29B0D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A83C6-6BA4-44B6-9A06-82673825265D}" type="datetime1">
              <a:rPr lang="nb-NO" smtClean="0"/>
              <a:t>26.05.2021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D98E1E6-F379-43EF-AA58-199B05143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7A5C544-1A7A-4CC4-8CDC-385F91BB3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1DFEF-4DC5-47B2-A2B8-3039C03EF1D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49076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:\NIFArkiv\NIF_Logoer\NIF_LOGO\PNG\nif_hovedlogo_original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484" y="1316567"/>
            <a:ext cx="2419349" cy="143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920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:\NIFArkiv\NIF_Logoer\NIF_LOGO\PNG\nif_hovedlogo_original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1" y="67733"/>
            <a:ext cx="2419349" cy="144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653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IF Arkiver - Norges Kampsportforbund">
            <a:extLst>
              <a:ext uri="{FF2B5EF4-FFF2-40B4-BE49-F238E27FC236}">
                <a16:creationId xmlns:a16="http://schemas.microsoft.com/office/drawing/2014/main" id="{1B9B6AF9-ABBC-4574-BED6-6E637FFB96E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7306" y="0"/>
            <a:ext cx="1771309" cy="997527"/>
          </a:xfrm>
          <a:prstGeom prst="rect">
            <a:avLst/>
          </a:prstGeom>
          <a:noFill/>
        </p:spPr>
      </p:pic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681D2750-5EAD-486B-9A6D-08E1C021F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0F78440-B25A-430F-8724-C8CDBE43DC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B9F8755-4D11-4993-ADAD-AD9C7D29BD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10F4F-E269-4C35-B39B-A48F3A628100}" type="datetime1">
              <a:rPr lang="nb-NO" smtClean="0"/>
              <a:t>26.05.2021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0C340E4-A29E-4617-8662-5E8C80C24B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8A8E362-308B-4756-BEFC-EEAB5FC355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1DFEF-4DC5-47B2-A2B8-3039C03EF1D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8879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>
            <a:extLst>
              <a:ext uri="{FF2B5EF4-FFF2-40B4-BE49-F238E27FC236}">
                <a16:creationId xmlns:a16="http://schemas.microsoft.com/office/drawing/2014/main" id="{D32AE402-8066-4F62-B94E-5246AA783C98}"/>
              </a:ext>
            </a:extLst>
          </p:cNvPr>
          <p:cNvSpPr/>
          <p:nvPr/>
        </p:nvSpPr>
        <p:spPr>
          <a:xfrm>
            <a:off x="919302" y="2403475"/>
            <a:ext cx="11104984" cy="1655762"/>
          </a:xfrm>
          <a:prstGeom prst="rect">
            <a:avLst/>
          </a:prstGeom>
          <a:solidFill>
            <a:srgbClr val="2034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652F3D29-6F6B-4334-B22D-4B72E6608EF4}"/>
              </a:ext>
            </a:extLst>
          </p:cNvPr>
          <p:cNvSpPr/>
          <p:nvPr/>
        </p:nvSpPr>
        <p:spPr>
          <a:xfrm>
            <a:off x="299676" y="1789213"/>
            <a:ext cx="11104984" cy="2680179"/>
          </a:xfrm>
          <a:prstGeom prst="rect">
            <a:avLst/>
          </a:prstGeom>
          <a:solidFill>
            <a:srgbClr val="20347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76E480C-5976-41E0-B0D3-383D7343FE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Release notes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0C090A61-5CC4-47D7-831F-AA0332F18C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Mai 2021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9ABEC8C-50BC-4DBA-B37C-82FC356E8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21.01.2021</a:t>
            </a: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800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652F3D29-6F6B-4334-B22D-4B72E6608EF4}"/>
              </a:ext>
            </a:extLst>
          </p:cNvPr>
          <p:cNvSpPr/>
          <p:nvPr/>
        </p:nvSpPr>
        <p:spPr>
          <a:xfrm>
            <a:off x="5837" y="0"/>
            <a:ext cx="8136294" cy="6858000"/>
          </a:xfrm>
          <a:prstGeom prst="rect">
            <a:avLst/>
          </a:prstGeom>
          <a:solidFill>
            <a:srgbClr val="20347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D32AE402-8066-4F62-B94E-5246AA783C98}"/>
              </a:ext>
            </a:extLst>
          </p:cNvPr>
          <p:cNvSpPr/>
          <p:nvPr/>
        </p:nvSpPr>
        <p:spPr>
          <a:xfrm>
            <a:off x="545798" y="1315697"/>
            <a:ext cx="612396" cy="5867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118E80AA-7E61-4BF3-BF49-BCD5BE49A369}"/>
              </a:ext>
            </a:extLst>
          </p:cNvPr>
          <p:cNvSpPr/>
          <p:nvPr/>
        </p:nvSpPr>
        <p:spPr>
          <a:xfrm>
            <a:off x="554620" y="2060679"/>
            <a:ext cx="612396" cy="5867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826F26CA-5313-432D-8400-512753DF8703}"/>
              </a:ext>
            </a:extLst>
          </p:cNvPr>
          <p:cNvSpPr/>
          <p:nvPr/>
        </p:nvSpPr>
        <p:spPr>
          <a:xfrm>
            <a:off x="1158194" y="2058941"/>
            <a:ext cx="5637402" cy="5724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Endringer Mai	</a:t>
            </a:r>
          </a:p>
        </p:txBody>
      </p:sp>
      <p:sp>
        <p:nvSpPr>
          <p:cNvPr id="39" name="Rektangel 38">
            <a:extLst>
              <a:ext uri="{FF2B5EF4-FFF2-40B4-BE49-F238E27FC236}">
                <a16:creationId xmlns:a16="http://schemas.microsoft.com/office/drawing/2014/main" id="{00FC23D6-532B-4C85-9F3C-D919CD1D0CA6}"/>
              </a:ext>
            </a:extLst>
          </p:cNvPr>
          <p:cNvSpPr/>
          <p:nvPr/>
        </p:nvSpPr>
        <p:spPr>
          <a:xfrm>
            <a:off x="1156211" y="1323499"/>
            <a:ext cx="5637402" cy="572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Endringer April	</a:t>
            </a:r>
          </a:p>
        </p:txBody>
      </p:sp>
      <p:sp>
        <p:nvSpPr>
          <p:cNvPr id="41" name="Rektangel 40">
            <a:extLst>
              <a:ext uri="{FF2B5EF4-FFF2-40B4-BE49-F238E27FC236}">
                <a16:creationId xmlns:a16="http://schemas.microsoft.com/office/drawing/2014/main" id="{C17B6290-45E4-4D28-9C54-C549A4E42BA7}"/>
              </a:ext>
            </a:extLst>
          </p:cNvPr>
          <p:cNvSpPr/>
          <p:nvPr/>
        </p:nvSpPr>
        <p:spPr>
          <a:xfrm>
            <a:off x="545798" y="3585863"/>
            <a:ext cx="612396" cy="5867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485EE2A7-F8E5-4F24-A927-7A4166C71239}"/>
              </a:ext>
            </a:extLst>
          </p:cNvPr>
          <p:cNvSpPr/>
          <p:nvPr/>
        </p:nvSpPr>
        <p:spPr>
          <a:xfrm>
            <a:off x="1147389" y="3585863"/>
            <a:ext cx="5637402" cy="5867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Segoe UI Light" panose="020B0502040204020203" pitchFamily="34" charset="0"/>
              </a:rPr>
              <a:t>Rettelser</a:t>
            </a:r>
          </a:p>
        </p:txBody>
      </p:sp>
      <p:sp>
        <p:nvSpPr>
          <p:cNvPr id="44" name="TekstSylinder 43">
            <a:extLst>
              <a:ext uri="{FF2B5EF4-FFF2-40B4-BE49-F238E27FC236}">
                <a16:creationId xmlns:a16="http://schemas.microsoft.com/office/drawing/2014/main" id="{6F1E893F-3B32-470D-8D7C-FFDBC2BFB69B}"/>
              </a:ext>
            </a:extLst>
          </p:cNvPr>
          <p:cNvSpPr txBox="1"/>
          <p:nvPr/>
        </p:nvSpPr>
        <p:spPr>
          <a:xfrm>
            <a:off x="694816" y="136525"/>
            <a:ext cx="5197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INNHOLD</a:t>
            </a:r>
          </a:p>
        </p:txBody>
      </p:sp>
      <p:sp>
        <p:nvSpPr>
          <p:cNvPr id="15" name="Plassholder for dato 3">
            <a:extLst>
              <a:ext uri="{FF2B5EF4-FFF2-40B4-BE49-F238E27FC236}">
                <a16:creationId xmlns:a16="http://schemas.microsoft.com/office/drawing/2014/main" id="{8E89F7C9-C40D-4D3C-B989-1DDAF633AF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21.01.2021</a:t>
            </a: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1907A367-F7FF-4401-8064-9DB06F80A3B4}"/>
              </a:ext>
            </a:extLst>
          </p:cNvPr>
          <p:cNvSpPr/>
          <p:nvPr/>
        </p:nvSpPr>
        <p:spPr>
          <a:xfrm>
            <a:off x="534993" y="2832182"/>
            <a:ext cx="612396" cy="5867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>
                <a:solidFill>
                  <a:prstClr val="white"/>
                </a:solidFill>
                <a:latin typeface="Calibri" panose="020F0502020204030204"/>
              </a:rPr>
              <a:t>C</a:t>
            </a: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C1F38B9F-FB14-47DC-85C5-3EA07A19816F}"/>
              </a:ext>
            </a:extLst>
          </p:cNvPr>
          <p:cNvSpPr/>
          <p:nvPr/>
        </p:nvSpPr>
        <p:spPr>
          <a:xfrm>
            <a:off x="1155218" y="2832182"/>
            <a:ext cx="5637402" cy="5724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 funksjonalitet	</a:t>
            </a:r>
          </a:p>
        </p:txBody>
      </p:sp>
    </p:spTree>
    <p:extLst>
      <p:ext uri="{BB962C8B-B14F-4D97-AF65-F5344CB8AC3E}">
        <p14:creationId xmlns:p14="http://schemas.microsoft.com/office/powerpoint/2010/main" val="3152941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ktangel 19">
            <a:extLst>
              <a:ext uri="{FF2B5EF4-FFF2-40B4-BE49-F238E27FC236}">
                <a16:creationId xmlns:a16="http://schemas.microsoft.com/office/drawing/2014/main" id="{26A0D653-5373-4275-886E-AA4EE68F22ED}"/>
              </a:ext>
            </a:extLst>
          </p:cNvPr>
          <p:cNvSpPr/>
          <p:nvPr/>
        </p:nvSpPr>
        <p:spPr>
          <a:xfrm>
            <a:off x="517746" y="1508836"/>
            <a:ext cx="11239098" cy="4870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  <a:p>
            <a:pPr marL="457200" marR="0" lvl="1" indent="0" algn="l" defTabSz="121917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59824" marR="0" lvl="0" indent="-359824" algn="l" defTabSz="121917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59824" marR="0" lvl="0" indent="-359824" algn="l" defTabSz="121917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20D5924D-8949-46AC-854C-B71532F963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746" y="478836"/>
            <a:ext cx="7680853" cy="864096"/>
          </a:xfrm>
        </p:spPr>
        <p:txBody>
          <a:bodyPr/>
          <a:lstStyle/>
          <a:p>
            <a:r>
              <a:rPr lang="nb-NO" sz="2800" dirty="0">
                <a:solidFill>
                  <a:prstClr val="black"/>
                </a:solidFill>
                <a:latin typeface="Calibri" panose="020F0502020204030204"/>
              </a:rPr>
              <a:t>Endringer April:</a:t>
            </a:r>
            <a:endParaRPr lang="en-GB" sz="2667" b="1" dirty="0">
              <a:solidFill>
                <a:schemeClr val="tx2"/>
              </a:solidFill>
            </a:endParaRP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6652419D-C562-44EF-8D90-FAA09804E8F7}"/>
              </a:ext>
            </a:extLst>
          </p:cNvPr>
          <p:cNvSpPr/>
          <p:nvPr/>
        </p:nvSpPr>
        <p:spPr>
          <a:xfrm>
            <a:off x="823943" y="1620550"/>
            <a:ext cx="10668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Oppdatering av avtalegirostatus på barn når foreldre melder seg opp til avtalegiro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Viser avtalegirostatus på medlem i medlemsliste og fakturaliste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Forbedring av betalingsstatus-registrering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Medlemmer kan ikke bli del av et parti uten </a:t>
            </a:r>
            <a:r>
              <a:rPr lang="nb-NO" dirty="0" err="1">
                <a:solidFill>
                  <a:schemeClr val="tx1"/>
                </a:solidFill>
              </a:rPr>
              <a:t>personID</a:t>
            </a:r>
            <a:r>
              <a:rPr lang="nb-NO" dirty="0">
                <a:solidFill>
                  <a:schemeClr val="tx1"/>
                </a:solidFill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 err="1">
                <a:solidFill>
                  <a:schemeClr val="tx1"/>
                </a:solidFill>
              </a:rPr>
              <a:t>PersonID</a:t>
            </a:r>
            <a:r>
              <a:rPr lang="nb-NO" dirty="0">
                <a:solidFill>
                  <a:schemeClr val="tx1"/>
                </a:solidFill>
              </a:rPr>
              <a:t> er krav for å få faktura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Sende purring til oppdatert Epost adresse når den er blitt endret. Ikke e-post som var gjeldende på fakturatidspunkt.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Mulighet for å opprette medlemmer over 100 år.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 Validering er satt på 250 år.</a:t>
            </a:r>
          </a:p>
        </p:txBody>
      </p:sp>
    </p:spTree>
    <p:extLst>
      <p:ext uri="{BB962C8B-B14F-4D97-AF65-F5344CB8AC3E}">
        <p14:creationId xmlns:p14="http://schemas.microsoft.com/office/powerpoint/2010/main" val="893757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20D5924D-8949-46AC-854C-B71532F963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5971" y="476672"/>
            <a:ext cx="7680853" cy="864096"/>
          </a:xfrm>
        </p:spPr>
        <p:txBody>
          <a:bodyPr/>
          <a:lstStyle/>
          <a:p>
            <a:r>
              <a:rPr lang="nb-NO" sz="2800" dirty="0">
                <a:solidFill>
                  <a:prstClr val="black"/>
                </a:solidFill>
                <a:latin typeface="Calibri" panose="020F0502020204030204"/>
              </a:rPr>
              <a:t>Endringer Mai:</a:t>
            </a:r>
            <a:endParaRPr lang="en-GB" sz="2667" b="1" dirty="0">
              <a:solidFill>
                <a:schemeClr val="tx2"/>
              </a:solidFill>
            </a:endParaRP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26A0D653-5373-4275-886E-AA4EE68F22ED}"/>
              </a:ext>
            </a:extLst>
          </p:cNvPr>
          <p:cNvSpPr/>
          <p:nvPr/>
        </p:nvSpPr>
        <p:spPr>
          <a:xfrm>
            <a:off x="445971" y="1358126"/>
            <a:ext cx="11239098" cy="4870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Bedre innlogging for </a:t>
            </a:r>
            <a:r>
              <a:rPr lang="nb-NO" dirty="0" err="1">
                <a:solidFill>
                  <a:schemeClr val="tx1"/>
                </a:solidFill>
              </a:rPr>
              <a:t>admin</a:t>
            </a:r>
            <a:r>
              <a:rPr lang="nb-NO" dirty="0">
                <a:solidFill>
                  <a:schemeClr val="tx1"/>
                </a:solidFill>
              </a:rPr>
              <a:t> brukere 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Bedre prosessering av endringer via ISD (idrettens sentrale database).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Fokus på aktive treningsavgifter uten klubb tilhørighet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Faktura generert med </a:t>
            </a:r>
            <a:r>
              <a:rPr lang="nb-NO" dirty="0" err="1">
                <a:solidFill>
                  <a:schemeClr val="tx1"/>
                </a:solidFill>
              </a:rPr>
              <a:t>Efaktura</a:t>
            </a:r>
            <a:r>
              <a:rPr lang="nb-NO" dirty="0">
                <a:solidFill>
                  <a:schemeClr val="tx1"/>
                </a:solidFill>
              </a:rPr>
              <a:t> får faktura PDF (med nytt design)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Vise gjenstående beløp på faktura PDF og ikke total beløp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Ny «</a:t>
            </a:r>
            <a:r>
              <a:rPr lang="nb-NO" dirty="0" err="1">
                <a:solidFill>
                  <a:schemeClr val="tx1"/>
                </a:solidFill>
              </a:rPr>
              <a:t>onboardings</a:t>
            </a:r>
            <a:r>
              <a:rPr lang="nb-NO">
                <a:solidFill>
                  <a:schemeClr val="tx1"/>
                </a:solidFill>
              </a:rPr>
              <a:t>» </a:t>
            </a:r>
            <a:r>
              <a:rPr lang="nb-NO" dirty="0">
                <a:solidFill>
                  <a:schemeClr val="tx1"/>
                </a:solidFill>
              </a:rPr>
              <a:t>design inkludert medlemskap i IMS APP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Inkludere AvtaleGiro opprettelse som en del av «</a:t>
            </a:r>
            <a:r>
              <a:rPr lang="nb-NO" dirty="0" err="1">
                <a:solidFill>
                  <a:schemeClr val="tx1"/>
                </a:solidFill>
              </a:rPr>
              <a:t>onboardingen</a:t>
            </a:r>
            <a:r>
              <a:rPr lang="nb-NO" dirty="0">
                <a:solidFill>
                  <a:schemeClr val="tx1"/>
                </a:solidFill>
              </a:rPr>
              <a:t> 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Legge til Faktura PDF ved purringer ved utsendelse til medlemmer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Validering på antall dager før forfall lagt for alle klubber. Minst 7 dager til forfallsdato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Ikke oppdatere statistikk på medlemsoversikt når ny status velges/filtreres.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Ikke sende melding fra Buypass når en faktura betales flere ganger.</a:t>
            </a:r>
          </a:p>
          <a:p>
            <a:r>
              <a:rPr lang="nb-NO" dirty="0">
                <a:solidFill>
                  <a:schemeClr val="tx1"/>
                </a:solidFill>
              </a:rPr>
              <a:t> </a:t>
            </a:r>
          </a:p>
          <a:p>
            <a:pPr marL="457200" marR="0" lvl="1" indent="0" algn="l" defTabSz="121917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59824" marR="0" lvl="0" indent="-359824" algn="l" defTabSz="121917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59824" marR="0" lvl="0" indent="-359824" algn="l" defTabSz="121917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692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20D5924D-8949-46AC-854C-B71532F963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5971" y="476672"/>
            <a:ext cx="7680853" cy="864096"/>
          </a:xfrm>
        </p:spPr>
        <p:txBody>
          <a:bodyPr/>
          <a:lstStyle/>
          <a:p>
            <a:r>
              <a:rPr lang="nb-NO" sz="2800" dirty="0">
                <a:solidFill>
                  <a:prstClr val="black"/>
                </a:solidFill>
                <a:latin typeface="Calibri" panose="020F0502020204030204"/>
              </a:rPr>
              <a:t>Ny funksjonalitet:</a:t>
            </a:r>
            <a:endParaRPr lang="en-GB" sz="2667" b="1" dirty="0">
              <a:solidFill>
                <a:schemeClr val="tx2"/>
              </a:solidFill>
            </a:endParaRP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26A0D653-5373-4275-886E-AA4EE68F22ED}"/>
              </a:ext>
            </a:extLst>
          </p:cNvPr>
          <p:cNvSpPr/>
          <p:nvPr/>
        </p:nvSpPr>
        <p:spPr>
          <a:xfrm>
            <a:off x="445971" y="1430043"/>
            <a:ext cx="11239098" cy="4870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Ny medlemsoversikt blir tilgjengelig i juni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Kolonner og statistikk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Tilgangskontroll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Oppdatert søk ( Epost, telefon, Adresse 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Nye spesialfiltre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Mulighet for å oppdatere medlemmer i bulk (Med tilgangskontroll)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b-NO" dirty="0">
              <a:solidFill>
                <a:schemeClr val="tx1"/>
              </a:solidFill>
            </a:endParaRPr>
          </a:p>
          <a:p>
            <a:endParaRPr lang="nb-NO" dirty="0">
              <a:solidFill>
                <a:schemeClr val="tx1"/>
              </a:solidFill>
            </a:endParaRP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E009B9D7-0D72-4B48-B1C5-7F318C25F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4006" y="3220063"/>
            <a:ext cx="1714500" cy="2782320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5CB933D1-2B26-452A-B6A0-2E172E39FB3A}"/>
              </a:ext>
            </a:extLst>
          </p:cNvPr>
          <p:cNvSpPr/>
          <p:nvPr/>
        </p:nvSpPr>
        <p:spPr>
          <a:xfrm>
            <a:off x="7784006" y="4611223"/>
            <a:ext cx="1639898" cy="618169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A014459E-2284-4C9F-908A-3FA957C99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6681" y="1340768"/>
            <a:ext cx="1130672" cy="466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778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20D5924D-8949-46AC-854C-B71532F963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5971" y="476672"/>
            <a:ext cx="7680853" cy="864096"/>
          </a:xfrm>
        </p:spPr>
        <p:txBody>
          <a:bodyPr/>
          <a:lstStyle/>
          <a:p>
            <a:r>
              <a:rPr lang="nb-NO" sz="2800" dirty="0">
                <a:solidFill>
                  <a:prstClr val="black"/>
                </a:solidFill>
                <a:latin typeface="Calibri" panose="020F0502020204030204"/>
              </a:rPr>
              <a:t>Ny funksjonalitet:</a:t>
            </a:r>
            <a:endParaRPr lang="en-GB" sz="2667" b="1" dirty="0">
              <a:solidFill>
                <a:schemeClr val="tx2"/>
              </a:solidFill>
            </a:endParaRP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26A0D653-5373-4275-886E-AA4EE68F22ED}"/>
              </a:ext>
            </a:extLst>
          </p:cNvPr>
          <p:cNvSpPr/>
          <p:nvPr/>
        </p:nvSpPr>
        <p:spPr>
          <a:xfrm>
            <a:off x="445971" y="1340768"/>
            <a:ext cx="11239098" cy="4870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b-NO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Aggregert bokføringsrapport med full integrasjon med </a:t>
            </a:r>
            <a:r>
              <a:rPr lang="nb-NO" dirty="0" err="1">
                <a:solidFill>
                  <a:schemeClr val="tx1"/>
                </a:solidFill>
              </a:rPr>
              <a:t>Buypass</a:t>
            </a:r>
            <a:r>
              <a:rPr lang="nb-NO" dirty="0">
                <a:solidFill>
                  <a:schemeClr val="tx1"/>
                </a:solidFill>
              </a:rPr>
              <a:t> (betaling leverandør) blir tilgjengelig i sommer 2021.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>
              <a:solidFill>
                <a:schemeClr val="tx1"/>
              </a:solidFill>
            </a:endParaRPr>
          </a:p>
          <a:p>
            <a:r>
              <a:rPr lang="nb-NO" dirty="0">
                <a:solidFill>
                  <a:schemeClr val="tx1"/>
                </a:solidFill>
              </a:rPr>
              <a:t>		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Ny fakturaliste med nye filtrere, kolonner og utvidet eksport.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>
              <a:solidFill>
                <a:schemeClr val="tx1"/>
              </a:solidFill>
            </a:endParaRPr>
          </a:p>
          <a:p>
            <a:endParaRPr lang="nb-NO" dirty="0">
              <a:solidFill>
                <a:schemeClr val="tx1"/>
              </a:solidFill>
            </a:endParaRPr>
          </a:p>
          <a:p>
            <a:endParaRPr lang="nb-NO" dirty="0">
              <a:solidFill>
                <a:schemeClr val="tx1"/>
              </a:solidFill>
            </a:endParaRPr>
          </a:p>
          <a:p>
            <a:endParaRPr lang="nb-NO" dirty="0">
              <a:solidFill>
                <a:schemeClr val="tx1"/>
              </a:solidFill>
            </a:endParaRPr>
          </a:p>
          <a:p>
            <a:endParaRPr lang="nb-NO" dirty="0">
              <a:solidFill>
                <a:schemeClr val="tx1"/>
              </a:solidFill>
            </a:endParaRPr>
          </a:p>
          <a:p>
            <a:endParaRPr lang="nb-NO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>
              <a:solidFill>
                <a:schemeClr val="tx1"/>
              </a:solidFill>
            </a:endParaRPr>
          </a:p>
          <a:p>
            <a:endParaRPr lang="nb-NO" dirty="0">
              <a:solidFill>
                <a:schemeClr val="tx1"/>
              </a:solidFill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B501B398-B3D8-4532-B880-4E61001B2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3680" y="3318090"/>
            <a:ext cx="8472867" cy="219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674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20D5924D-8949-46AC-854C-B71532F963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5971" y="476672"/>
            <a:ext cx="7680853" cy="864096"/>
          </a:xfrm>
        </p:spPr>
        <p:txBody>
          <a:bodyPr/>
          <a:lstStyle/>
          <a:p>
            <a:r>
              <a:rPr lang="nb-NO" sz="2800" dirty="0">
                <a:solidFill>
                  <a:prstClr val="black"/>
                </a:solidFill>
                <a:latin typeface="Calibri" panose="020F0502020204030204"/>
              </a:rPr>
              <a:t>Ny funksjonalitet:</a:t>
            </a:r>
            <a:endParaRPr lang="en-GB" sz="2667" b="1" dirty="0">
              <a:solidFill>
                <a:schemeClr val="tx2"/>
              </a:solidFill>
            </a:endParaRP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26A0D653-5373-4275-886E-AA4EE68F22ED}"/>
              </a:ext>
            </a:extLst>
          </p:cNvPr>
          <p:cNvSpPr/>
          <p:nvPr/>
        </p:nvSpPr>
        <p:spPr>
          <a:xfrm>
            <a:off x="445971" y="1423511"/>
            <a:ext cx="11239098" cy="4870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Aktivitets logging av handlinger som skjer i bakgrunnen vil brukeren får varsling om gjennomføring og status.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>
              <a:solidFill>
                <a:schemeClr val="tx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Dette ser du når du gjør en bulk action. Da vil endringen skje i bakgrunnen også vil bruker få en melding i nettleser om hvor mange var behandlet og om noen feilet. Neste versjon vil ha en GUI som liser alle de endringene. Vi drøfter GUI forslagene med Ronny disse dagene. </a:t>
            </a:r>
          </a:p>
          <a:p>
            <a:endParaRPr lang="nb-NO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Definere administrasjonsgebyr for treningsavgift for klubber.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Oppdateres under profil idrettslag / innstillinger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 Flyttet fra forbunds nivå.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b-NO" dirty="0">
              <a:solidFill>
                <a:schemeClr val="tx1"/>
              </a:solidFill>
            </a:endParaRPr>
          </a:p>
          <a:p>
            <a:pPr lvl="1"/>
            <a:endParaRPr lang="nb-NO" dirty="0">
              <a:solidFill>
                <a:schemeClr val="tx1"/>
              </a:solidFill>
            </a:endParaRP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FB8C9602-5F65-4077-92A2-F1E7F10FD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213" y="4404586"/>
            <a:ext cx="9566366" cy="134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813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20D5924D-8949-46AC-854C-B71532F963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6451" y="482571"/>
            <a:ext cx="7680853" cy="864096"/>
          </a:xfrm>
        </p:spPr>
        <p:txBody>
          <a:bodyPr/>
          <a:lstStyle/>
          <a:p>
            <a:r>
              <a:rPr lang="nb-NO" sz="2800" dirty="0">
                <a:solidFill>
                  <a:prstClr val="black"/>
                </a:solidFill>
                <a:latin typeface="Calibri" panose="020F0502020204030204"/>
              </a:rPr>
              <a:t>Rettelser:</a:t>
            </a:r>
            <a:endParaRPr lang="en-GB" sz="2667" b="1" dirty="0">
              <a:solidFill>
                <a:schemeClr val="tx2"/>
              </a:solidFill>
            </a:endParaRP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26A0D653-5373-4275-886E-AA4EE68F22ED}"/>
              </a:ext>
            </a:extLst>
          </p:cNvPr>
          <p:cNvSpPr/>
          <p:nvPr/>
        </p:nvSpPr>
        <p:spPr>
          <a:xfrm>
            <a:off x="476451" y="1346667"/>
            <a:ext cx="11239098" cy="4870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b-NO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Rettelse for å ikke vise tom navigasjons venstremeny ved pålogging.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Rettet fakturaliste filter for medlemskontingent/produkt.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Fakturaliste filter på ubetalte faktura rettet til å inkludere Avtalegiro og </a:t>
            </a:r>
            <a:r>
              <a:rPr lang="nb-NO" dirty="0" err="1">
                <a:solidFill>
                  <a:schemeClr val="tx1"/>
                </a:solidFill>
              </a:rPr>
              <a:t>Efaktura</a:t>
            </a:r>
            <a:r>
              <a:rPr lang="nb-NO" dirty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Rettet fakturaliste eksport som manglet produkt navn og forfallsdato.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Endringer av produkt på treningsavgift ikke mulig når produkt er deaktivert.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Send epost når faktura krediteres.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Velge alle </a:t>
            </a:r>
            <a:r>
              <a:rPr lang="nb-NO" dirty="0" err="1">
                <a:solidFill>
                  <a:schemeClr val="tx1"/>
                </a:solidFill>
              </a:rPr>
              <a:t>checkbox</a:t>
            </a:r>
            <a:r>
              <a:rPr lang="nb-NO" dirty="0">
                <a:solidFill>
                  <a:schemeClr val="tx1"/>
                </a:solidFill>
              </a:rPr>
              <a:t> I parti ved medlemslisting </a:t>
            </a:r>
          </a:p>
          <a:p>
            <a:r>
              <a:rPr lang="nb-NO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8247225"/>
      </p:ext>
    </p:extLst>
  </p:cSld>
  <p:clrMapOvr>
    <a:masterClrMapping/>
  </p:clrMapOvr>
</p:sld>
</file>

<file path=ppt/theme/theme1.xml><?xml version="1.0" encoding="utf-8"?>
<a:theme xmlns:a="http://schemas.openxmlformats.org/drawingml/2006/main" name="NIF-Tes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1_Egendefinert utform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800" dirty="0" smtClean="0">
            <a:solidFill>
              <a:srgbClr val="57585B"/>
            </a:solidFill>
            <a:latin typeface="Georgia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kolepresentasjon" id="{C80574BE-2F95-4A6C-B061-4CC7663405C0}" vid="{32F4073C-80C0-432F-995A-F9FEA882A4A8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B1D7CBB238394468B2D8FC2A67EF9D9" ma:contentTypeVersion="9" ma:contentTypeDescription="Opprett et nytt dokument." ma:contentTypeScope="" ma:versionID="5a9c82bf1b3c82a5a54db5d16e1b9afc">
  <xsd:schema xmlns:xsd="http://www.w3.org/2001/XMLSchema" xmlns:xs="http://www.w3.org/2001/XMLSchema" xmlns:p="http://schemas.microsoft.com/office/2006/metadata/properties" xmlns:ns3="33c58fa4-9ad5-4dc8-96dc-ff0c39084105" xmlns:ns4="e72fdefb-7d07-4aea-b5b4-5f987a367280" targetNamespace="http://schemas.microsoft.com/office/2006/metadata/properties" ma:root="true" ma:fieldsID="a3c531b150d35f43acccb82b0f9e2de9" ns3:_="" ns4:_="">
    <xsd:import namespace="33c58fa4-9ad5-4dc8-96dc-ff0c39084105"/>
    <xsd:import namespace="e72fdefb-7d07-4aea-b5b4-5f987a36728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c58fa4-9ad5-4dc8-96dc-ff0c390841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2fdefb-7d07-4aea-b5b4-5f987a36728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ash for deling av tips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C4ACDD6-8C81-45AA-9DA3-2DA0C94923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3c58fa4-9ad5-4dc8-96dc-ff0c39084105"/>
    <ds:schemaRef ds:uri="e72fdefb-7d07-4aea-b5b4-5f987a36728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FA592BE-F5E4-4796-AFE9-D0FD940539B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C41325E-ABFD-4263-8DB9-086BD8299F9B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454</Words>
  <Application>Microsoft Office PowerPoint</Application>
  <PresentationFormat>Widescreen</PresentationFormat>
  <Paragraphs>79</Paragraphs>
  <Slides>8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3</vt:i4>
      </vt:variant>
      <vt:variant>
        <vt:lpstr>Lysbildetitler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Georgia</vt:lpstr>
      <vt:lpstr>NIF-Test</vt:lpstr>
      <vt:lpstr>11_Egendefinert utforming</vt:lpstr>
      <vt:lpstr>Office-tema</vt:lpstr>
      <vt:lpstr>Release notes</vt:lpstr>
      <vt:lpstr>PowerPoint-presentasjon</vt:lpstr>
      <vt:lpstr>Endringer April:</vt:lpstr>
      <vt:lpstr>Endringer Mai:</vt:lpstr>
      <vt:lpstr>Ny funksjonalitet:</vt:lpstr>
      <vt:lpstr>Ny funksjonalitet:</vt:lpstr>
      <vt:lpstr>Ny funksjonalitet:</vt:lpstr>
      <vt:lpstr>Rettelser: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Release notes</dc:title>
  <dc:creator>Berge, Helge</dc:creator>
  <cp:lastModifiedBy>Berge, Helge</cp:lastModifiedBy>
  <cp:revision>9</cp:revision>
  <dcterms:created xsi:type="dcterms:W3CDTF">2021-05-25T07:04:28Z</dcterms:created>
  <dcterms:modified xsi:type="dcterms:W3CDTF">2021-05-26T07:57:58Z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0x0101004B1D7CBB238394468B2D8FC2A67EF9D9</vt:lpwstr>
  </property>
</Properties>
</file>