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5"/>
    <p:sldMasterId id="2147483695" r:id="rId6"/>
  </p:sldMasterIdLst>
  <p:notesMasterIdLst>
    <p:notesMasterId r:id="rId23"/>
  </p:notesMasterIdLst>
  <p:sldIdLst>
    <p:sldId id="381" r:id="rId7"/>
    <p:sldId id="256" r:id="rId8"/>
    <p:sldId id="370" r:id="rId9"/>
    <p:sldId id="329" r:id="rId10"/>
    <p:sldId id="283" r:id="rId11"/>
    <p:sldId id="379" r:id="rId12"/>
    <p:sldId id="372" r:id="rId13"/>
    <p:sldId id="371" r:id="rId14"/>
    <p:sldId id="373" r:id="rId15"/>
    <p:sldId id="382" r:id="rId16"/>
    <p:sldId id="374" r:id="rId17"/>
    <p:sldId id="375" r:id="rId18"/>
    <p:sldId id="378" r:id="rId19"/>
    <p:sldId id="377" r:id="rId20"/>
    <p:sldId id="376" r:id="rId21"/>
    <p:sldId id="352" r:id="rId22"/>
  </p:sldIdLst>
  <p:sldSz cx="9144000" cy="5143500" type="screen16x9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obsen, Linda" initials="JL" lastIdx="7" clrIdx="0">
    <p:extLst>
      <p:ext uri="{19B8F6BF-5375-455C-9EA6-DF929625EA0E}">
        <p15:presenceInfo xmlns:p15="http://schemas.microsoft.com/office/powerpoint/2012/main" userId="S-1-5-21-111417602-671368645-1885625156-320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634"/>
    <a:srgbClr val="ACA095"/>
    <a:srgbClr val="8EBAE5"/>
    <a:srgbClr val="BEC0C2"/>
    <a:srgbClr val="4D4D4D"/>
    <a:srgbClr val="595959"/>
    <a:srgbClr val="000562"/>
    <a:srgbClr val="EE41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43" autoAdjust="0"/>
  </p:normalViewPr>
  <p:slideViewPr>
    <p:cSldViewPr>
      <p:cViewPr varScale="1">
        <p:scale>
          <a:sx n="143" d="100"/>
          <a:sy n="143" d="100"/>
        </p:scale>
        <p:origin x="66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0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43F589A-B22E-4F91-8AD9-190B1AC8EDCF}" type="datetimeFigureOut">
              <a:rPr lang="nb-NO"/>
              <a:pPr>
                <a:defRPr/>
              </a:pPr>
              <a:t>08.09.2017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BA23742-51E1-48F2-9D26-22282FA8CBE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83710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3400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10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046996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145791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247792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14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504963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Før dere starter på siste slide: På dette stadiet/tidspunktet</a:t>
            </a:r>
            <a:r>
              <a:rPr lang="nb-NO" baseline="0" dirty="0"/>
              <a:t> håper vi at styret har et tydelig bilde av status på ungdomsidretten i idrettslaget. Diskuter gjerne kort 1-3 ulike tiltak/handlinger, men vi anbefaler at første tiltak bør være å involvere ungdommen i videre arbeid. F.eks. inviter til et </a:t>
            </a:r>
            <a:r>
              <a:rPr lang="nb-NO" baseline="0" dirty="0" err="1"/>
              <a:t>idèmøte</a:t>
            </a:r>
            <a:r>
              <a:rPr lang="nb-NO" baseline="0" dirty="0"/>
              <a:t> med ungdom og trenere.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15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79282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Takk alle for møtet! </a:t>
            </a:r>
          </a:p>
          <a:p>
            <a:r>
              <a:rPr lang="nb-NO"/>
              <a:t>Lykke til videre!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16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015897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/>
              <a:t>Møteleder presenterer seg selv og sin rolle</a:t>
            </a:r>
            <a:r>
              <a:rPr lang="nb-NO" sz="1200" baseline="0" dirty="0"/>
              <a:t> i møtet. </a:t>
            </a:r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2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086893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Møteleder går gjennom agendaen.</a:t>
            </a:r>
            <a:r>
              <a:rPr lang="nb-NO" baseline="0" dirty="0"/>
              <a:t>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337520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solidFill>
                  <a:srgbClr val="FF0000"/>
                </a:solidFill>
              </a:rPr>
              <a:t>Møteleder går gjennom målene for møtet.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4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860418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Møteleder presenterer status for ungdomsidretten på nasjonalt nivå.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5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053773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Møteleder presenterer utfordringer og årsaker til frafall. Kan du gi et eksempel fra eget idrettslag?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6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024412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«Fasit fra eget idrettslag» – presentert</a:t>
            </a:r>
            <a:r>
              <a:rPr lang="nb-NO" baseline="0" dirty="0"/>
              <a:t> av møteleder</a:t>
            </a:r>
            <a:r>
              <a:rPr lang="nb-NO" dirty="0"/>
              <a:t> som har forberedt</a:t>
            </a:r>
            <a:r>
              <a:rPr lang="nb-NO" baseline="0" dirty="0"/>
              <a:t> tall og status.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7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73106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«Fasit fra eget idrettslag» – presentert</a:t>
            </a:r>
            <a:r>
              <a:rPr lang="nb-NO" baseline="0" dirty="0"/>
              <a:t> av møteleder</a:t>
            </a:r>
            <a:r>
              <a:rPr lang="nb-NO" dirty="0"/>
              <a:t> som har forberedt</a:t>
            </a:r>
            <a:r>
              <a:rPr lang="nb-NO" baseline="0" dirty="0"/>
              <a:t> tall og status.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8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016221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«Fasit fra eget idrettslag» – presentert</a:t>
            </a:r>
            <a:r>
              <a:rPr lang="nb-NO" baseline="0" dirty="0"/>
              <a:t> av møteleder</a:t>
            </a:r>
            <a:r>
              <a:rPr lang="nb-NO" dirty="0"/>
              <a:t> som har forberedt</a:t>
            </a:r>
            <a:r>
              <a:rPr lang="nb-NO" baseline="0" dirty="0"/>
              <a:t> tall og status. 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9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51035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"/>
          <p:cNvSpPr>
            <a:spLocks noGrp="1"/>
          </p:cNvSpPr>
          <p:nvPr>
            <p:ph type="body" sz="quarter" idx="11"/>
          </p:nvPr>
        </p:nvSpPr>
        <p:spPr>
          <a:xfrm>
            <a:off x="899592" y="3111810"/>
            <a:ext cx="2952328" cy="2700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899592" y="2247714"/>
            <a:ext cx="4680520" cy="37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9" name="Plassholder for tekst 12"/>
          <p:cNvSpPr>
            <a:spLocks noGrp="1"/>
          </p:cNvSpPr>
          <p:nvPr>
            <p:ph type="body" sz="quarter" idx="13"/>
          </p:nvPr>
        </p:nvSpPr>
        <p:spPr>
          <a:xfrm>
            <a:off x="899592" y="2625756"/>
            <a:ext cx="4679950" cy="37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2502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899592" y="2517744"/>
            <a:ext cx="4680520" cy="37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23119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>
            <a:spLocks noChangeArrowheads="1"/>
          </p:cNvSpPr>
          <p:nvPr userDrawn="1"/>
        </p:nvSpPr>
        <p:spPr bwMode="auto">
          <a:xfrm>
            <a:off x="323850" y="4786313"/>
            <a:ext cx="7921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00D2F4C6-256A-40B0-A700-4108175C4FAC}" type="slidenum"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/>
              <a:t>‹#›</a:t>
            </a:fld>
            <a:endParaRPr lang="nb-NO" altLang="nb-NO" sz="800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653648"/>
            <a:ext cx="7272808" cy="2808312"/>
          </a:xfrm>
          <a:prstGeom prst="rect">
            <a:avLst/>
          </a:prstGeom>
        </p:spPr>
        <p:txBody>
          <a:bodyPr/>
          <a:lstStyle>
            <a:lvl1pPr marL="269875" indent="-269875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897564"/>
            <a:ext cx="5760640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 baseline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33734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>
            <a:spLocks noChangeArrowheads="1"/>
          </p:cNvSpPr>
          <p:nvPr userDrawn="1"/>
        </p:nvSpPr>
        <p:spPr bwMode="auto">
          <a:xfrm>
            <a:off x="323850" y="4786313"/>
            <a:ext cx="7921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79C6C56A-79CA-4BAB-90BB-30CB80E1476F}" type="slidenum"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/>
              <a:t>‹#›</a:t>
            </a:fld>
            <a:endParaRPr lang="nb-NO" altLang="nb-NO" sz="800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653648"/>
            <a:ext cx="3600400" cy="3024336"/>
          </a:xfrm>
          <a:prstGeom prst="rect">
            <a:avLst/>
          </a:prstGeom>
        </p:spPr>
        <p:txBody>
          <a:bodyPr/>
          <a:lstStyle>
            <a:lvl1pPr marL="269875" indent="-269875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8" y="1653648"/>
            <a:ext cx="3600400" cy="3024336"/>
          </a:xfrm>
          <a:prstGeom prst="rect">
            <a:avLst/>
          </a:prstGeom>
        </p:spPr>
        <p:txBody>
          <a:bodyPr/>
          <a:lstStyle>
            <a:lvl1pPr marL="269875" indent="-269875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897564"/>
            <a:ext cx="5760640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0" baseline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789765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>
            <a:spLocks noChangeArrowheads="1"/>
          </p:cNvSpPr>
          <p:nvPr userDrawn="1"/>
        </p:nvSpPr>
        <p:spPr bwMode="auto">
          <a:xfrm>
            <a:off x="323850" y="4786313"/>
            <a:ext cx="7921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C74670AE-19B0-4AA8-95F7-E555793BFD9C}" type="slidenum"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/>
              <a:t>‹#›</a:t>
            </a:fld>
            <a:endParaRPr lang="nb-NO" altLang="nb-NO" sz="800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653648"/>
            <a:ext cx="7272808" cy="2808312"/>
          </a:xfrm>
          <a:prstGeom prst="rect">
            <a:avLst/>
          </a:prstGeom>
        </p:spPr>
        <p:txBody>
          <a:bodyPr/>
          <a:lstStyle>
            <a:lvl1pPr marL="269875" indent="-269875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897564"/>
            <a:ext cx="5760640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 baseline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62984861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6" y="1059582"/>
            <a:ext cx="5256584" cy="702078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492500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3635897" y="1761660"/>
            <a:ext cx="5257279" cy="307823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59435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53993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899592" y="2517744"/>
            <a:ext cx="4680520" cy="37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289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E41D17D-8007-1B4C-B5D7-FC54ECBDBED4}" type="datetimeFigureOut">
              <a:rPr lang="nb-NO" smtClean="0"/>
              <a:t>08.09.2017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8AC0771-95AD-E047-85D5-B8304CCBB2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308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NIFArkiv\NIF_Logoer\NIF_LOGO\PNG\nif_hovedlogo_original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987425"/>
            <a:ext cx="181451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4" r:id="rId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NIFArkiv\NIF_Logoer\NIF_LOGO\PNG\nif_hovedlogo_original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8" y="50800"/>
            <a:ext cx="181451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0" r:id="rId3"/>
    <p:sldLayoutId id="2147483911" r:id="rId4"/>
    <p:sldLayoutId id="2147483916" r:id="rId5"/>
    <p:sldLayoutId id="2147483917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ungdomsl&#248;ftet.no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91680" y="339502"/>
            <a:ext cx="5400600" cy="864096"/>
          </a:xfrm>
        </p:spPr>
        <p:txBody>
          <a:bodyPr/>
          <a:lstStyle/>
          <a:p>
            <a:pPr algn="ctr"/>
            <a:r>
              <a:rPr lang="nb-NO" dirty="0"/>
              <a:t>Tips til gjennomføring av «Temakveld: Ungdomsidrett» 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23528" y="1393216"/>
            <a:ext cx="5112568" cy="3554798"/>
          </a:xfrm>
        </p:spPr>
        <p:txBody>
          <a:bodyPr/>
          <a:lstStyle/>
          <a:p>
            <a:r>
              <a:rPr lang="nb-NO" sz="1200" b="1" dirty="0"/>
              <a:t>Forberedelser: </a:t>
            </a:r>
            <a:r>
              <a:rPr lang="nb-NO" sz="1200" dirty="0"/>
              <a:t>Møteleder må gjøre seg godt kjent med innholdet i Power Point </a:t>
            </a:r>
            <a:r>
              <a:rPr lang="nb-NO" sz="1200" dirty="0" err="1"/>
              <a:t>slidene</a:t>
            </a:r>
            <a:r>
              <a:rPr lang="nb-NO" sz="1200" dirty="0"/>
              <a:t> før gjennomføring. Forbered spesielt </a:t>
            </a:r>
            <a:r>
              <a:rPr lang="nb-NO" sz="1200" dirty="0" err="1"/>
              <a:t>slidene</a:t>
            </a:r>
            <a:r>
              <a:rPr lang="nb-NO" sz="1200" dirty="0"/>
              <a:t> om «status –ungdomsidrett i vårt idrettslag» - </a:t>
            </a:r>
            <a:r>
              <a:rPr lang="nb-NO" sz="1200" u="sng" dirty="0"/>
              <a:t>slide 7, 8, 9 og 10</a:t>
            </a:r>
            <a:r>
              <a:rPr lang="nb-NO" sz="1200" dirty="0"/>
              <a:t>. Under gjennomføring velger du enten slide 11 eller 12 (avhengig av om dere er et </a:t>
            </a:r>
            <a:r>
              <a:rPr lang="nb-NO" sz="1200" dirty="0" err="1"/>
              <a:t>fleridrettslag</a:t>
            </a:r>
            <a:r>
              <a:rPr lang="nb-NO" sz="1200" dirty="0"/>
              <a:t> eller et særidrettslag). Tenk gjennom hva du (som møteleder) selv mener er viktig i tilfelle deltagerne i møtet ikke klarer å komme frem til konkrete tiltak/handlinger selv. Husk at du som møteleder også har ansvaret for tiden. </a:t>
            </a:r>
          </a:p>
          <a:p>
            <a:r>
              <a:rPr lang="nb-NO" sz="1200" b="1" dirty="0"/>
              <a:t>Gjennomføring: </a:t>
            </a:r>
            <a:r>
              <a:rPr lang="nb-NO" sz="1200" dirty="0"/>
              <a:t>Følg </a:t>
            </a:r>
            <a:r>
              <a:rPr lang="nb-NO" sz="1200" dirty="0" err="1"/>
              <a:t>slidene</a:t>
            </a:r>
            <a:r>
              <a:rPr lang="nb-NO" sz="1200" dirty="0"/>
              <a:t> og still spørsmålene på hver slide i plenum (med unntak av møteleders presentasjon av status på slide 5, 6, 7, 8, 9 og 10). Vi anbefaler at et av tiltakene er å involvere ungdommen i idrettslaget i konkrete handlinger/tiltak dere bestemmer dere for. Husk å ta bilde av handlingene/tiltakene og takk alle fremmøtte for deres deltagelse til slutt.</a:t>
            </a:r>
          </a:p>
          <a:p>
            <a:r>
              <a:rPr lang="nb-NO" sz="1200" b="1" dirty="0"/>
              <a:t>Etter gjennomføring: </a:t>
            </a:r>
            <a:r>
              <a:rPr lang="nb-NO" sz="1200" dirty="0"/>
              <a:t>Send e-post med et kort referat og konkrete handlinger/tiltak som skal gjennomføres i idrettslaget - til alle involverte. Send gjerne med bildet!</a:t>
            </a:r>
            <a:endParaRPr lang="nb-NO" sz="1200" b="1" dirty="0"/>
          </a:p>
          <a:p>
            <a:r>
              <a:rPr lang="nb-NO" sz="1200" b="1" dirty="0"/>
              <a:t>LYKKE TIL!</a:t>
            </a:r>
          </a:p>
        </p:txBody>
      </p:sp>
      <p:sp>
        <p:nvSpPr>
          <p:cNvPr id="5" name="Plassholder for innhold 3"/>
          <p:cNvSpPr txBox="1">
            <a:spLocks/>
          </p:cNvSpPr>
          <p:nvPr/>
        </p:nvSpPr>
        <p:spPr>
          <a:xfrm>
            <a:off x="6084168" y="1419622"/>
            <a:ext cx="2880320" cy="3600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b="1" dirty="0"/>
              <a:t>Tid?</a:t>
            </a:r>
          </a:p>
          <a:p>
            <a:pPr marL="0" indent="0">
              <a:buNone/>
            </a:pPr>
            <a:r>
              <a:rPr lang="nb-NO" sz="1400" dirty="0"/>
              <a:t>1 time – 1 ½ time </a:t>
            </a:r>
          </a:p>
          <a:p>
            <a:r>
              <a:rPr lang="nb-NO" sz="1800" b="1" dirty="0"/>
              <a:t>Deltagere:</a:t>
            </a:r>
          </a:p>
          <a:p>
            <a:pPr marL="0" indent="0">
              <a:buNone/>
            </a:pPr>
            <a:r>
              <a:rPr lang="nb-NO" sz="1400" dirty="0"/>
              <a:t>4 - 20 personer </a:t>
            </a:r>
          </a:p>
          <a:p>
            <a:r>
              <a:rPr lang="nb-NO" sz="2000" b="1" dirty="0"/>
              <a:t>Hvem? </a:t>
            </a:r>
          </a:p>
          <a:p>
            <a:pPr marL="0" indent="0">
              <a:buNone/>
            </a:pPr>
            <a:r>
              <a:rPr lang="nb-NO" sz="1400" dirty="0"/>
              <a:t>Dette møtet gjennomføres i </a:t>
            </a:r>
            <a:r>
              <a:rPr lang="nb-NO" sz="1400" i="1" dirty="0"/>
              <a:t>idrettslagets (hoved)styre</a:t>
            </a:r>
            <a:r>
              <a:rPr lang="nb-NO" sz="1400" dirty="0"/>
              <a:t>, for å bevisstgjøre styremedlemmer på status og bli enige om konkrete handlinger/tiltak. Deretter kan ungdomsidrettskvelden gjennomføres med ungdom, trenere, foreldre eller eventuelle undergrupper i idrettslaget. 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dirty="0"/>
          </a:p>
        </p:txBody>
      </p:sp>
      <p:cxnSp>
        <p:nvCxnSpPr>
          <p:cNvPr id="8" name="Rett linje 7"/>
          <p:cNvCxnSpPr/>
          <p:nvPr/>
        </p:nvCxnSpPr>
        <p:spPr>
          <a:xfrm>
            <a:off x="5796136" y="1419622"/>
            <a:ext cx="0" cy="338437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683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7" y="987574"/>
            <a:ext cx="4320480" cy="630070"/>
          </a:xfrm>
        </p:spPr>
        <p:txBody>
          <a:bodyPr/>
          <a:lstStyle/>
          <a:p>
            <a:r>
              <a:rPr lang="nb-NO" dirty="0"/>
              <a:t>Status: Noe å tenke over: 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27349"/>
          <a:stretch>
            <a:fillRect/>
          </a:stretch>
        </p:blipFill>
        <p:spPr/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35897" y="1563638"/>
            <a:ext cx="5257279" cy="3240360"/>
          </a:xfrm>
        </p:spPr>
        <p:txBody>
          <a:bodyPr/>
          <a:lstStyle/>
          <a:p>
            <a:r>
              <a:rPr lang="nb-NO" sz="1800" dirty="0"/>
              <a:t>Hvordan ivaretar vi ungdommens egne ønsker? </a:t>
            </a:r>
          </a:p>
          <a:p>
            <a:r>
              <a:rPr lang="nb-NO" sz="1800" dirty="0"/>
              <a:t>Har vi ungdomsutvalg/komité? </a:t>
            </a:r>
          </a:p>
          <a:p>
            <a:r>
              <a:rPr lang="nb-NO" sz="1800" dirty="0"/>
              <a:t>Har idrettslaget vårt et mål for ungdomsidretten? </a:t>
            </a:r>
          </a:p>
          <a:p>
            <a:r>
              <a:rPr lang="nb-NO" sz="1800" dirty="0"/>
              <a:t>Hvordan følger vi opp de som sier at de ønsker å slutte, eller som plutselig ikke dukker opp på trening lenger? </a:t>
            </a:r>
          </a:p>
          <a:p>
            <a:pPr lvl="1"/>
            <a:r>
              <a:rPr lang="nb-NO" sz="1600" dirty="0"/>
              <a:t>Kan de få andre roller i idrettslaget eller kan vi endre på aktivitetstilbudet? </a:t>
            </a:r>
            <a:endParaRPr lang="nb-NO" sz="1800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25579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779912" y="339502"/>
            <a:ext cx="3439052" cy="576064"/>
          </a:xfrm>
        </p:spPr>
        <p:txBody>
          <a:bodyPr/>
          <a:lstStyle/>
          <a:p>
            <a:r>
              <a:rPr lang="nb-NO" sz="2400" dirty="0" err="1"/>
              <a:t>Fleridrettslag</a:t>
            </a:r>
            <a:br>
              <a:rPr lang="nb-NO" sz="2400" dirty="0"/>
            </a:br>
            <a:r>
              <a:rPr lang="nb-NO" sz="2400" dirty="0"/>
              <a:t> – IL med flere idretter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35896" y="1203598"/>
            <a:ext cx="5328591" cy="3748490"/>
          </a:xfrm>
        </p:spPr>
        <p:txBody>
          <a:bodyPr/>
          <a:lstStyle/>
          <a:p>
            <a:r>
              <a:rPr lang="nb-NO" sz="2000" dirty="0"/>
              <a:t>Samarbeider de ulike gruppene (idrettene) i idrettslaget om aktivitetstilbudet for ungdom? </a:t>
            </a:r>
          </a:p>
          <a:p>
            <a:pPr lvl="1"/>
            <a:r>
              <a:rPr lang="nb-NO" sz="1600" dirty="0"/>
              <a:t>Ja: Hvordan og hvem samarbeider? </a:t>
            </a:r>
          </a:p>
          <a:p>
            <a:pPr lvl="1"/>
            <a:r>
              <a:rPr lang="nb-NO" sz="1600" dirty="0"/>
              <a:t>Nei: Hvorfor ikke? Hva er mulig å få til? </a:t>
            </a:r>
          </a:p>
          <a:p>
            <a:r>
              <a:rPr lang="nb-NO" sz="2000" dirty="0"/>
              <a:t>Noe å tenke over: </a:t>
            </a:r>
          </a:p>
          <a:p>
            <a:pPr lvl="1"/>
            <a:r>
              <a:rPr lang="nb-NO" sz="1600" dirty="0"/>
              <a:t>Samarbeider idrettslaget eller gruppene/idrettene med andre aktører utenfor deres eget idrettslag?</a:t>
            </a:r>
          </a:p>
          <a:p>
            <a:pPr lvl="1"/>
            <a:r>
              <a:rPr lang="nb-NO" sz="1600" dirty="0"/>
              <a:t>Hvordan kan utøvere delta på flere idretter gjennom ungdomsårene?</a:t>
            </a:r>
          </a:p>
          <a:p>
            <a:pPr lvl="1"/>
            <a:r>
              <a:rPr lang="nb-NO" sz="1600" dirty="0"/>
              <a:t>Hva koster det å være med på flere idretter i idrettslaget? </a:t>
            </a:r>
          </a:p>
          <a:p>
            <a:endParaRPr lang="nb-NO" dirty="0"/>
          </a:p>
        </p:txBody>
      </p:sp>
      <p:pic>
        <p:nvPicPr>
          <p:cNvPr id="7" name="Plassholder for bilde 4"/>
          <p:cNvPicPr>
            <a:picLocks noChangeAspect="1"/>
          </p:cNvPicPr>
          <p:nvPr/>
        </p:nvPicPr>
        <p:blipFill>
          <a:blip r:embed="rId3"/>
          <a:srcRect t="8" b="8"/>
          <a:stretch>
            <a:fillRect/>
          </a:stretch>
        </p:blipFill>
        <p:spPr>
          <a:xfrm>
            <a:off x="0" y="0"/>
            <a:ext cx="3509212" cy="51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7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707904" y="411510"/>
            <a:ext cx="2699952" cy="702078"/>
          </a:xfrm>
        </p:spPr>
        <p:txBody>
          <a:bodyPr/>
          <a:lstStyle/>
          <a:p>
            <a:r>
              <a:rPr lang="nb-NO" sz="2400" dirty="0"/>
              <a:t>Særidrettslag </a:t>
            </a:r>
            <a:br>
              <a:rPr lang="nb-NO" sz="2400" dirty="0"/>
            </a:br>
            <a:r>
              <a:rPr lang="nb-NO" sz="2400" dirty="0"/>
              <a:t>– IL med én idrett: 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35896" y="1347614"/>
            <a:ext cx="5257279" cy="3672408"/>
          </a:xfrm>
        </p:spPr>
        <p:txBody>
          <a:bodyPr/>
          <a:lstStyle/>
          <a:p>
            <a:r>
              <a:rPr lang="nb-NO" sz="2000" dirty="0"/>
              <a:t>Samarbeider idrettslaget med andre idrettslag om aktivitetstilbudet for ungdom i deres nærmiljø?</a:t>
            </a:r>
          </a:p>
          <a:p>
            <a:pPr lvl="1"/>
            <a:r>
              <a:rPr lang="nb-NO" sz="1600" dirty="0"/>
              <a:t>Ja: Hvordan og hvem samarbeider vi med?</a:t>
            </a:r>
          </a:p>
          <a:p>
            <a:pPr lvl="1"/>
            <a:r>
              <a:rPr lang="nb-NO" sz="1600" dirty="0"/>
              <a:t>Nei: Hvorfor ikke? Hva er mulig å få til?</a:t>
            </a:r>
          </a:p>
          <a:p>
            <a:r>
              <a:rPr lang="nb-NO" sz="2000" dirty="0"/>
              <a:t>Noe å tenke over: </a:t>
            </a:r>
          </a:p>
          <a:p>
            <a:pPr lvl="1"/>
            <a:r>
              <a:rPr lang="nb-NO" sz="1600" dirty="0"/>
              <a:t>Samarbeider idrettslaget med andre aktører utenfor deres eget idrettslag?</a:t>
            </a:r>
          </a:p>
          <a:p>
            <a:pPr lvl="1"/>
            <a:r>
              <a:rPr lang="nb-NO" sz="1600" dirty="0"/>
              <a:t>Hvordan kan utøvere delta på flere idretter gjennom ungdomsårene?</a:t>
            </a:r>
          </a:p>
          <a:p>
            <a:pPr lvl="1"/>
            <a:r>
              <a:rPr lang="nb-NO" sz="1600" dirty="0"/>
              <a:t>Hva koster det å være med i deres idrettslag, evt. i flere grener? </a:t>
            </a:r>
          </a:p>
          <a:p>
            <a:endParaRPr lang="nb-NO" sz="2000" dirty="0"/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" b="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57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6591" y="1149592"/>
            <a:ext cx="5256584" cy="702078"/>
          </a:xfrm>
        </p:spPr>
        <p:txBody>
          <a:bodyPr/>
          <a:lstStyle/>
          <a:p>
            <a:pPr algn="ctr"/>
            <a:r>
              <a:rPr lang="nb-NO" dirty="0"/>
              <a:t>Hva er bra? 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" b="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4499992" y="1851670"/>
            <a:ext cx="3773969" cy="2448272"/>
          </a:xfrm>
        </p:spPr>
        <p:txBody>
          <a:bodyPr/>
          <a:lstStyle/>
          <a:p>
            <a:r>
              <a:rPr lang="nb-NO" sz="2200" dirty="0"/>
              <a:t>Hva fungerer bra? </a:t>
            </a:r>
          </a:p>
          <a:p>
            <a:r>
              <a:rPr lang="nb-NO" sz="2200" dirty="0"/>
              <a:t>Hvorfor fungerer det bra?</a:t>
            </a:r>
          </a:p>
          <a:p>
            <a:r>
              <a:rPr lang="nb-NO" sz="2200" dirty="0"/>
              <a:t>Hvem deltar?</a:t>
            </a:r>
          </a:p>
          <a:p>
            <a:r>
              <a:rPr lang="nb-NO" sz="2200" dirty="0"/>
              <a:t>Hvem er ansvarlig?</a:t>
            </a:r>
          </a:p>
          <a:p>
            <a:r>
              <a:rPr lang="nb-NO" sz="2200" dirty="0"/>
              <a:t>Hvor gjennomføres aktiviteten/tiltaket?</a:t>
            </a:r>
          </a:p>
        </p:txBody>
      </p:sp>
    </p:spTree>
    <p:extLst>
      <p:ext uri="{BB962C8B-B14F-4D97-AF65-F5344CB8AC3E}">
        <p14:creationId xmlns:p14="http://schemas.microsoft.com/office/powerpoint/2010/main" val="3846416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6" y="1059582"/>
            <a:ext cx="5256584" cy="504056"/>
          </a:xfrm>
        </p:spPr>
        <p:txBody>
          <a:bodyPr/>
          <a:lstStyle/>
          <a:p>
            <a:pPr algn="ctr"/>
            <a:r>
              <a:rPr lang="nb-NO" dirty="0"/>
              <a:t>Hva vil vi forbedre? 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" b="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67204" y="1995686"/>
            <a:ext cx="5257279" cy="864096"/>
          </a:xfrm>
        </p:spPr>
        <p:txBody>
          <a:bodyPr/>
          <a:lstStyle/>
          <a:p>
            <a:r>
              <a:rPr lang="nb-NO" sz="2000" dirty="0"/>
              <a:t>Hvordan kan vi aktivisere flere ungdom i </a:t>
            </a:r>
            <a:r>
              <a:rPr lang="nb-NO" sz="2000" i="1" dirty="0"/>
              <a:t>hvert årskull </a:t>
            </a:r>
            <a:r>
              <a:rPr lang="nb-NO" sz="2000" dirty="0"/>
              <a:t>i alderen 13-19 år?</a:t>
            </a:r>
          </a:p>
        </p:txBody>
      </p:sp>
    </p:spTree>
    <p:extLst>
      <p:ext uri="{BB962C8B-B14F-4D97-AF65-F5344CB8AC3E}">
        <p14:creationId xmlns:p14="http://schemas.microsoft.com/office/powerpoint/2010/main" val="1071749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6" y="195486"/>
            <a:ext cx="3635642" cy="864096"/>
          </a:xfrm>
        </p:spPr>
        <p:txBody>
          <a:bodyPr/>
          <a:lstStyle/>
          <a:p>
            <a:r>
              <a:rPr lang="nb-NO" dirty="0"/>
              <a:t>Våre første steg - </a:t>
            </a:r>
            <a:br>
              <a:rPr lang="nb-NO" dirty="0"/>
            </a:br>
            <a:r>
              <a:rPr lang="nb-NO" dirty="0"/>
              <a:t>     fra ord til handling: 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460" r="2460"/>
          <a:stretch>
            <a:fillRect/>
          </a:stretch>
        </p:blipFill>
        <p:spPr>
          <a:xfrm>
            <a:off x="0" y="-53233"/>
            <a:ext cx="3528646" cy="5196733"/>
          </a:xfrm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707904" y="1347614"/>
            <a:ext cx="5257279" cy="3528392"/>
          </a:xfrm>
        </p:spPr>
        <p:txBody>
          <a:bodyPr/>
          <a:lstStyle/>
          <a:p>
            <a:r>
              <a:rPr lang="nb-NO" sz="1900" dirty="0"/>
              <a:t>Ta utgangspunkt i diskusjonene og bli enige om 1-3 konkrete handlinger/tiltak for ungdom i alderen 13-19 år</a:t>
            </a:r>
          </a:p>
          <a:p>
            <a:pPr lvl="1"/>
            <a:r>
              <a:rPr lang="nb-NO" sz="2400" dirty="0"/>
              <a:t>Tips! Involver ungdommen! </a:t>
            </a:r>
          </a:p>
          <a:p>
            <a:pPr lvl="1"/>
            <a:r>
              <a:rPr lang="nb-NO" sz="2400" dirty="0"/>
              <a:t>Se gode eksempler: </a:t>
            </a:r>
            <a:r>
              <a:rPr lang="nb-NO" sz="2400" dirty="0">
                <a:hlinkClick r:id="rId4"/>
              </a:rPr>
              <a:t>www.ungdomsløftet.no</a:t>
            </a:r>
            <a:r>
              <a:rPr lang="nb-NO" sz="2400" dirty="0"/>
              <a:t> </a:t>
            </a:r>
          </a:p>
          <a:p>
            <a:r>
              <a:rPr lang="nb-NO" sz="1900" dirty="0"/>
              <a:t>Når skal handlingene/tiltakene iverksettes?</a:t>
            </a:r>
          </a:p>
          <a:p>
            <a:r>
              <a:rPr lang="nb-NO" sz="1900" dirty="0"/>
              <a:t>Hvem har ansvaret for gjennomføringen?</a:t>
            </a:r>
          </a:p>
          <a:p>
            <a:pPr lvl="1"/>
            <a:r>
              <a:rPr lang="nb-NO" sz="1500" dirty="0"/>
              <a:t>Tips! Ta bilde av handlingene dere ble enige om, slik at dette blir dokumentert og kan tas frem igjen. </a:t>
            </a:r>
          </a:p>
        </p:txBody>
      </p:sp>
    </p:spTree>
    <p:extLst>
      <p:ext uri="{BB962C8B-B14F-4D97-AF65-F5344CB8AC3E}">
        <p14:creationId xmlns:p14="http://schemas.microsoft.com/office/powerpoint/2010/main" val="3677493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81150" y="350521"/>
            <a:ext cx="5829300" cy="541019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>
                <a:solidFill>
                  <a:schemeClr val="tx1">
                    <a:lumMod val="65000"/>
                    <a:lumOff val="35000"/>
                  </a:schemeClr>
                </a:solidFill>
                <a:latin typeface="Chronicle Text G1"/>
                <a:cs typeface="Chronicle Text G1"/>
              </a:rPr>
              <a:t>Idrettsglede for alle!</a:t>
            </a:r>
          </a:p>
        </p:txBody>
      </p:sp>
      <p:pic>
        <p:nvPicPr>
          <p:cNvPr id="6" name="Bilde 5" descr="Bli-med_Idrettsglede-for-alle_bilde-til-P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3999" cy="5266266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0" y="350521"/>
            <a:ext cx="3924300" cy="900731"/>
          </a:xfrm>
          <a:prstGeom prst="rect">
            <a:avLst/>
          </a:prstGeom>
          <a:solidFill>
            <a:srgbClr val="000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 dirty="0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35496" y="350520"/>
            <a:ext cx="3456384" cy="9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nb-NO" alt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Visjon:</a:t>
            </a:r>
            <a:br>
              <a:rPr lang="nb-NO" altLang="nb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altLang="nb-NO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Idrettsglede for alle!</a:t>
            </a:r>
          </a:p>
        </p:txBody>
      </p:sp>
    </p:spTree>
    <p:extLst>
      <p:ext uri="{BB962C8B-B14F-4D97-AF65-F5344CB8AC3E}">
        <p14:creationId xmlns:p14="http://schemas.microsoft.com/office/powerpoint/2010/main" val="1817438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8"/>
          <p:cNvSpPr>
            <a:spLocks noGrp="1"/>
          </p:cNvSpPr>
          <p:nvPr>
            <p:ph type="body" sz="quarter" idx="12"/>
          </p:nvPr>
        </p:nvSpPr>
        <p:spPr>
          <a:xfrm>
            <a:off x="965882" y="2643758"/>
            <a:ext cx="4470214" cy="51472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nb-NO" sz="2800" dirty="0"/>
              <a:t>Temakveld: Ungdomsidrett</a:t>
            </a:r>
          </a:p>
        </p:txBody>
      </p:sp>
      <p:cxnSp>
        <p:nvCxnSpPr>
          <p:cNvPr id="5" name="Rett linje 4"/>
          <p:cNvCxnSpPr/>
          <p:nvPr/>
        </p:nvCxnSpPr>
        <p:spPr>
          <a:xfrm>
            <a:off x="965882" y="2499742"/>
            <a:ext cx="4392612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tt linje 5"/>
          <p:cNvCxnSpPr/>
          <p:nvPr/>
        </p:nvCxnSpPr>
        <p:spPr>
          <a:xfrm>
            <a:off x="971600" y="3363838"/>
            <a:ext cx="4392612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AGENDA</a:t>
            </a:r>
          </a:p>
        </p:txBody>
      </p:sp>
      <p:pic>
        <p:nvPicPr>
          <p:cNvPr id="6" name="Plassholder for bilde 5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" b="1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35897" y="1833668"/>
            <a:ext cx="5399979" cy="3114346"/>
          </a:xfrm>
        </p:spPr>
        <p:txBody>
          <a:bodyPr/>
          <a:lstStyle/>
          <a:p>
            <a:r>
              <a:rPr lang="nb-NO" dirty="0"/>
              <a:t>Velkommen og mål</a:t>
            </a:r>
          </a:p>
          <a:p>
            <a:r>
              <a:rPr lang="nb-NO" dirty="0"/>
              <a:t>Gjennomgang av status på ungdomsidretten i vårt idrettslag</a:t>
            </a:r>
          </a:p>
          <a:p>
            <a:r>
              <a:rPr lang="nb-NO" dirty="0"/>
              <a:t>Hva er bra?</a:t>
            </a:r>
          </a:p>
          <a:p>
            <a:r>
              <a:rPr lang="nb-NO" dirty="0"/>
              <a:t>Hva vil vi forbedre?</a:t>
            </a:r>
          </a:p>
          <a:p>
            <a:r>
              <a:rPr lang="nb-NO" dirty="0"/>
              <a:t>Våre første steg</a:t>
            </a:r>
          </a:p>
          <a:p>
            <a:r>
              <a:rPr lang="nb-NO" dirty="0"/>
              <a:t>Avslutning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15195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7" y="1203598"/>
            <a:ext cx="5256584" cy="648072"/>
          </a:xfrm>
        </p:spPr>
        <p:txBody>
          <a:bodyPr/>
          <a:lstStyle/>
          <a:p>
            <a:pPr algn="ctr"/>
            <a:r>
              <a:rPr lang="nb-NO" sz="3600" dirty="0"/>
              <a:t>Mål for møtet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396" r="51844" b="396"/>
          <a:stretch/>
        </p:blipFill>
        <p:spPr/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35897" y="2139702"/>
            <a:ext cx="5257279" cy="1584176"/>
          </a:xfrm>
        </p:spPr>
        <p:txBody>
          <a:bodyPr/>
          <a:lstStyle/>
          <a:p>
            <a:r>
              <a:rPr lang="nb-NO" sz="2000" dirty="0"/>
              <a:t>I løpet av møtet skal vi sammen:</a:t>
            </a:r>
          </a:p>
          <a:p>
            <a:pPr lvl="1"/>
            <a:r>
              <a:rPr lang="nb-NO" sz="1600" dirty="0"/>
              <a:t>Bli mer bevisste tilbudet vårt idrettslag har for ungdom i alderen 13-19 år. </a:t>
            </a:r>
          </a:p>
          <a:p>
            <a:pPr lvl="1"/>
            <a:r>
              <a:rPr lang="nb-NO" sz="1600" dirty="0"/>
              <a:t>Diskutere mulige tiltak og handlinger idrettslaget kan iverksette for ungdom. </a:t>
            </a:r>
          </a:p>
          <a:p>
            <a:pPr marL="0" indent="0">
              <a:buNone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974000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3635895" y="1025799"/>
            <a:ext cx="5256584" cy="702078"/>
          </a:xfrm>
        </p:spPr>
        <p:txBody>
          <a:bodyPr/>
          <a:lstStyle/>
          <a:p>
            <a:pPr algn="ctr"/>
            <a:r>
              <a:rPr lang="nb-NO" dirty="0"/>
              <a:t>Status: Ungdomsidrett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sz="quarter" idx="11"/>
          </p:nvPr>
        </p:nvSpPr>
        <p:spPr>
          <a:xfrm>
            <a:off x="3707555" y="1753171"/>
            <a:ext cx="5113263" cy="2900543"/>
          </a:xfrm>
        </p:spPr>
        <p:txBody>
          <a:bodyPr/>
          <a:lstStyle/>
          <a:p>
            <a:r>
              <a:rPr lang="nb-NO" sz="1800" dirty="0"/>
              <a:t>Ungdomsidrett er idrettsaktivitet for ungdom i alderen 13-19 år</a:t>
            </a:r>
          </a:p>
          <a:p>
            <a:r>
              <a:rPr lang="nb-NO" sz="1800" dirty="0"/>
              <a:t>Ca. 288.000 ungdommer i aldersgruppen 13-19 år driver organisert idrett </a:t>
            </a:r>
            <a:r>
              <a:rPr lang="nb-NO" sz="1600" dirty="0"/>
              <a:t>(NIFs Nøkkeltallsrapport, 2015)</a:t>
            </a:r>
          </a:p>
          <a:p>
            <a:pPr lvl="1"/>
            <a:r>
              <a:rPr lang="nb-NO" sz="1600" dirty="0"/>
              <a:t>Dette er en svak nedgang de siste 5 årene</a:t>
            </a:r>
          </a:p>
          <a:p>
            <a:r>
              <a:rPr lang="nb-NO" sz="1800" dirty="0"/>
              <a:t>Målet er at </a:t>
            </a:r>
            <a:r>
              <a:rPr lang="nb-NO" sz="1800" b="1" dirty="0"/>
              <a:t>35 % er aktive </a:t>
            </a:r>
            <a:r>
              <a:rPr lang="nb-NO" sz="1800" dirty="0"/>
              <a:t>det året de fyller 19 år </a:t>
            </a:r>
            <a:r>
              <a:rPr lang="nb-NO" sz="1600" dirty="0"/>
              <a:t>(Idrettspolitisk Dokument, 2015)</a:t>
            </a:r>
          </a:p>
        </p:txBody>
      </p:sp>
      <p:sp>
        <p:nvSpPr>
          <p:cNvPr id="8" name="TekstSylinder 7"/>
          <p:cNvSpPr txBox="1"/>
          <p:nvPr/>
        </p:nvSpPr>
        <p:spPr>
          <a:xfrm rot="16200000">
            <a:off x="-570788" y="4349050"/>
            <a:ext cx="141962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" dirty="0">
                <a:solidFill>
                  <a:schemeClr val="bg1">
                    <a:lumMod val="75000"/>
                  </a:schemeClr>
                </a:solidFill>
              </a:rPr>
              <a:t>Foto: NIF/Eirik Førde</a:t>
            </a:r>
            <a:endParaRPr lang="nb-NO" sz="500" dirty="0">
              <a:solidFill>
                <a:schemeClr val="bg1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0" y="0"/>
            <a:ext cx="34919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87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7" y="1185596"/>
            <a:ext cx="5256584" cy="576064"/>
          </a:xfrm>
        </p:spPr>
        <p:txBody>
          <a:bodyPr/>
          <a:lstStyle/>
          <a:p>
            <a:pPr algn="ctr"/>
            <a:r>
              <a:rPr lang="nb-NO" dirty="0"/>
              <a:t>Status: Ungdomsidrett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63833" y="1771478"/>
            <a:ext cx="5257279" cy="3176536"/>
          </a:xfrm>
        </p:spPr>
        <p:txBody>
          <a:bodyPr/>
          <a:lstStyle/>
          <a:p>
            <a:pPr marL="0" indent="0">
              <a:buNone/>
            </a:pPr>
            <a:endParaRPr lang="nb-NO" sz="1200" dirty="0"/>
          </a:p>
          <a:p>
            <a:pPr marL="0" indent="0">
              <a:buNone/>
            </a:pPr>
            <a:r>
              <a:rPr lang="nb-NO" sz="2000" dirty="0"/>
              <a:t>En utfordring for norsk idrett er at mange ungdom slutter med organisert idrettsaktivitet i løpet av ungdomsårene.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Årsakene til frafall er blant annet økt prestasjonsfokus, større krav til deltagelse, økonomi/kostnader og at «det er ikke gøy lenger». </a:t>
            </a:r>
          </a:p>
        </p:txBody>
      </p:sp>
      <p:pic>
        <p:nvPicPr>
          <p:cNvPr id="8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3" r="29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2327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6" y="1059582"/>
            <a:ext cx="5256584" cy="792088"/>
          </a:xfrm>
        </p:spPr>
        <p:txBody>
          <a:bodyPr/>
          <a:lstStyle/>
          <a:p>
            <a:pPr algn="ctr"/>
            <a:r>
              <a:rPr lang="nb-NO" sz="2400" dirty="0"/>
              <a:t>Status: Hva tilbyr idrettslaget til ungdom i aldersgruppen 13-19 år? </a:t>
            </a:r>
            <a:br>
              <a:rPr lang="nb-NO" dirty="0"/>
            </a:b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851920" y="1995686"/>
            <a:ext cx="5184576" cy="2952328"/>
          </a:xfrm>
        </p:spPr>
        <p:txBody>
          <a:bodyPr/>
          <a:lstStyle/>
          <a:p>
            <a:pPr lvl="1"/>
            <a:r>
              <a:rPr lang="nb-NO" sz="1700" b="1" dirty="0"/>
              <a:t>Aktivitet?</a:t>
            </a:r>
            <a:r>
              <a:rPr lang="nb-NO" sz="1700" dirty="0"/>
              <a:t> 	Idretter/grener/aktivitetstilbud på tvers 	av idretter?</a:t>
            </a:r>
          </a:p>
          <a:p>
            <a:pPr lvl="1"/>
            <a:r>
              <a:rPr lang="nb-NO" sz="1700" b="1" dirty="0"/>
              <a:t>Verv? </a:t>
            </a:r>
            <a:endParaRPr lang="nb-NO" sz="1700" dirty="0"/>
          </a:p>
          <a:p>
            <a:pPr marL="457200" lvl="1" indent="0">
              <a:buNone/>
            </a:pPr>
            <a:r>
              <a:rPr lang="nb-NO" sz="1700" dirty="0"/>
              <a:t>	Styre-, dommer-, trenerverv?	</a:t>
            </a:r>
          </a:p>
          <a:p>
            <a:pPr lvl="1"/>
            <a:r>
              <a:rPr lang="nb-NO" sz="1700" b="1" dirty="0"/>
              <a:t>Kurs? </a:t>
            </a:r>
          </a:p>
          <a:p>
            <a:pPr marL="457200" lvl="1" indent="0">
              <a:buNone/>
            </a:pPr>
            <a:r>
              <a:rPr lang="nb-NO" sz="1700" dirty="0"/>
              <a:t>	Trenerkurs, lederkurs, dommerkurs?</a:t>
            </a:r>
          </a:p>
          <a:p>
            <a:pPr lvl="1"/>
            <a:r>
              <a:rPr lang="nb-NO" sz="1700" b="1" dirty="0"/>
              <a:t>Annet? </a:t>
            </a:r>
          </a:p>
          <a:p>
            <a:pPr marL="457200" lvl="1" indent="0">
              <a:buNone/>
            </a:pPr>
            <a:r>
              <a:rPr lang="nb-NO" sz="1700" dirty="0"/>
              <a:t>	Arrangementer av, for og med ungdom, 	sosiale og temasamlinger?</a:t>
            </a:r>
          </a:p>
          <a:p>
            <a:endParaRPr lang="nb-NO" dirty="0"/>
          </a:p>
        </p:txBody>
      </p:sp>
      <p:pic>
        <p:nvPicPr>
          <p:cNvPr id="6" name="Plassholder for bilde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6" r="273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4322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6" y="915566"/>
            <a:ext cx="5257280" cy="720080"/>
          </a:xfrm>
        </p:spPr>
        <p:txBody>
          <a:bodyPr/>
          <a:lstStyle/>
          <a:p>
            <a:pPr algn="ctr"/>
            <a:r>
              <a:rPr lang="nb-NO" dirty="0"/>
              <a:t>Status: Aktive medlemmer mellom 13-19 år i vårt idrettslag</a:t>
            </a:r>
          </a:p>
        </p:txBody>
      </p:sp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" b="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35896" y="1851670"/>
            <a:ext cx="5257280" cy="3168352"/>
          </a:xfrm>
        </p:spPr>
        <p:txBody>
          <a:bodyPr/>
          <a:lstStyle/>
          <a:p>
            <a:r>
              <a:rPr lang="nb-NO" sz="1800" dirty="0"/>
              <a:t>Hvor mange aktive medlemmer har vi i aldersgruppen 13-19 år?</a:t>
            </a:r>
          </a:p>
          <a:p>
            <a:pPr lvl="1"/>
            <a:r>
              <a:rPr lang="nb-NO" sz="1400" dirty="0"/>
              <a:t>Hvor mange er aktive fordelt på særidrett?</a:t>
            </a:r>
          </a:p>
          <a:p>
            <a:pPr lvl="2"/>
            <a:r>
              <a:rPr lang="nb-NO" sz="1200" dirty="0"/>
              <a:t>For idretter med flere grener: Hvor mange er aktive fordelt på grener?</a:t>
            </a:r>
          </a:p>
          <a:p>
            <a:pPr lvl="1"/>
            <a:r>
              <a:rPr lang="nb-NO" sz="1400" dirty="0"/>
              <a:t>Utvikling over tid: </a:t>
            </a:r>
          </a:p>
          <a:p>
            <a:pPr lvl="2"/>
            <a:r>
              <a:rPr lang="nb-NO" sz="1200" dirty="0"/>
              <a:t>Medlemmer på 15, 16 og 17 år</a:t>
            </a:r>
          </a:p>
          <a:p>
            <a:pPr lvl="2"/>
            <a:r>
              <a:rPr lang="nb-NO" sz="1200" dirty="0"/>
              <a:t>5 år tilbake, 3 år tilbake og i fjor </a:t>
            </a:r>
          </a:p>
          <a:p>
            <a:pPr lvl="2"/>
            <a:r>
              <a:rPr lang="nb-NO" sz="1200" dirty="0"/>
              <a:t>Totalt for idrettslaget, pr. årskull og pr. idrett/gren</a:t>
            </a:r>
            <a:r>
              <a:rPr lang="nb-NO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20405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48170" y="1059582"/>
            <a:ext cx="5256584" cy="864096"/>
          </a:xfrm>
        </p:spPr>
        <p:txBody>
          <a:bodyPr/>
          <a:lstStyle/>
          <a:p>
            <a:pPr algn="ctr"/>
            <a:r>
              <a:rPr lang="nb-NO" sz="2600" dirty="0"/>
              <a:t>Status: Ungdom i andre roller i idrettslaget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1"/>
          </p:nvPr>
        </p:nvSpPr>
        <p:spPr>
          <a:xfrm>
            <a:off x="3651436" y="2067694"/>
            <a:ext cx="5257279" cy="2394266"/>
          </a:xfrm>
        </p:spPr>
        <p:txBody>
          <a:bodyPr/>
          <a:lstStyle/>
          <a:p>
            <a:r>
              <a:rPr lang="nb-NO" dirty="0"/>
              <a:t>Hvor mange ungdommer i alderen 13-19 år er … i idrettslaget: </a:t>
            </a:r>
          </a:p>
          <a:p>
            <a:pPr lvl="1"/>
            <a:r>
              <a:rPr lang="nb-NO" dirty="0"/>
              <a:t>Trenere</a:t>
            </a:r>
          </a:p>
          <a:p>
            <a:pPr lvl="1"/>
            <a:r>
              <a:rPr lang="nb-NO" dirty="0"/>
              <a:t>Dommere </a:t>
            </a:r>
          </a:p>
          <a:p>
            <a:pPr lvl="1"/>
            <a:r>
              <a:rPr lang="nb-NO" dirty="0"/>
              <a:t>Ledere </a:t>
            </a:r>
          </a:p>
          <a:p>
            <a:pPr lvl="1"/>
            <a:r>
              <a:rPr lang="nb-NO" dirty="0"/>
              <a:t>Arrangementsfrivillige </a:t>
            </a:r>
          </a:p>
        </p:txBody>
      </p:sp>
      <p:pic>
        <p:nvPicPr>
          <p:cNvPr id="6" name="Plassholder for bilde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273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9406687"/>
      </p:ext>
    </p:extLst>
  </p:cSld>
  <p:clrMapOvr>
    <a:masterClrMapping/>
  </p:clrMapOvr>
</p:sld>
</file>

<file path=ppt/theme/theme1.xml><?xml version="1.0" encoding="utf-8"?>
<a:theme xmlns:a="http://schemas.openxmlformats.org/drawingml/2006/main" name="NIF-Te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ardpresentasjon NIF 2015" id="{E0FBF714-D357-4CD5-BD08-87CC67309DDE}" vid="{10C232A8-A6C5-4B2D-ABD5-4329FEE3117F}"/>
    </a:ext>
  </a:extLst>
</a:theme>
</file>

<file path=ppt/theme/theme2.xml><?xml version="1.0" encoding="utf-8"?>
<a:theme xmlns:a="http://schemas.openxmlformats.org/drawingml/2006/main" name="2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NIF 2015" id="{E0FBF714-D357-4CD5-BD08-87CC67309DDE}" vid="{6BAA33A7-ECF9-4F17-96AC-89AF6BCB8407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nUtIntern xmlns="aec5f570-5954-42b2-93f8-bbdf6252596e">Intern</InnUtIntern>
    <e390b8d06ece46449586677b864a8181 xmlns="aec5f570-5954-42b2-93f8-bbdf6252596e">
      <Terms xmlns="http://schemas.microsoft.com/office/infopath/2007/PartnerControls">
        <TermInfo xmlns="http://schemas.microsoft.com/office/infopath/2007/PartnerControls">
          <TermName xmlns="http://schemas.microsoft.com/office/infopath/2007/PartnerControls">SF01 Norges Idrettsforbund</TermName>
          <TermId xmlns="http://schemas.microsoft.com/office/infopath/2007/PartnerControls">c1ca8435-9635-48b0-8fd0-127d70284636</TermId>
        </TermInfo>
      </Terms>
    </e390b8d06ece46449586677b864a8181>
    <TaxCatchAll xmlns="aec5f570-5954-42b2-93f8-bbdf6252596e">
      <Value>1</Value>
    </TaxCatchAll>
    <_arFrist xmlns="aec5f570-5954-42b2-93f8-bbdf6252596e" xsi:nil="true"/>
    <m007437e3ff24ee3b6b1beda051d5beb xmlns="aec5f570-5954-42b2-93f8-bbdf6252596e">
      <Terms xmlns="http://schemas.microsoft.com/office/infopath/2007/PartnerControls"/>
    </m007437e3ff24ee3b6b1beda051d5beb>
    <_nifSaksbehandler xmlns="aec5f570-5954-42b2-93f8-bbdf6252596e">
      <UserInfo>
        <DisplayName>Jacobsen, Linda</DisplayName>
        <AccountId>84</AccountId>
        <AccountType/>
      </UserInfo>
    </_nifSaksbehandler>
    <_nifDokumentstatus xmlns="aec5f570-5954-42b2-93f8-bbdf6252596e">Ubehandlet</_nifDokumentstatus>
    <_nifFra xmlns="aec5f570-5954-42b2-93f8-bbdf6252596e" xsi:nil="true"/>
    <_nifDokumenteier xmlns="aec5f570-5954-42b2-93f8-bbdf6252596e">
      <UserInfo>
        <DisplayName>Andreassen, Mads</DisplayName>
        <AccountId>940</AccountId>
        <AccountType/>
      </UserInfo>
    </_nifDokumenteier>
    <_nifDokumentbeskrivelse xmlns="aec5f570-5954-42b2-93f8-bbdf6252596e" xsi:nil="true"/>
    <_nifTil xmlns="aec5f570-5954-42b2-93f8-bbdf6252596e" xsi:nil="true"/>
    <_dlc_DocId xmlns="111fa406-b1c7-4021-bd8f-10346e9df403">SF01-30-650222</_dlc_DocId>
    <_dlc_DocIdUrl xmlns="111fa406-b1c7-4021-bd8f-10346e9df403">
      <Url>http://idrettskontor.nif.no/sites/idrettsforbundet/documentcontent/_layouts/15/DocIdRedir.aspx?ID=SF01-30-650222</Url>
      <Description>SF01-30-650222</Description>
    </_dlc_DocIdUrl>
    <AnonymEksternDeling xmlns="aec5f570-5954-42b2-93f8-bbdf6252596e">false</AnonymEksternDeling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Word" ma:contentTypeID="0x01010089F515CEF38C6043B09A4EB0A2E09D6302005D7B5E3E6DD2294EAE5F5A38928AF81E00BECA1A9558BE6847BD558ED393769095" ma:contentTypeVersion="119" ma:contentTypeDescription="Opprett et nytt dokument." ma:contentTypeScope="" ma:versionID="6b4ccc5c2298cb7e9a4d283601d28a90">
  <xsd:schema xmlns:xsd="http://www.w3.org/2001/XMLSchema" xmlns:xs="http://www.w3.org/2001/XMLSchema" xmlns:p="http://schemas.microsoft.com/office/2006/metadata/properties" xmlns:ns2="aec5f570-5954-42b2-93f8-bbdf6252596e" xmlns:ns3="111fa406-b1c7-4021-bd8f-10346e9df403" targetNamespace="http://schemas.microsoft.com/office/2006/metadata/properties" ma:root="true" ma:fieldsID="c12569da6a7da896c000d49b9a605766" ns2:_="" ns3:_="">
    <xsd:import namespace="aec5f570-5954-42b2-93f8-bbdf6252596e"/>
    <xsd:import namespace="111fa406-b1c7-4021-bd8f-10346e9df403"/>
    <xsd:element name="properties">
      <xsd:complexType>
        <xsd:sequence>
          <xsd:element name="documentManagement">
            <xsd:complexType>
              <xsd:all>
                <xsd:element ref="ns2:_nifDokumenteier" minOccurs="0"/>
                <xsd:element ref="ns2:_nifSaksbehandler" minOccurs="0"/>
                <xsd:element ref="ns2:_nifDokumentbeskrivelse" minOccurs="0"/>
                <xsd:element ref="ns2:_nifDokumentstatus" minOccurs="0"/>
                <xsd:element ref="ns2:InnUtIntern"/>
                <xsd:element ref="ns2:_arFrist" minOccurs="0"/>
                <xsd:element ref="ns2:_nifTil" minOccurs="0"/>
                <xsd:element ref="ns2:_nifFra" minOccurs="0"/>
                <xsd:element ref="ns2:m007437e3ff24ee3b6b1beda051d5beb" minOccurs="0"/>
                <xsd:element ref="ns2:TaxCatchAll" minOccurs="0"/>
                <xsd:element ref="ns2:TaxCatchAllLabel" minOccurs="0"/>
                <xsd:element ref="ns2:e390b8d06ece46449586677b864a8181" minOccurs="0"/>
                <xsd:element ref="ns2:AnonymEksternDeling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c5f570-5954-42b2-93f8-bbdf6252596e" elementFormDefault="qualified">
    <xsd:import namespace="http://schemas.microsoft.com/office/2006/documentManagement/types"/>
    <xsd:import namespace="http://schemas.microsoft.com/office/infopath/2007/PartnerControls"/>
    <xsd:element name="_nifDokumenteier" ma:index="2" nillable="true" ma:displayName="Dokumenteier" ma:hidden="true" ma:SearchPeopleOnly="false" ma:SharePointGroup="0" ma:internalName="_nifDokumentei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nifSaksbehandler" ma:index="3" nillable="true" ma:displayName="Saksbehandler" ma:SearchPeopleOnly="false" ma:SharePointGroup="0" ma:internalName="_nifSaksbehandl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nifDokumentbeskrivelse" ma:index="5" nillable="true" ma:displayName="Dokumentbeskrivelse" ma:internalName="_nifDokumentbeskrivelse">
      <xsd:simpleType>
        <xsd:restriction base="dms:Note">
          <xsd:maxLength value="255"/>
        </xsd:restriction>
      </xsd:simpleType>
    </xsd:element>
    <xsd:element name="_nifDokumentstatus" ma:index="6" nillable="true" ma:displayName="Dokumentstatus" ma:default="Ubehandlet" ma:internalName="_nifDokumentstatus" ma:readOnly="false">
      <xsd:simpleType>
        <xsd:restriction base="dms:Choice">
          <xsd:enumeration value="Ubehandlet"/>
          <xsd:enumeration value="Under arbeid"/>
          <xsd:enumeration value="Ferdig"/>
        </xsd:restriction>
      </xsd:simpleType>
    </xsd:element>
    <xsd:element name="InnUtIntern" ma:index="7" ma:displayName="Inn/Ut/Intern" ma:default="Intern" ma:format="Dropdown" ma:internalName="InnUtIntern">
      <xsd:simpleType>
        <xsd:restriction base="dms:Choice">
          <xsd:enumeration value="Innkommende"/>
          <xsd:enumeration value="Utgående"/>
          <xsd:enumeration value="Intern"/>
        </xsd:restriction>
      </xsd:simpleType>
    </xsd:element>
    <xsd:element name="_arFrist" ma:index="9" nillable="true" ma:displayName="Frist" ma:format="DateOnly" ma:internalName="_arFrist">
      <xsd:simpleType>
        <xsd:restriction base="dms:DateTime"/>
      </xsd:simpleType>
    </xsd:element>
    <xsd:element name="_nifTil" ma:index="10" nillable="true" ma:displayName="Til" ma:internalName="_nifTil">
      <xsd:simpleType>
        <xsd:restriction base="dms:Text"/>
      </xsd:simpleType>
    </xsd:element>
    <xsd:element name="_nifFra" ma:index="11" nillable="true" ma:displayName="Fra" ma:internalName="_nifFra">
      <xsd:simpleType>
        <xsd:restriction base="dms:Text"/>
      </xsd:simpleType>
    </xsd:element>
    <xsd:element name="m007437e3ff24ee3b6b1beda051d5beb" ma:index="16" nillable="true" ma:taxonomy="true" ma:internalName="m007437e3ff24ee3b6b1beda051d5beb" ma:taxonomyFieldName="Dokumentkategori" ma:displayName="Dokumentkategori" ma:default="" ma:fieldId="{6007437e-3ff2-4ee3-b6b1-beda051d5beb}" ma:sspId="f0e9ee77-ca26-4a69-aa98-c9b10d3d2018" ma:termSetId="67b1013f-a871-4d25-94e6-2d190b3db54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7" nillable="true" ma:displayName="Taxonomy Catch All Column" ma:hidden="true" ma:list="{51ad6cb9-99e5-4ac7-b885-cde99d8f25d1}" ma:internalName="TaxCatchAll" ma:showField="CatchAllData" ma:web="111fa406-b1c7-4021-bd8f-10346e9df4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8" nillable="true" ma:displayName="Taxonomy Catch All Column1" ma:hidden="true" ma:list="{51ad6cb9-99e5-4ac7-b885-cde99d8f25d1}" ma:internalName="TaxCatchAllLabel" ma:readOnly="true" ma:showField="CatchAllDataLabel" ma:web="111fa406-b1c7-4021-bd8f-10346e9df4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90b8d06ece46449586677b864a8181" ma:index="20" nillable="true" ma:taxonomy="true" ma:internalName="e390b8d06ece46449586677b864a8181" ma:taxonomyFieldName="OrgTilhorighet" ma:displayName="OrgTilhørighet" ma:readOnly="false" ma:default="" ma:fieldId="{e390b8d0-6ece-4644-9586-677b864a8181}" ma:sspId="f0e9ee77-ca26-4a69-aa98-c9b10d3d2018" ma:termSetId="12ccf01c-bc00-485e-8479-20ef31869011" ma:anchorId="b89e662b-c5a0-4f18-8bb7-b431aa465976" ma:open="false" ma:isKeyword="false">
      <xsd:complexType>
        <xsd:sequence>
          <xsd:element ref="pc:Terms" minOccurs="0" maxOccurs="1"/>
        </xsd:sequence>
      </xsd:complexType>
    </xsd:element>
    <xsd:element name="AnonymEksternDeling" ma:index="22" nillable="true" ma:displayName="Anonym Ekstern Deling" ma:default="0" ma:internalName="AnonymEksternDeling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1fa406-b1c7-4021-bd8f-10346e9df403" elementFormDefault="qualified">
    <xsd:import namespace="http://schemas.microsoft.com/office/2006/documentManagement/types"/>
    <xsd:import namespace="http://schemas.microsoft.com/office/infopath/2007/PartnerControls"/>
    <xsd:element name="_dlc_DocId" ma:index="23" nillable="true" ma:displayName="Dokument-ID-verdi_1" ma:description="Verdien for dokument-IDen som er tilordnet elementet." ma:internalName="_dlc_DocId" ma:readOnly="true">
      <xsd:simpleType>
        <xsd:restriction base="dms:Text"/>
      </xsd:simpleType>
    </xsd:element>
    <xsd:element name="_dlc_DocIdUrl" ma:index="24" nillable="true" ma:displayName="Dokument-ID_1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Innholdstype"/>
        <xsd:element ref="dc:title" minOccurs="0" maxOccurs="1" ma:index="1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746EA1-46E3-44BD-BD05-E21C093960FE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aec5f570-5954-42b2-93f8-bbdf6252596e"/>
    <ds:schemaRef ds:uri="http://schemas.microsoft.com/office/2006/documentManagement/types"/>
    <ds:schemaRef ds:uri="http://schemas.microsoft.com/office/infopath/2007/PartnerControls"/>
    <ds:schemaRef ds:uri="111fa406-b1c7-4021-bd8f-10346e9df40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AB8F1AD-98C4-4779-9A11-9B32D4E502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c5f570-5954-42b2-93f8-bbdf6252596e"/>
    <ds:schemaRef ds:uri="111fa406-b1c7-4021-bd8f-10346e9df4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9DA005-3C6E-497E-8735-6224311EC16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16E545B-E6D4-4FFF-93B0-33112A68B8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Standardpresentasjon NIF 2015</Template>
  <TotalTime>479</TotalTime>
  <Words>1089</Words>
  <Application>Microsoft Office PowerPoint</Application>
  <PresentationFormat>Skjermfremvisning (16:9)</PresentationFormat>
  <Paragraphs>121</Paragraphs>
  <Slides>16</Slides>
  <Notes>15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16</vt:i4>
      </vt:variant>
    </vt:vector>
  </HeadingPairs>
  <TitlesOfParts>
    <vt:vector size="22" baseType="lpstr">
      <vt:lpstr>Arial</vt:lpstr>
      <vt:lpstr>Calibri</vt:lpstr>
      <vt:lpstr>Chronicle Text G1</vt:lpstr>
      <vt:lpstr>Georgia</vt:lpstr>
      <vt:lpstr>NIF-Test</vt:lpstr>
      <vt:lpstr>2_Egendefinert utforming</vt:lpstr>
      <vt:lpstr>Tips til gjennomføring av «Temakveld: Ungdomsidrett» </vt:lpstr>
      <vt:lpstr>PowerPoint-presentasjon</vt:lpstr>
      <vt:lpstr>AGENDA</vt:lpstr>
      <vt:lpstr>Mål for møtet</vt:lpstr>
      <vt:lpstr>Status: Ungdomsidrett</vt:lpstr>
      <vt:lpstr>Status: Ungdomsidrett</vt:lpstr>
      <vt:lpstr>Status: Hva tilbyr idrettslaget til ungdom i aldersgruppen 13-19 år?  </vt:lpstr>
      <vt:lpstr>Status: Aktive medlemmer mellom 13-19 år i vårt idrettslag</vt:lpstr>
      <vt:lpstr>Status: Ungdom i andre roller i idrettslaget</vt:lpstr>
      <vt:lpstr>Status: Noe å tenke over: </vt:lpstr>
      <vt:lpstr>Fleridrettslag  – IL med flere idretter</vt:lpstr>
      <vt:lpstr>Særidrettslag  – IL med én idrett: </vt:lpstr>
      <vt:lpstr>Hva er bra? </vt:lpstr>
      <vt:lpstr>Hva vil vi forbedre? </vt:lpstr>
      <vt:lpstr>Våre første steg -       fra ord til handling: </vt:lpstr>
      <vt:lpstr>Idrettsglede for alle!</vt:lpstr>
    </vt:vector>
  </TitlesOfParts>
  <Company>NIF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Jacobsen, Linda</dc:creator>
  <cp:lastModifiedBy>Jacobsen, Linda</cp:lastModifiedBy>
  <cp:revision>40</cp:revision>
  <dcterms:created xsi:type="dcterms:W3CDTF">2017-01-13T11:04:06Z</dcterms:created>
  <dcterms:modified xsi:type="dcterms:W3CDTF">2017-09-08T08:58:55Z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0x01010089F515CEF38C6043B09A4EB0A2E09D6302005D7B5E3E6DD2294EAE5F5A38928AF81E00BECA1A9558BE6847BD558ED393769095</vt:lpwstr>
  </property>
  <property fmtid="{D5CDD505-2E9C-101B-9397-08002B2CF9AE}" pid="3" name="OrgTilhorighet">
    <vt:lpwstr>1;#SF01 Norges Idrettsforbund|c1ca8435-9635-48b0-8fd0-127d70284636</vt:lpwstr>
  </property>
  <property fmtid="{D5CDD505-2E9C-101B-9397-08002B2CF9AE}" pid="4" name="Dokumentkategori">
    <vt:lpwstr/>
  </property>
  <property fmtid="{D5CDD505-2E9C-101B-9397-08002B2CF9AE}" pid="5" name="_dlc_DocIdItemGuid">
    <vt:lpwstr>9cbf3bde-b0b3-43cc-a42e-cccf6e90ecfb</vt:lpwstr>
  </property>
  <property fmtid="{D5CDD505-2E9C-101B-9397-08002B2CF9AE}" pid="6" name="IsMyDocuments">
    <vt:bool>true</vt:bool>
  </property>
</Properties>
</file>