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4"/>
    <p:sldMasterId id="2147483695" r:id="rId5"/>
  </p:sldMasterIdLst>
  <p:notesMasterIdLst>
    <p:notesMasterId r:id="rId22"/>
  </p:notesMasterIdLst>
  <p:sldIdLst>
    <p:sldId id="381" r:id="rId6"/>
    <p:sldId id="256" r:id="rId7"/>
    <p:sldId id="370" r:id="rId8"/>
    <p:sldId id="329" r:id="rId9"/>
    <p:sldId id="283" r:id="rId10"/>
    <p:sldId id="379" r:id="rId11"/>
    <p:sldId id="372" r:id="rId12"/>
    <p:sldId id="371" r:id="rId13"/>
    <p:sldId id="373" r:id="rId14"/>
    <p:sldId id="382" r:id="rId15"/>
    <p:sldId id="374" r:id="rId16"/>
    <p:sldId id="375" r:id="rId17"/>
    <p:sldId id="378" r:id="rId18"/>
    <p:sldId id="377" r:id="rId19"/>
    <p:sldId id="376" r:id="rId20"/>
    <p:sldId id="352" r:id="rId21"/>
  </p:sldIdLst>
  <p:sldSz cx="9144000" cy="5143500" type="screen16x9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obsen, Linda" initials="JL" lastIdx="7" clrIdx="0">
    <p:extLst>
      <p:ext uri="{19B8F6BF-5375-455C-9EA6-DF929625EA0E}">
        <p15:presenceInfo xmlns:p15="http://schemas.microsoft.com/office/powerpoint/2012/main" userId="S-1-5-21-111417602-671368645-1885625156-320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634"/>
    <a:srgbClr val="ACA095"/>
    <a:srgbClr val="8EBAE5"/>
    <a:srgbClr val="BEC0C2"/>
    <a:srgbClr val="4D4D4D"/>
    <a:srgbClr val="595959"/>
    <a:srgbClr val="000562"/>
    <a:srgbClr val="EE41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B7AFB1-C5CA-46B6-83AA-4F6988DB3BE7}" v="3" dt="2019-07-12T07:24:47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43" autoAdjust="0"/>
  </p:normalViewPr>
  <p:slideViewPr>
    <p:cSldViewPr>
      <p:cViewPr varScale="1">
        <p:scale>
          <a:sx n="83" d="100"/>
          <a:sy n="83" d="100"/>
        </p:scale>
        <p:origin x="784" y="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0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obsen, Linda" userId="4b6f3665-2a3d-456e-bdee-165f78ceb181" providerId="ADAL" clId="{E1B7AFB1-C5CA-46B6-83AA-4F6988DB3BE7}"/>
    <pc:docChg chg="undo custSel modSld">
      <pc:chgData name="Jacobsen, Linda" userId="4b6f3665-2a3d-456e-bdee-165f78ceb181" providerId="ADAL" clId="{E1B7AFB1-C5CA-46B6-83AA-4F6988DB3BE7}" dt="2019-07-12T07:40:19.271" v="636" actId="14100"/>
      <pc:docMkLst>
        <pc:docMk/>
      </pc:docMkLst>
      <pc:sldChg chg="addSp delSp modSp">
        <pc:chgData name="Jacobsen, Linda" userId="4b6f3665-2a3d-456e-bdee-165f78ceb181" providerId="ADAL" clId="{E1B7AFB1-C5CA-46B6-83AA-4F6988DB3BE7}" dt="2019-07-12T07:20:31.390" v="299" actId="20577"/>
        <pc:sldMkLst>
          <pc:docMk/>
          <pc:sldMk cId="904787499" sldId="283"/>
        </pc:sldMkLst>
        <pc:spChg chg="mod">
          <ac:chgData name="Jacobsen, Linda" userId="4b6f3665-2a3d-456e-bdee-165f78ceb181" providerId="ADAL" clId="{E1B7AFB1-C5CA-46B6-83AA-4F6988DB3BE7}" dt="2019-07-11T13:36:30.829" v="120" actId="1076"/>
          <ac:spMkLst>
            <pc:docMk/>
            <pc:sldMk cId="904787499" sldId="283"/>
            <ac:spMk id="5" creationId="{00000000-0000-0000-0000-000000000000}"/>
          </ac:spMkLst>
        </pc:spChg>
        <pc:spChg chg="mod">
          <ac:chgData name="Jacobsen, Linda" userId="4b6f3665-2a3d-456e-bdee-165f78ceb181" providerId="ADAL" clId="{E1B7AFB1-C5CA-46B6-83AA-4F6988DB3BE7}" dt="2019-07-12T07:20:31.390" v="299" actId="20577"/>
          <ac:spMkLst>
            <pc:docMk/>
            <pc:sldMk cId="904787499" sldId="283"/>
            <ac:spMk id="7" creationId="{00000000-0000-0000-0000-000000000000}"/>
          </ac:spMkLst>
        </pc:spChg>
        <pc:picChg chg="del">
          <ac:chgData name="Jacobsen, Linda" userId="4b6f3665-2a3d-456e-bdee-165f78ceb181" providerId="ADAL" clId="{E1B7AFB1-C5CA-46B6-83AA-4F6988DB3BE7}" dt="2019-07-11T13:35:23.080" v="94" actId="478"/>
          <ac:picMkLst>
            <pc:docMk/>
            <pc:sldMk cId="904787499" sldId="283"/>
            <ac:picMk id="2" creationId="{00000000-0000-0000-0000-000000000000}"/>
          </ac:picMkLst>
        </pc:picChg>
        <pc:picChg chg="add mod modCrop">
          <ac:chgData name="Jacobsen, Linda" userId="4b6f3665-2a3d-456e-bdee-165f78ceb181" providerId="ADAL" clId="{E1B7AFB1-C5CA-46B6-83AA-4F6988DB3BE7}" dt="2019-07-11T13:36:04.616" v="104" actId="732"/>
          <ac:picMkLst>
            <pc:docMk/>
            <pc:sldMk cId="904787499" sldId="283"/>
            <ac:picMk id="3" creationId="{01F3DE9B-BD95-4A6C-AB6C-43DE08478708}"/>
          </ac:picMkLst>
        </pc:picChg>
      </pc:sldChg>
      <pc:sldChg chg="modSp">
        <pc:chgData name="Jacobsen, Linda" userId="4b6f3665-2a3d-456e-bdee-165f78ceb181" providerId="ADAL" clId="{E1B7AFB1-C5CA-46B6-83AA-4F6988DB3BE7}" dt="2019-07-11T13:37:39.580" v="144" actId="20577"/>
        <pc:sldMkLst>
          <pc:docMk/>
          <pc:sldMk cId="3974000931" sldId="329"/>
        </pc:sldMkLst>
        <pc:spChg chg="mod">
          <ac:chgData name="Jacobsen, Linda" userId="4b6f3665-2a3d-456e-bdee-165f78ceb181" providerId="ADAL" clId="{E1B7AFB1-C5CA-46B6-83AA-4F6988DB3BE7}" dt="2019-07-11T13:37:39.580" v="144" actId="20577"/>
          <ac:spMkLst>
            <pc:docMk/>
            <pc:sldMk cId="3974000931" sldId="329"/>
            <ac:spMk id="4" creationId="{00000000-0000-0000-0000-000000000000}"/>
          </ac:spMkLst>
        </pc:spChg>
      </pc:sldChg>
      <pc:sldChg chg="modNotesTx">
        <pc:chgData name="Jacobsen, Linda" userId="4b6f3665-2a3d-456e-bdee-165f78ceb181" providerId="ADAL" clId="{E1B7AFB1-C5CA-46B6-83AA-4F6988DB3BE7}" dt="2019-07-12T07:26:38.627" v="603" actId="20577"/>
        <pc:sldMkLst>
          <pc:docMk/>
          <pc:sldMk cId="1817438922" sldId="352"/>
        </pc:sldMkLst>
      </pc:sldChg>
      <pc:sldChg chg="modSp">
        <pc:chgData name="Jacobsen, Linda" userId="4b6f3665-2a3d-456e-bdee-165f78ceb181" providerId="ADAL" clId="{E1B7AFB1-C5CA-46B6-83AA-4F6988DB3BE7}" dt="2019-07-12T07:22:53.116" v="312" actId="20577"/>
        <pc:sldMkLst>
          <pc:docMk/>
          <pc:sldMk cId="2920405480" sldId="371"/>
        </pc:sldMkLst>
        <pc:spChg chg="mod">
          <ac:chgData name="Jacobsen, Linda" userId="4b6f3665-2a3d-456e-bdee-165f78ceb181" providerId="ADAL" clId="{E1B7AFB1-C5CA-46B6-83AA-4F6988DB3BE7}" dt="2019-07-12T07:22:53.116" v="312" actId="20577"/>
          <ac:spMkLst>
            <pc:docMk/>
            <pc:sldMk cId="2920405480" sldId="371"/>
            <ac:spMk id="4" creationId="{00000000-0000-0000-0000-000000000000}"/>
          </ac:spMkLst>
        </pc:spChg>
      </pc:sldChg>
      <pc:sldChg chg="modSp">
        <pc:chgData name="Jacobsen, Linda" userId="4b6f3665-2a3d-456e-bdee-165f78ceb181" providerId="ADAL" clId="{E1B7AFB1-C5CA-46B6-83AA-4F6988DB3BE7}" dt="2019-07-12T07:40:19.271" v="636" actId="14100"/>
        <pc:sldMkLst>
          <pc:docMk/>
          <pc:sldMk cId="449406687" sldId="373"/>
        </pc:sldMkLst>
        <pc:spChg chg="mod">
          <ac:chgData name="Jacobsen, Linda" userId="4b6f3665-2a3d-456e-bdee-165f78ceb181" providerId="ADAL" clId="{E1B7AFB1-C5CA-46B6-83AA-4F6988DB3BE7}" dt="2019-07-12T07:40:19.271" v="636" actId="14100"/>
          <ac:spMkLst>
            <pc:docMk/>
            <pc:sldMk cId="449406687" sldId="373"/>
            <ac:spMk id="4" creationId="{00000000-0000-0000-0000-000000000000}"/>
          </ac:spMkLst>
        </pc:spChg>
      </pc:sldChg>
      <pc:sldChg chg="modSp">
        <pc:chgData name="Jacobsen, Linda" userId="4b6f3665-2a3d-456e-bdee-165f78ceb181" providerId="ADAL" clId="{E1B7AFB1-C5CA-46B6-83AA-4F6988DB3BE7}" dt="2019-07-12T07:26:11.515" v="548" actId="20577"/>
        <pc:sldMkLst>
          <pc:docMk/>
          <pc:sldMk cId="3677493475" sldId="376"/>
        </pc:sldMkLst>
        <pc:spChg chg="mod">
          <ac:chgData name="Jacobsen, Linda" userId="4b6f3665-2a3d-456e-bdee-165f78ceb181" providerId="ADAL" clId="{E1B7AFB1-C5CA-46B6-83AA-4F6988DB3BE7}" dt="2019-07-12T07:26:11.515" v="548" actId="20577"/>
          <ac:spMkLst>
            <pc:docMk/>
            <pc:sldMk cId="3677493475" sldId="376"/>
            <ac:spMk id="4" creationId="{00000000-0000-0000-0000-000000000000}"/>
          </ac:spMkLst>
        </pc:spChg>
      </pc:sldChg>
      <pc:sldChg chg="modSp">
        <pc:chgData name="Jacobsen, Linda" userId="4b6f3665-2a3d-456e-bdee-165f78ceb181" providerId="ADAL" clId="{E1B7AFB1-C5CA-46B6-83AA-4F6988DB3BE7}" dt="2019-07-12T07:22:22.552" v="305" actId="20577"/>
        <pc:sldMkLst>
          <pc:docMk/>
          <pc:sldMk cId="782327147" sldId="379"/>
        </pc:sldMkLst>
        <pc:spChg chg="mod">
          <ac:chgData name="Jacobsen, Linda" userId="4b6f3665-2a3d-456e-bdee-165f78ceb181" providerId="ADAL" clId="{E1B7AFB1-C5CA-46B6-83AA-4F6988DB3BE7}" dt="2019-07-12T07:22:22.552" v="305" actId="20577"/>
          <ac:spMkLst>
            <pc:docMk/>
            <pc:sldMk cId="782327147" sldId="379"/>
            <ac:spMk id="4" creationId="{00000000-0000-0000-0000-000000000000}"/>
          </ac:spMkLst>
        </pc:spChg>
      </pc:sldChg>
      <pc:sldChg chg="modSp">
        <pc:chgData name="Jacobsen, Linda" userId="4b6f3665-2a3d-456e-bdee-165f78ceb181" providerId="ADAL" clId="{E1B7AFB1-C5CA-46B6-83AA-4F6988DB3BE7}" dt="2019-07-11T13:34:00.818" v="73" actId="20577"/>
        <pc:sldMkLst>
          <pc:docMk/>
          <pc:sldMk cId="3114683025" sldId="381"/>
        </pc:sldMkLst>
        <pc:spChg chg="mod">
          <ac:chgData name="Jacobsen, Linda" userId="4b6f3665-2a3d-456e-bdee-165f78ceb181" providerId="ADAL" clId="{E1B7AFB1-C5CA-46B6-83AA-4F6988DB3BE7}" dt="2019-07-11T13:34:00.818" v="73" actId="20577"/>
          <ac:spMkLst>
            <pc:docMk/>
            <pc:sldMk cId="3114683025" sldId="381"/>
            <ac:spMk id="4" creationId="{00000000-0000-0000-0000-000000000000}"/>
          </ac:spMkLst>
        </pc:spChg>
        <pc:spChg chg="mod">
          <ac:chgData name="Jacobsen, Linda" userId="4b6f3665-2a3d-456e-bdee-165f78ceb181" providerId="ADAL" clId="{E1B7AFB1-C5CA-46B6-83AA-4F6988DB3BE7}" dt="2019-07-11T13:33:26.996" v="68" actId="20577"/>
          <ac:spMkLst>
            <pc:docMk/>
            <pc:sldMk cId="3114683025" sldId="381"/>
            <ac:spMk id="5" creationId="{00000000-0000-0000-0000-000000000000}"/>
          </ac:spMkLst>
        </pc:spChg>
      </pc:sldChg>
      <pc:sldChg chg="modSp">
        <pc:chgData name="Jacobsen, Linda" userId="4b6f3665-2a3d-456e-bdee-165f78ceb181" providerId="ADAL" clId="{E1B7AFB1-C5CA-46B6-83AA-4F6988DB3BE7}" dt="2019-07-12T07:25:07.078" v="544" actId="255"/>
        <pc:sldMkLst>
          <pc:docMk/>
          <pc:sldMk cId="925579074" sldId="382"/>
        </pc:sldMkLst>
        <pc:spChg chg="mod">
          <ac:chgData name="Jacobsen, Linda" userId="4b6f3665-2a3d-456e-bdee-165f78ceb181" providerId="ADAL" clId="{E1B7AFB1-C5CA-46B6-83AA-4F6988DB3BE7}" dt="2019-07-12T07:25:07.078" v="544" actId="255"/>
          <ac:spMkLst>
            <pc:docMk/>
            <pc:sldMk cId="925579074" sldId="382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43F589A-B22E-4F91-8AD9-190B1AC8EDCF}" type="datetimeFigureOut">
              <a:rPr lang="nb-NO"/>
              <a:pPr>
                <a:defRPr/>
              </a:pPr>
              <a:t>12.07.2019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BA23742-51E1-48F2-9D26-22282FA8CBE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83710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3400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10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46996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145791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247792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14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504963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Før dere starter på siste slide: På dette stadiet/tidspunktet</a:t>
            </a:r>
            <a:r>
              <a:rPr lang="nb-NO" baseline="0" dirty="0"/>
              <a:t> håper vi at styret har et tydelig bilde av status på ungdomsidretten i idrettslaget. Diskuter gjerne kort 1-3 ulike tiltak/handlinger, men vi anbefaler at første tiltak bør være å involvere ungdommen i videre arbeid. F.eks. inviter til et </a:t>
            </a:r>
            <a:r>
              <a:rPr lang="nb-NO" baseline="0" dirty="0" err="1"/>
              <a:t>idèmøte</a:t>
            </a:r>
            <a:r>
              <a:rPr lang="nb-NO" baseline="0" dirty="0"/>
              <a:t> med ungdom og trenere.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15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79282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Takk alle for møtet! </a:t>
            </a:r>
          </a:p>
          <a:p>
            <a:r>
              <a:rPr lang="nb-NO" dirty="0"/>
              <a:t>Lykke </a:t>
            </a:r>
            <a:r>
              <a:rPr lang="nb-NO"/>
              <a:t>til videre med </a:t>
            </a:r>
            <a:r>
              <a:rPr lang="nb-NO" dirty="0"/>
              <a:t>å skape idrettsglede for alle!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16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15897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Møteleder presenterer seg selv og sin rolle</a:t>
            </a:r>
            <a:r>
              <a:rPr lang="nb-NO" sz="1200" baseline="0" dirty="0"/>
              <a:t> i møtet. </a:t>
            </a:r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8689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Møteleder går gjennom agendaen.</a:t>
            </a:r>
            <a:r>
              <a:rPr lang="nb-NO" baseline="0" dirty="0"/>
              <a:t>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337520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rgbClr val="FF0000"/>
                </a:solidFill>
              </a:rPr>
              <a:t>Møteleder går gjennom målene for møtet.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4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860418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Møteleder presenterer status for ungdomsidretten på nasjonalt nivå.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5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53773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Møteleder presenterer utfordringer og årsaker til frafall. Kan du gi et eksempel fra eget idrettslag?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6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024412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«Fasit fra eget idrettslag» – presentert</a:t>
            </a:r>
            <a:r>
              <a:rPr lang="nb-NO" baseline="0" dirty="0"/>
              <a:t> av møteleder</a:t>
            </a:r>
            <a:r>
              <a:rPr lang="nb-NO" dirty="0"/>
              <a:t> som har forberedt</a:t>
            </a:r>
            <a:r>
              <a:rPr lang="nb-NO" baseline="0" dirty="0"/>
              <a:t> tall og status.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7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3106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«Fasit fra eget idrettslag» – presentert</a:t>
            </a:r>
            <a:r>
              <a:rPr lang="nb-NO" baseline="0" dirty="0"/>
              <a:t> av møteleder</a:t>
            </a:r>
            <a:r>
              <a:rPr lang="nb-NO" dirty="0"/>
              <a:t> som har forberedt</a:t>
            </a:r>
            <a:r>
              <a:rPr lang="nb-NO" baseline="0" dirty="0"/>
              <a:t> tall og status.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16221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«Fasit fra eget idrettslag» – presentert</a:t>
            </a:r>
            <a:r>
              <a:rPr lang="nb-NO" baseline="0" dirty="0"/>
              <a:t> av møteleder</a:t>
            </a:r>
            <a:r>
              <a:rPr lang="nb-NO" dirty="0"/>
              <a:t> som har forberedt</a:t>
            </a:r>
            <a:r>
              <a:rPr lang="nb-NO" baseline="0" dirty="0"/>
              <a:t> tall og status. 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1035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899592" y="3111810"/>
            <a:ext cx="2952328" cy="2700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247714"/>
            <a:ext cx="468052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9" name="Plassholder for tekst 12"/>
          <p:cNvSpPr>
            <a:spLocks noGrp="1"/>
          </p:cNvSpPr>
          <p:nvPr>
            <p:ph type="body" sz="quarter" idx="13"/>
          </p:nvPr>
        </p:nvSpPr>
        <p:spPr>
          <a:xfrm>
            <a:off x="899592" y="2625756"/>
            <a:ext cx="467995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2502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517744"/>
            <a:ext cx="468052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2311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>
            <a:spLocks noChangeArrowheads="1"/>
          </p:cNvSpPr>
          <p:nvPr userDrawn="1"/>
        </p:nvSpPr>
        <p:spPr bwMode="auto">
          <a:xfrm>
            <a:off x="323850" y="4786313"/>
            <a:ext cx="792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00D2F4C6-256A-40B0-A700-4108175C4FAC}" type="slidenum"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/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648"/>
            <a:ext cx="7272808" cy="2808312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897564"/>
            <a:ext cx="5760640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33734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>
            <a:spLocks noChangeArrowheads="1"/>
          </p:cNvSpPr>
          <p:nvPr userDrawn="1"/>
        </p:nvSpPr>
        <p:spPr bwMode="auto">
          <a:xfrm>
            <a:off x="323850" y="4786313"/>
            <a:ext cx="792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79C6C56A-79CA-4BAB-90BB-30CB80E1476F}" type="slidenum"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/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648"/>
            <a:ext cx="3600400" cy="3024336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653648"/>
            <a:ext cx="3600400" cy="3024336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897564"/>
            <a:ext cx="5760640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789765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>
            <a:spLocks noChangeArrowheads="1"/>
          </p:cNvSpPr>
          <p:nvPr userDrawn="1"/>
        </p:nvSpPr>
        <p:spPr bwMode="auto">
          <a:xfrm>
            <a:off x="323850" y="4786313"/>
            <a:ext cx="792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C74670AE-19B0-4AA8-95F7-E555793BFD9C}" type="slidenum"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/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648"/>
            <a:ext cx="7272808" cy="2808312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897564"/>
            <a:ext cx="5760640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62984861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059582"/>
            <a:ext cx="5256584" cy="702078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492500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3635897" y="1761660"/>
            <a:ext cx="5257279" cy="307823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59435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53993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517744"/>
            <a:ext cx="468052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89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E41D17D-8007-1B4C-B5D7-FC54ECBDBED4}" type="datetimeFigureOut">
              <a:rPr lang="nb-NO" smtClean="0"/>
              <a:t>12.07.2019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8AC0771-95AD-E047-85D5-B8304CCBB2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308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NIFArkiv\NIF_Logoer\NIF_LOGO\PNG\nif_hovedlogo_original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987425"/>
            <a:ext cx="18145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4" r:id="rId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NIFArkiv\NIF_Logoer\NIF_LOGO\PNG\nif_hovedlogo_original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8" y="50800"/>
            <a:ext cx="181451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0" r:id="rId3"/>
    <p:sldLayoutId id="2147483911" r:id="rId4"/>
    <p:sldLayoutId id="2147483916" r:id="rId5"/>
    <p:sldLayoutId id="2147483917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ungdomsl&#248;ftet.no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91680" y="339502"/>
            <a:ext cx="5400600" cy="864096"/>
          </a:xfrm>
        </p:spPr>
        <p:txBody>
          <a:bodyPr/>
          <a:lstStyle/>
          <a:p>
            <a:pPr algn="ctr"/>
            <a:r>
              <a:rPr lang="nb-NO" dirty="0"/>
              <a:t>Tips til gjennomføring av «Temakveld: Ungdomsidrett» 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23528" y="1393216"/>
            <a:ext cx="5112568" cy="3554798"/>
          </a:xfrm>
        </p:spPr>
        <p:txBody>
          <a:bodyPr/>
          <a:lstStyle/>
          <a:p>
            <a:r>
              <a:rPr lang="nb-NO" sz="1200" b="1" dirty="0"/>
              <a:t>Forberedelser: </a:t>
            </a:r>
            <a:r>
              <a:rPr lang="nb-NO" sz="1200" dirty="0"/>
              <a:t>Møteleder må gjøre seg godt kjent med innholdet i Power Point </a:t>
            </a:r>
            <a:r>
              <a:rPr lang="nb-NO" sz="1200" dirty="0" err="1"/>
              <a:t>slidene</a:t>
            </a:r>
            <a:r>
              <a:rPr lang="nb-NO" sz="1200" dirty="0"/>
              <a:t> før gjennomføring. Forbered spesielt </a:t>
            </a:r>
            <a:r>
              <a:rPr lang="nb-NO" sz="1200" dirty="0" err="1"/>
              <a:t>slidene</a:t>
            </a:r>
            <a:r>
              <a:rPr lang="nb-NO" sz="1200" dirty="0"/>
              <a:t> om «status –ungdomsidrett i vårt idrettslag» - </a:t>
            </a:r>
            <a:r>
              <a:rPr lang="nb-NO" sz="1200" u="sng" dirty="0"/>
              <a:t>slide 7, 8, 9 og 10</a:t>
            </a:r>
            <a:r>
              <a:rPr lang="nb-NO" sz="1200" dirty="0"/>
              <a:t>. Under gjennomføring velger du enten slide 11 eller 12 (avhengig av om dere er et </a:t>
            </a:r>
            <a:r>
              <a:rPr lang="nb-NO" sz="1200" dirty="0" err="1"/>
              <a:t>fleridrettslag</a:t>
            </a:r>
            <a:r>
              <a:rPr lang="nb-NO" sz="1200" dirty="0"/>
              <a:t> eller et særidrettslag). Tenk gjennom hva du (som møteleder) selv mener er viktig i tilfelle deltagerne i møtet ikke klarer å komme frem til konkrete tiltak/handlinger selv. Husk at du som møteleder også har ansvaret for tiden. </a:t>
            </a:r>
          </a:p>
          <a:p>
            <a:r>
              <a:rPr lang="nb-NO" sz="1200" b="1" dirty="0"/>
              <a:t>Gjennomføring: </a:t>
            </a:r>
            <a:r>
              <a:rPr lang="nb-NO" sz="1200" dirty="0"/>
              <a:t>Følg </a:t>
            </a:r>
            <a:r>
              <a:rPr lang="nb-NO" sz="1200" dirty="0" err="1"/>
              <a:t>slidene</a:t>
            </a:r>
            <a:r>
              <a:rPr lang="nb-NO" sz="1200" dirty="0"/>
              <a:t> og still spørsmålene på hver slide i plenum (med unntak av møteleders presentasjon av status på slide 5, 6, 7, 8, 9 og 10). Vi anbefaler at et av tiltakene er å involvere ungdommen i idrettslaget i konkrete handlinger/tiltak dere bestemmer dere for. Husk å ta bilde av handlingene/tiltakene og takk alle fremmøtte for deres deltagelse til slutt.</a:t>
            </a:r>
          </a:p>
          <a:p>
            <a:r>
              <a:rPr lang="nb-NO" sz="1200" b="1" dirty="0"/>
              <a:t>Etter gjennomføring: </a:t>
            </a:r>
            <a:r>
              <a:rPr lang="nb-NO" sz="1200" dirty="0"/>
              <a:t>Send e-post med et kort referat og konkrete handlinger/tiltak som skal gjennomføres i idrettslaget - til alle de involverte. Send gjerne med bildet!</a:t>
            </a:r>
            <a:endParaRPr lang="nb-NO" sz="1200" b="1" dirty="0"/>
          </a:p>
          <a:p>
            <a:r>
              <a:rPr lang="nb-NO" sz="1200" b="1" dirty="0"/>
              <a:t>LYKKE TIL!</a:t>
            </a:r>
          </a:p>
        </p:txBody>
      </p:sp>
      <p:sp>
        <p:nvSpPr>
          <p:cNvPr id="5" name="Plassholder for innhold 3"/>
          <p:cNvSpPr txBox="1">
            <a:spLocks/>
          </p:cNvSpPr>
          <p:nvPr/>
        </p:nvSpPr>
        <p:spPr>
          <a:xfrm>
            <a:off x="6084168" y="1419622"/>
            <a:ext cx="2880320" cy="3600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b="1" dirty="0"/>
              <a:t>Tid?</a:t>
            </a:r>
          </a:p>
          <a:p>
            <a:pPr marL="0" indent="0">
              <a:buNone/>
            </a:pPr>
            <a:r>
              <a:rPr lang="nb-NO" sz="1400" dirty="0"/>
              <a:t>1 time – 1 ½ time </a:t>
            </a:r>
          </a:p>
          <a:p>
            <a:r>
              <a:rPr lang="nb-NO" sz="1800" b="1" dirty="0"/>
              <a:t>Deltagere:</a:t>
            </a:r>
          </a:p>
          <a:p>
            <a:pPr marL="0" indent="0">
              <a:buNone/>
            </a:pPr>
            <a:r>
              <a:rPr lang="nb-NO" sz="1400" dirty="0"/>
              <a:t>4 - 20 personer </a:t>
            </a:r>
          </a:p>
          <a:p>
            <a:r>
              <a:rPr lang="nb-NO" sz="2000" b="1" dirty="0"/>
              <a:t>Hvem? </a:t>
            </a:r>
          </a:p>
          <a:p>
            <a:pPr marL="0" indent="0">
              <a:buNone/>
            </a:pPr>
            <a:r>
              <a:rPr lang="nb-NO" sz="1400" dirty="0"/>
              <a:t>Dette møtet gjennomføres i </a:t>
            </a:r>
            <a:r>
              <a:rPr lang="nb-NO" sz="1400" i="1" dirty="0"/>
              <a:t>idrettslagets (hoved)styre</a:t>
            </a:r>
            <a:r>
              <a:rPr lang="nb-NO" sz="1400" dirty="0"/>
              <a:t>, for å bevisstgjøre styremedlemmer på status og bli enige om konkrete handlinger/tiltak. Deretter kan «Temakveld – ungdomsidrett» gjennomføres med ungdom, trenere, foreldre og/eller undergrupper i idrettslaget. 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dirty="0"/>
          </a:p>
        </p:txBody>
      </p:sp>
      <p:cxnSp>
        <p:nvCxnSpPr>
          <p:cNvPr id="8" name="Rett linje 7"/>
          <p:cNvCxnSpPr/>
          <p:nvPr/>
        </p:nvCxnSpPr>
        <p:spPr>
          <a:xfrm>
            <a:off x="5796136" y="1419622"/>
            <a:ext cx="0" cy="338437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683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7" y="987574"/>
            <a:ext cx="4320480" cy="630070"/>
          </a:xfrm>
        </p:spPr>
        <p:txBody>
          <a:bodyPr/>
          <a:lstStyle/>
          <a:p>
            <a:r>
              <a:rPr lang="nb-NO" dirty="0"/>
              <a:t>Status: Noe å tenke over: 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27349"/>
          <a:stretch>
            <a:fillRect/>
          </a:stretch>
        </p:blipFill>
        <p:spPr/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7" y="1563638"/>
            <a:ext cx="5257279" cy="3240360"/>
          </a:xfrm>
        </p:spPr>
        <p:txBody>
          <a:bodyPr/>
          <a:lstStyle/>
          <a:p>
            <a:r>
              <a:rPr lang="nb-NO" sz="1700" dirty="0"/>
              <a:t>Hvordan ivaretar vi ungdommens egne ønsker? </a:t>
            </a:r>
          </a:p>
          <a:p>
            <a:r>
              <a:rPr lang="nb-NO" sz="1700" dirty="0"/>
              <a:t>Har idrettslaget vårt et mål for ungdomsidretten? </a:t>
            </a:r>
          </a:p>
          <a:p>
            <a:r>
              <a:rPr lang="nb-NO" sz="1700" dirty="0"/>
              <a:t>Har vi et ungt styremedlem med i styret/undergruppene (må være 15 år)? </a:t>
            </a:r>
          </a:p>
          <a:p>
            <a:r>
              <a:rPr lang="nb-NO" sz="1700" dirty="0"/>
              <a:t>Har vi ungdomsutvalg/komité? </a:t>
            </a:r>
          </a:p>
          <a:p>
            <a:r>
              <a:rPr lang="nb-NO" sz="1700" dirty="0"/>
              <a:t>Hvordan følger vi opp de som sier at de ønsker å slutte, eller som plutselig ikke dukker opp på trening lenger? </a:t>
            </a:r>
          </a:p>
          <a:p>
            <a:pPr lvl="1"/>
            <a:r>
              <a:rPr lang="nb-NO" sz="1700" dirty="0"/>
              <a:t>Kan de få andre roller i idrettslaget eller kan vi endre på aktivitetstilbudet? 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25579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779912" y="339502"/>
            <a:ext cx="3439052" cy="576064"/>
          </a:xfrm>
        </p:spPr>
        <p:txBody>
          <a:bodyPr/>
          <a:lstStyle/>
          <a:p>
            <a:r>
              <a:rPr lang="nb-NO" sz="2400" dirty="0" err="1"/>
              <a:t>Fleridrettslag</a:t>
            </a:r>
            <a:br>
              <a:rPr lang="nb-NO" sz="2400" dirty="0"/>
            </a:br>
            <a:r>
              <a:rPr lang="nb-NO" sz="2400" dirty="0"/>
              <a:t> – IL med flere idretter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6" y="1203598"/>
            <a:ext cx="5328591" cy="3748490"/>
          </a:xfrm>
        </p:spPr>
        <p:txBody>
          <a:bodyPr/>
          <a:lstStyle/>
          <a:p>
            <a:r>
              <a:rPr lang="nb-NO" sz="2000" dirty="0"/>
              <a:t>Samarbeider de ulike gruppene (idrettene) i idrettslaget om aktivitetstilbudet for ungdom? </a:t>
            </a:r>
          </a:p>
          <a:p>
            <a:pPr lvl="1"/>
            <a:r>
              <a:rPr lang="nb-NO" sz="1600" dirty="0"/>
              <a:t>Ja: Hvordan og hvem samarbeider? </a:t>
            </a:r>
          </a:p>
          <a:p>
            <a:pPr lvl="1"/>
            <a:r>
              <a:rPr lang="nb-NO" sz="1600" dirty="0"/>
              <a:t>Nei: Hvorfor ikke? Hva er mulig å få til? </a:t>
            </a:r>
          </a:p>
          <a:p>
            <a:r>
              <a:rPr lang="nb-NO" sz="2000" dirty="0"/>
              <a:t>Noe å tenke over: </a:t>
            </a:r>
          </a:p>
          <a:p>
            <a:pPr lvl="1"/>
            <a:r>
              <a:rPr lang="nb-NO" sz="1600" dirty="0"/>
              <a:t>Samarbeider idrettslaget eller gruppene/idrettene med andre aktører utenfor deres eget idrettslag?</a:t>
            </a:r>
          </a:p>
          <a:p>
            <a:pPr lvl="1"/>
            <a:r>
              <a:rPr lang="nb-NO" sz="1600" dirty="0"/>
              <a:t>Hvordan kan utøvere delta på flere idretter gjennom ungdomsårene?</a:t>
            </a:r>
          </a:p>
          <a:p>
            <a:pPr lvl="1"/>
            <a:r>
              <a:rPr lang="nb-NO" sz="1600" dirty="0"/>
              <a:t>Hva koster det å være med på flere idretter i idrettslaget? </a:t>
            </a:r>
          </a:p>
          <a:p>
            <a:endParaRPr lang="nb-NO" dirty="0"/>
          </a:p>
        </p:txBody>
      </p:sp>
      <p:pic>
        <p:nvPicPr>
          <p:cNvPr id="7" name="Plassholder for bilde 4"/>
          <p:cNvPicPr>
            <a:picLocks noChangeAspect="1"/>
          </p:cNvPicPr>
          <p:nvPr/>
        </p:nvPicPr>
        <p:blipFill>
          <a:blip r:embed="rId3"/>
          <a:srcRect t="8" b="8"/>
          <a:stretch>
            <a:fillRect/>
          </a:stretch>
        </p:blipFill>
        <p:spPr>
          <a:xfrm>
            <a:off x="0" y="0"/>
            <a:ext cx="3509212" cy="51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7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707904" y="411510"/>
            <a:ext cx="2699952" cy="702078"/>
          </a:xfrm>
        </p:spPr>
        <p:txBody>
          <a:bodyPr/>
          <a:lstStyle/>
          <a:p>
            <a:r>
              <a:rPr lang="nb-NO" sz="2400" dirty="0"/>
              <a:t>Særidrettslag </a:t>
            </a:r>
            <a:br>
              <a:rPr lang="nb-NO" sz="2400" dirty="0"/>
            </a:br>
            <a:r>
              <a:rPr lang="nb-NO" sz="2400" dirty="0"/>
              <a:t>– IL med én idrett: 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6" y="1347614"/>
            <a:ext cx="5257279" cy="3672408"/>
          </a:xfrm>
        </p:spPr>
        <p:txBody>
          <a:bodyPr/>
          <a:lstStyle/>
          <a:p>
            <a:r>
              <a:rPr lang="nb-NO" sz="2000" dirty="0"/>
              <a:t>Samarbeider idrettslaget med andre idrettslag om aktivitetstilbudet for ungdom i deres nærmiljø?</a:t>
            </a:r>
          </a:p>
          <a:p>
            <a:pPr lvl="1"/>
            <a:r>
              <a:rPr lang="nb-NO" sz="1600" dirty="0"/>
              <a:t>Ja: Hvordan og hvem samarbeider vi med?</a:t>
            </a:r>
          </a:p>
          <a:p>
            <a:pPr lvl="1"/>
            <a:r>
              <a:rPr lang="nb-NO" sz="1600" dirty="0"/>
              <a:t>Nei: Hvorfor ikke? Hva er mulig å få til?</a:t>
            </a:r>
          </a:p>
          <a:p>
            <a:r>
              <a:rPr lang="nb-NO" sz="2000" dirty="0"/>
              <a:t>Noe å tenke over: </a:t>
            </a:r>
          </a:p>
          <a:p>
            <a:pPr lvl="1"/>
            <a:r>
              <a:rPr lang="nb-NO" sz="1600" dirty="0"/>
              <a:t>Samarbeider idrettslaget med andre aktører utenfor deres eget idrettslag?</a:t>
            </a:r>
          </a:p>
          <a:p>
            <a:pPr lvl="1"/>
            <a:r>
              <a:rPr lang="nb-NO" sz="1600" dirty="0"/>
              <a:t>Hvordan kan utøvere delta på flere idretter gjennom ungdomsårene?</a:t>
            </a:r>
          </a:p>
          <a:p>
            <a:pPr lvl="1"/>
            <a:r>
              <a:rPr lang="nb-NO" sz="1600" dirty="0"/>
              <a:t>Hva koster det å være med i deres idrettslag, evt. i flere grener? </a:t>
            </a:r>
          </a:p>
          <a:p>
            <a:endParaRPr lang="nb-NO" sz="2000" dirty="0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" b="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57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6591" y="1149592"/>
            <a:ext cx="5256584" cy="702078"/>
          </a:xfrm>
        </p:spPr>
        <p:txBody>
          <a:bodyPr/>
          <a:lstStyle/>
          <a:p>
            <a:pPr algn="ctr"/>
            <a:r>
              <a:rPr lang="nb-NO" dirty="0"/>
              <a:t>Hva er bra? 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" b="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4499992" y="1851670"/>
            <a:ext cx="3773969" cy="2448272"/>
          </a:xfrm>
        </p:spPr>
        <p:txBody>
          <a:bodyPr/>
          <a:lstStyle/>
          <a:p>
            <a:r>
              <a:rPr lang="nb-NO" sz="2200" dirty="0"/>
              <a:t>Hva fungerer bra? </a:t>
            </a:r>
          </a:p>
          <a:p>
            <a:r>
              <a:rPr lang="nb-NO" sz="2200" dirty="0"/>
              <a:t>Hvorfor fungerer det bra?</a:t>
            </a:r>
          </a:p>
          <a:p>
            <a:r>
              <a:rPr lang="nb-NO" sz="2200" dirty="0"/>
              <a:t>Hvem deltar?</a:t>
            </a:r>
          </a:p>
          <a:p>
            <a:r>
              <a:rPr lang="nb-NO" sz="2200" dirty="0"/>
              <a:t>Hvem er ansvarlig?</a:t>
            </a:r>
          </a:p>
          <a:p>
            <a:r>
              <a:rPr lang="nb-NO" sz="2200" dirty="0"/>
              <a:t>Hvor gjennomføres aktiviteten/tiltaket?</a:t>
            </a:r>
          </a:p>
        </p:txBody>
      </p:sp>
    </p:spTree>
    <p:extLst>
      <p:ext uri="{BB962C8B-B14F-4D97-AF65-F5344CB8AC3E}">
        <p14:creationId xmlns:p14="http://schemas.microsoft.com/office/powerpoint/2010/main" val="3846416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059582"/>
            <a:ext cx="5256584" cy="504056"/>
          </a:xfrm>
        </p:spPr>
        <p:txBody>
          <a:bodyPr/>
          <a:lstStyle/>
          <a:p>
            <a:pPr algn="ctr"/>
            <a:r>
              <a:rPr lang="nb-NO" dirty="0"/>
              <a:t>Hva vil vi forbedre? 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" b="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67204" y="1995686"/>
            <a:ext cx="5257279" cy="864096"/>
          </a:xfrm>
        </p:spPr>
        <p:txBody>
          <a:bodyPr/>
          <a:lstStyle/>
          <a:p>
            <a:r>
              <a:rPr lang="nb-NO" sz="2000" dirty="0"/>
              <a:t>Hvordan kan vi aktivisere flere ungdom i </a:t>
            </a:r>
            <a:r>
              <a:rPr lang="nb-NO" sz="2000" i="1" dirty="0"/>
              <a:t>hvert årskull </a:t>
            </a:r>
            <a:r>
              <a:rPr lang="nb-NO" sz="2000" dirty="0"/>
              <a:t>i alderen 13-19 år?</a:t>
            </a:r>
          </a:p>
        </p:txBody>
      </p:sp>
    </p:spTree>
    <p:extLst>
      <p:ext uri="{BB962C8B-B14F-4D97-AF65-F5344CB8AC3E}">
        <p14:creationId xmlns:p14="http://schemas.microsoft.com/office/powerpoint/2010/main" val="1071749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95486"/>
            <a:ext cx="3635642" cy="864096"/>
          </a:xfrm>
        </p:spPr>
        <p:txBody>
          <a:bodyPr/>
          <a:lstStyle/>
          <a:p>
            <a:r>
              <a:rPr lang="nb-NO" dirty="0"/>
              <a:t>Våre første steg - </a:t>
            </a:r>
            <a:br>
              <a:rPr lang="nb-NO" dirty="0"/>
            </a:br>
            <a:r>
              <a:rPr lang="nb-NO" dirty="0"/>
              <a:t>     fra ord til handling: 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460" r="2460"/>
          <a:stretch>
            <a:fillRect/>
          </a:stretch>
        </p:blipFill>
        <p:spPr>
          <a:xfrm>
            <a:off x="0" y="-53233"/>
            <a:ext cx="3528646" cy="5196733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707904" y="1347614"/>
            <a:ext cx="5257279" cy="3528392"/>
          </a:xfrm>
        </p:spPr>
        <p:txBody>
          <a:bodyPr/>
          <a:lstStyle/>
          <a:p>
            <a:r>
              <a:rPr lang="nb-NO" sz="1900" dirty="0"/>
              <a:t>Ta utgangspunkt i diskusjonene og bli enige om 1-3 konkrete handlinger/tiltak for ungdom i alderen 13-19 år</a:t>
            </a:r>
          </a:p>
          <a:p>
            <a:pPr lvl="1"/>
            <a:r>
              <a:rPr lang="nb-NO" sz="2400" dirty="0"/>
              <a:t>Tips! Involver ungdommen! </a:t>
            </a:r>
          </a:p>
          <a:p>
            <a:pPr lvl="1"/>
            <a:r>
              <a:rPr lang="nb-NO" sz="2400" dirty="0"/>
              <a:t>Se gode eksempler her: </a:t>
            </a:r>
            <a:r>
              <a:rPr lang="nb-NO" sz="2400" dirty="0">
                <a:hlinkClick r:id="rId4"/>
              </a:rPr>
              <a:t>www.ungdomsløftet.no</a:t>
            </a:r>
            <a:r>
              <a:rPr lang="nb-NO" sz="2400" dirty="0"/>
              <a:t> </a:t>
            </a:r>
          </a:p>
          <a:p>
            <a:r>
              <a:rPr lang="nb-NO" sz="1900" dirty="0"/>
              <a:t>Når skal handlingene/tiltakene iverksettes?</a:t>
            </a:r>
          </a:p>
          <a:p>
            <a:r>
              <a:rPr lang="nb-NO" sz="1900" dirty="0"/>
              <a:t>Hvem har ansvaret for gjennomføringen?</a:t>
            </a:r>
          </a:p>
          <a:p>
            <a:pPr lvl="1"/>
            <a:r>
              <a:rPr lang="nb-NO" sz="1500" dirty="0"/>
              <a:t>Tips! Ta bilde av handlingene dere ble enige om, slik at dette blir dokumentert og kan tas frem igjen. </a:t>
            </a:r>
          </a:p>
        </p:txBody>
      </p:sp>
    </p:spTree>
    <p:extLst>
      <p:ext uri="{BB962C8B-B14F-4D97-AF65-F5344CB8AC3E}">
        <p14:creationId xmlns:p14="http://schemas.microsoft.com/office/powerpoint/2010/main" val="3677493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81150" y="350521"/>
            <a:ext cx="5829300" cy="541019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tx1">
                    <a:lumMod val="65000"/>
                    <a:lumOff val="35000"/>
                  </a:schemeClr>
                </a:solidFill>
                <a:latin typeface="Chronicle Text G1"/>
                <a:cs typeface="Chronicle Text G1"/>
              </a:rPr>
              <a:t>Idrettsglede for alle!</a:t>
            </a:r>
          </a:p>
        </p:txBody>
      </p:sp>
      <p:pic>
        <p:nvPicPr>
          <p:cNvPr id="6" name="Bilde 5" descr="Bli-med_Idrettsglede-for-alle_bilde-til-P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3999" cy="5266266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0" y="350521"/>
            <a:ext cx="3924300" cy="900731"/>
          </a:xfrm>
          <a:prstGeom prst="rect">
            <a:avLst/>
          </a:prstGeom>
          <a:solidFill>
            <a:srgbClr val="000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dirty="0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35496" y="350520"/>
            <a:ext cx="3456384" cy="9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nb-NO" alt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Visjon:</a:t>
            </a:r>
            <a:br>
              <a:rPr lang="nb-NO" alt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altLang="nb-NO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Idrettsglede for alle!</a:t>
            </a:r>
          </a:p>
        </p:txBody>
      </p:sp>
    </p:spTree>
    <p:extLst>
      <p:ext uri="{BB962C8B-B14F-4D97-AF65-F5344CB8AC3E}">
        <p14:creationId xmlns:p14="http://schemas.microsoft.com/office/powerpoint/2010/main" val="1817438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sz="quarter" idx="12"/>
          </p:nvPr>
        </p:nvSpPr>
        <p:spPr>
          <a:xfrm>
            <a:off x="965882" y="2643758"/>
            <a:ext cx="4470214" cy="51472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nb-NO" sz="2800" dirty="0"/>
              <a:t>Temakveld: Ungdomsidrett</a:t>
            </a:r>
          </a:p>
        </p:txBody>
      </p:sp>
      <p:cxnSp>
        <p:nvCxnSpPr>
          <p:cNvPr id="5" name="Rett linje 4"/>
          <p:cNvCxnSpPr/>
          <p:nvPr/>
        </p:nvCxnSpPr>
        <p:spPr>
          <a:xfrm>
            <a:off x="965882" y="2499742"/>
            <a:ext cx="4392612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tt linje 5"/>
          <p:cNvCxnSpPr/>
          <p:nvPr/>
        </p:nvCxnSpPr>
        <p:spPr>
          <a:xfrm>
            <a:off x="971600" y="3363838"/>
            <a:ext cx="4392612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AGENDA</a:t>
            </a:r>
          </a:p>
        </p:txBody>
      </p:sp>
      <p:pic>
        <p:nvPicPr>
          <p:cNvPr id="6" name="Plassholder for bilde 5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" b="1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7" y="1833668"/>
            <a:ext cx="5399979" cy="3114346"/>
          </a:xfrm>
        </p:spPr>
        <p:txBody>
          <a:bodyPr/>
          <a:lstStyle/>
          <a:p>
            <a:r>
              <a:rPr lang="nb-NO" dirty="0"/>
              <a:t>Velkommen og mål</a:t>
            </a:r>
          </a:p>
          <a:p>
            <a:r>
              <a:rPr lang="nb-NO" dirty="0"/>
              <a:t>Gjennomgang av status på ungdomsidretten i vårt idrettslag</a:t>
            </a:r>
          </a:p>
          <a:p>
            <a:r>
              <a:rPr lang="nb-NO" dirty="0"/>
              <a:t>Hva er bra?</a:t>
            </a:r>
          </a:p>
          <a:p>
            <a:r>
              <a:rPr lang="nb-NO" dirty="0"/>
              <a:t>Hva vil vi forbedre?</a:t>
            </a:r>
          </a:p>
          <a:p>
            <a:r>
              <a:rPr lang="nb-NO" dirty="0"/>
              <a:t>Våre første steg</a:t>
            </a:r>
          </a:p>
          <a:p>
            <a:r>
              <a:rPr lang="nb-NO" dirty="0"/>
              <a:t>Avslutning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5195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7" y="1203598"/>
            <a:ext cx="5256584" cy="648072"/>
          </a:xfrm>
        </p:spPr>
        <p:txBody>
          <a:bodyPr/>
          <a:lstStyle/>
          <a:p>
            <a:pPr algn="ctr"/>
            <a:r>
              <a:rPr lang="nb-NO" sz="3600" dirty="0"/>
              <a:t>Mål for møtet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396" r="51844" b="396"/>
          <a:stretch/>
        </p:blipFill>
        <p:spPr/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7" y="2139702"/>
            <a:ext cx="5257279" cy="1800200"/>
          </a:xfrm>
        </p:spPr>
        <p:txBody>
          <a:bodyPr/>
          <a:lstStyle/>
          <a:p>
            <a:r>
              <a:rPr lang="nb-NO" sz="2000" dirty="0"/>
              <a:t>I løpet av møtet skal vi sammen:</a:t>
            </a:r>
          </a:p>
          <a:p>
            <a:pPr lvl="1"/>
            <a:r>
              <a:rPr lang="nb-NO" sz="1600" dirty="0"/>
              <a:t>Bli mer bevisste tilbudet idrettslaget vårt har for ungdom i alderen 13-19 år. </a:t>
            </a:r>
          </a:p>
          <a:p>
            <a:pPr lvl="1"/>
            <a:r>
              <a:rPr lang="nb-NO" sz="1600" dirty="0"/>
              <a:t>Diskutere mulige tiltak og handlinger idrettslaget kan iverksette for ungdom i alderen 13-19 år. </a:t>
            </a:r>
          </a:p>
        </p:txBody>
      </p:sp>
    </p:spTree>
    <p:extLst>
      <p:ext uri="{BB962C8B-B14F-4D97-AF65-F5344CB8AC3E}">
        <p14:creationId xmlns:p14="http://schemas.microsoft.com/office/powerpoint/2010/main" val="3974000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4644010" y="1037656"/>
            <a:ext cx="3888433" cy="702078"/>
          </a:xfrm>
        </p:spPr>
        <p:txBody>
          <a:bodyPr/>
          <a:lstStyle/>
          <a:p>
            <a:pPr algn="ctr"/>
            <a:r>
              <a:rPr lang="nb-NO" dirty="0"/>
              <a:t>Status: Ungdomsidrett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1"/>
          </p:nvPr>
        </p:nvSpPr>
        <p:spPr>
          <a:xfrm>
            <a:off x="4571650" y="1739734"/>
            <a:ext cx="4320829" cy="3280288"/>
          </a:xfrm>
        </p:spPr>
        <p:txBody>
          <a:bodyPr/>
          <a:lstStyle/>
          <a:p>
            <a:r>
              <a:rPr lang="nb-NO" sz="1800" dirty="0"/>
              <a:t>Ungdomsidrett er idrettsaktivitet for ungdom i alderen 13-19 år.</a:t>
            </a:r>
          </a:p>
          <a:p>
            <a:pPr marL="0" indent="0">
              <a:buNone/>
            </a:pPr>
            <a:endParaRPr lang="nb-NO" sz="1800" dirty="0"/>
          </a:p>
          <a:p>
            <a:r>
              <a:rPr lang="nb-NO" sz="1800" dirty="0"/>
              <a:t>I overkant av 300 000 ungdommer i aldersgruppen 13-19 år er aktive medlemmer i norsk idrett. </a:t>
            </a:r>
          </a:p>
          <a:p>
            <a:endParaRPr lang="nb-NO" sz="1800" dirty="0"/>
          </a:p>
          <a:p>
            <a:r>
              <a:rPr lang="nb-NO" sz="1800" dirty="0"/>
              <a:t>Hele 75 % av de mellom 13 og 18 år er med i et idrettslag i løpet av ungdomstiden (Ungdata 2019).</a:t>
            </a:r>
          </a:p>
        </p:txBody>
      </p:sp>
      <p:sp>
        <p:nvSpPr>
          <p:cNvPr id="8" name="TekstSylinder 7"/>
          <p:cNvSpPr txBox="1"/>
          <p:nvPr/>
        </p:nvSpPr>
        <p:spPr>
          <a:xfrm rot="16200000">
            <a:off x="-570788" y="4349050"/>
            <a:ext cx="141962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>
                    <a:lumMod val="75000"/>
                  </a:schemeClr>
                </a:solidFill>
              </a:rPr>
              <a:t>Foto: NIF/Eirik Førde</a:t>
            </a:r>
            <a:endParaRPr lang="nb-NO" sz="500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1F3DE9B-BD95-4A6C-AB6C-43DE08478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83" r="-712"/>
          <a:stretch/>
        </p:blipFill>
        <p:spPr>
          <a:xfrm>
            <a:off x="0" y="0"/>
            <a:ext cx="44999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87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7" y="1185596"/>
            <a:ext cx="5256584" cy="576064"/>
          </a:xfrm>
        </p:spPr>
        <p:txBody>
          <a:bodyPr/>
          <a:lstStyle/>
          <a:p>
            <a:pPr algn="ctr"/>
            <a:r>
              <a:rPr lang="nb-NO" dirty="0"/>
              <a:t>Status: Ungdomsidrett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63833" y="1771478"/>
            <a:ext cx="5257279" cy="3176536"/>
          </a:xfrm>
        </p:spPr>
        <p:txBody>
          <a:bodyPr/>
          <a:lstStyle/>
          <a:p>
            <a:pPr marL="0" indent="0">
              <a:buNone/>
            </a:pPr>
            <a:endParaRPr lang="nb-NO" sz="1200" dirty="0"/>
          </a:p>
          <a:p>
            <a:pPr marL="0" indent="0">
              <a:buNone/>
            </a:pPr>
            <a:r>
              <a:rPr lang="nb-NO" sz="2000" dirty="0"/>
              <a:t>En utfordring for norsk idrett er at mange ungdom slutter med organisert idrettsaktivitet i løpet av ungdomsårene.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Årsakene til frafall er blant annet prestasjonsfokus, store krav til deltagelse, økonomi/kostnader og at «det er ikke gøy lenger». </a:t>
            </a:r>
          </a:p>
        </p:txBody>
      </p:sp>
      <p:pic>
        <p:nvPicPr>
          <p:cNvPr id="8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3" r="29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2327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059582"/>
            <a:ext cx="5256584" cy="792088"/>
          </a:xfrm>
        </p:spPr>
        <p:txBody>
          <a:bodyPr/>
          <a:lstStyle/>
          <a:p>
            <a:pPr algn="ctr"/>
            <a:r>
              <a:rPr lang="nb-NO" sz="2400" dirty="0"/>
              <a:t>Status: Hva tilbyr idrettslaget til ungdom i aldersgruppen 13-19 år? </a:t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851920" y="1995686"/>
            <a:ext cx="5184576" cy="2952328"/>
          </a:xfrm>
        </p:spPr>
        <p:txBody>
          <a:bodyPr/>
          <a:lstStyle/>
          <a:p>
            <a:pPr lvl="1"/>
            <a:r>
              <a:rPr lang="nb-NO" sz="1700" b="1" dirty="0"/>
              <a:t>Aktivitet?</a:t>
            </a:r>
            <a:r>
              <a:rPr lang="nb-NO" sz="1700" dirty="0"/>
              <a:t> 	Idretter/grener/aktivitetstilbud på tvers 	av idretter?</a:t>
            </a:r>
          </a:p>
          <a:p>
            <a:pPr lvl="1"/>
            <a:r>
              <a:rPr lang="nb-NO" sz="1700" b="1" dirty="0"/>
              <a:t>Verv? </a:t>
            </a:r>
            <a:endParaRPr lang="nb-NO" sz="1700" dirty="0"/>
          </a:p>
          <a:p>
            <a:pPr marL="457200" lvl="1" indent="0">
              <a:buNone/>
            </a:pPr>
            <a:r>
              <a:rPr lang="nb-NO" sz="1700" dirty="0"/>
              <a:t>	Styre-, dommer-, trenerverv?	</a:t>
            </a:r>
          </a:p>
          <a:p>
            <a:pPr lvl="1"/>
            <a:r>
              <a:rPr lang="nb-NO" sz="1700" b="1" dirty="0"/>
              <a:t>Kurs? </a:t>
            </a:r>
          </a:p>
          <a:p>
            <a:pPr marL="457200" lvl="1" indent="0">
              <a:buNone/>
            </a:pPr>
            <a:r>
              <a:rPr lang="nb-NO" sz="1700" dirty="0"/>
              <a:t>	Trenerkurs, lederkurs, dommerkurs?</a:t>
            </a:r>
          </a:p>
          <a:p>
            <a:pPr lvl="1"/>
            <a:r>
              <a:rPr lang="nb-NO" sz="1700" b="1" dirty="0"/>
              <a:t>Annet? </a:t>
            </a:r>
          </a:p>
          <a:p>
            <a:pPr marL="457200" lvl="1" indent="0">
              <a:buNone/>
            </a:pPr>
            <a:r>
              <a:rPr lang="nb-NO" sz="1700" dirty="0"/>
              <a:t>	Arrangementer av, for og med ungdom, 	sosiale og temasamlinger?</a:t>
            </a:r>
          </a:p>
          <a:p>
            <a:endParaRPr lang="nb-NO" dirty="0"/>
          </a:p>
        </p:txBody>
      </p:sp>
      <p:pic>
        <p:nvPicPr>
          <p:cNvPr id="6" name="Plassholder for bilde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6" r="273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4322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915566"/>
            <a:ext cx="5257280" cy="720080"/>
          </a:xfrm>
        </p:spPr>
        <p:txBody>
          <a:bodyPr/>
          <a:lstStyle/>
          <a:p>
            <a:pPr algn="ctr"/>
            <a:r>
              <a:rPr lang="nb-NO" dirty="0"/>
              <a:t>Status: Aktive medlemmer mellom 13-19 år i vårt idrettslag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" b="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6" y="1851670"/>
            <a:ext cx="5257280" cy="3168352"/>
          </a:xfrm>
        </p:spPr>
        <p:txBody>
          <a:bodyPr/>
          <a:lstStyle/>
          <a:p>
            <a:r>
              <a:rPr lang="nb-NO" sz="1800" dirty="0"/>
              <a:t>Hvor mange aktive medlemmer har vi i aldersgruppen 13-19 år?</a:t>
            </a:r>
          </a:p>
          <a:p>
            <a:pPr lvl="1"/>
            <a:r>
              <a:rPr lang="nb-NO" sz="1400" dirty="0"/>
              <a:t>Hvor mange er aktive fordelt på særidrett?</a:t>
            </a:r>
          </a:p>
          <a:p>
            <a:pPr lvl="2"/>
            <a:r>
              <a:rPr lang="nb-NO" sz="1200" dirty="0"/>
              <a:t>For idretter med flere grener: Hvor mange er aktive fordelt på grener?</a:t>
            </a:r>
          </a:p>
          <a:p>
            <a:pPr lvl="1"/>
            <a:r>
              <a:rPr lang="nb-NO" sz="1400" dirty="0"/>
              <a:t>Utvikling over tid: </a:t>
            </a:r>
          </a:p>
          <a:p>
            <a:pPr lvl="2"/>
            <a:r>
              <a:rPr lang="nb-NO" sz="1200" dirty="0"/>
              <a:t>Medlemmer på 14, 15, 16 år </a:t>
            </a:r>
          </a:p>
          <a:p>
            <a:pPr lvl="2"/>
            <a:r>
              <a:rPr lang="nb-NO" sz="1200" dirty="0"/>
              <a:t>5 år tilbake, 3 år tilbake og i fjor </a:t>
            </a:r>
          </a:p>
          <a:p>
            <a:pPr lvl="2"/>
            <a:r>
              <a:rPr lang="nb-NO" sz="1200" dirty="0"/>
              <a:t>Totalt for idrettslaget, pr. årskull og pr. idrett/gren</a:t>
            </a:r>
            <a:r>
              <a:rPr lang="nb-NO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20405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48170" y="1059582"/>
            <a:ext cx="5256584" cy="864096"/>
          </a:xfrm>
        </p:spPr>
        <p:txBody>
          <a:bodyPr/>
          <a:lstStyle/>
          <a:p>
            <a:pPr algn="ctr"/>
            <a:r>
              <a:rPr lang="nb-NO" sz="2600" dirty="0"/>
              <a:t>Status: Ungdom i andre roller i idrettslaget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51437" y="2067694"/>
            <a:ext cx="5253318" cy="2736304"/>
          </a:xfrm>
        </p:spPr>
        <p:txBody>
          <a:bodyPr/>
          <a:lstStyle/>
          <a:p>
            <a:r>
              <a:rPr lang="nb-NO" dirty="0"/>
              <a:t>Hvor mange ungdommer i alderen 13-19 år er … i idrettslaget: </a:t>
            </a:r>
          </a:p>
          <a:p>
            <a:pPr lvl="1"/>
            <a:r>
              <a:rPr lang="nb-NO" dirty="0"/>
              <a:t>Trenere</a:t>
            </a:r>
          </a:p>
          <a:p>
            <a:pPr lvl="1"/>
            <a:r>
              <a:rPr lang="nb-NO" dirty="0"/>
              <a:t>Dommere </a:t>
            </a:r>
          </a:p>
          <a:p>
            <a:pPr lvl="1"/>
            <a:r>
              <a:rPr lang="nb-NO" dirty="0"/>
              <a:t>Ledere </a:t>
            </a:r>
          </a:p>
          <a:p>
            <a:pPr lvl="1"/>
            <a:r>
              <a:rPr lang="nb-NO" dirty="0"/>
              <a:t>Arrangementsfrivillige </a:t>
            </a:r>
          </a:p>
          <a:p>
            <a:pPr lvl="1"/>
            <a:r>
              <a:rPr lang="nb-NO" dirty="0"/>
              <a:t>Utfører andre oppgaver i idrettslaget</a:t>
            </a:r>
          </a:p>
        </p:txBody>
      </p:sp>
      <p:pic>
        <p:nvPicPr>
          <p:cNvPr id="6" name="Plassholder for bilde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273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9406687"/>
      </p:ext>
    </p:extLst>
  </p:cSld>
  <p:clrMapOvr>
    <a:masterClrMapping/>
  </p:clrMapOvr>
</p:sld>
</file>

<file path=ppt/theme/theme1.xml><?xml version="1.0" encoding="utf-8"?>
<a:theme xmlns:a="http://schemas.openxmlformats.org/drawingml/2006/main" name="NIF-T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presentasjon NIF 2015" id="{E0FBF714-D357-4CD5-BD08-87CC67309DDE}" vid="{10C232A8-A6C5-4B2D-ABD5-4329FEE3117F}"/>
    </a:ext>
  </a:extLst>
</a:theme>
</file>

<file path=ppt/theme/theme2.xml><?xml version="1.0" encoding="utf-8"?>
<a:theme xmlns:a="http://schemas.openxmlformats.org/drawingml/2006/main" name="2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NIF 2015" id="{E0FBF714-D357-4CD5-BD08-87CC67309DDE}" vid="{6BAA33A7-ECF9-4F17-96AC-89AF6BCB8407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E3CD34872593F41891FCB6B3F215895" ma:contentTypeVersion="10" ma:contentTypeDescription="Opprett et nytt dokument." ma:contentTypeScope="" ma:versionID="0d8321ba71979a37664af0b81622cc50">
  <xsd:schema xmlns:xsd="http://www.w3.org/2001/XMLSchema" xmlns:xs="http://www.w3.org/2001/XMLSchema" xmlns:p="http://schemas.microsoft.com/office/2006/metadata/properties" xmlns:ns2="8fa3b00c-49de-465c-b2ad-5dc8ee6aed33" xmlns:ns3="9d2c2683-8c36-4351-aa30-ed53450a6b9e" targetNamespace="http://schemas.microsoft.com/office/2006/metadata/properties" ma:root="true" ma:fieldsID="cffe3055b0046aa0135ab6ee04cc9561" ns2:_="" ns3:_="">
    <xsd:import namespace="8fa3b00c-49de-465c-b2ad-5dc8ee6aed33"/>
    <xsd:import namespace="9d2c2683-8c36-4351-aa30-ed53450a6b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a3b00c-49de-465c-b2ad-5dc8ee6aed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c2683-8c36-4351-aa30-ed53450a6b9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746EA1-46E3-44BD-BD05-E21C093960FE}">
  <ds:schemaRefs>
    <ds:schemaRef ds:uri="http://schemas.microsoft.com/office/2006/documentManagement/types"/>
    <ds:schemaRef ds:uri="http://schemas.openxmlformats.org/package/2006/metadata/core-properties"/>
    <ds:schemaRef ds:uri="9d2c2683-8c36-4351-aa30-ed53450a6b9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8fa3b00c-49de-465c-b2ad-5dc8ee6aed3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16E545B-E6D4-4FFF-93B0-33112A68B8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9AFB7D-20D0-4168-97A0-F2DDB105B0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a3b00c-49de-465c-b2ad-5dc8ee6aed33"/>
    <ds:schemaRef ds:uri="9d2c2683-8c36-4351-aa30-ed53450a6b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Standardpresentasjon NIF 2015</Template>
  <TotalTime>1559</TotalTime>
  <Words>1122</Words>
  <Application>Microsoft Office PowerPoint</Application>
  <PresentationFormat>Skjermfremvisning (16:9)</PresentationFormat>
  <Paragraphs>124</Paragraphs>
  <Slides>16</Slides>
  <Notes>15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16</vt:i4>
      </vt:variant>
    </vt:vector>
  </HeadingPairs>
  <TitlesOfParts>
    <vt:vector size="22" baseType="lpstr">
      <vt:lpstr>Arial</vt:lpstr>
      <vt:lpstr>Calibri</vt:lpstr>
      <vt:lpstr>Chronicle Text G1</vt:lpstr>
      <vt:lpstr>Georgia</vt:lpstr>
      <vt:lpstr>NIF-Test</vt:lpstr>
      <vt:lpstr>2_Egendefinert utforming</vt:lpstr>
      <vt:lpstr>Tips til gjennomføring av «Temakveld: Ungdomsidrett» </vt:lpstr>
      <vt:lpstr>PowerPoint-presentasjon</vt:lpstr>
      <vt:lpstr>AGENDA</vt:lpstr>
      <vt:lpstr>Mål for møtet</vt:lpstr>
      <vt:lpstr>Status: Ungdomsidrett</vt:lpstr>
      <vt:lpstr>Status: Ungdomsidrett</vt:lpstr>
      <vt:lpstr>Status: Hva tilbyr idrettslaget til ungdom i aldersgruppen 13-19 år?  </vt:lpstr>
      <vt:lpstr>Status: Aktive medlemmer mellom 13-19 år i vårt idrettslag</vt:lpstr>
      <vt:lpstr>Status: Ungdom i andre roller i idrettslaget</vt:lpstr>
      <vt:lpstr>Status: Noe å tenke over: </vt:lpstr>
      <vt:lpstr>Fleridrettslag  – IL med flere idretter</vt:lpstr>
      <vt:lpstr>Særidrettslag  – IL med én idrett: </vt:lpstr>
      <vt:lpstr>Hva er bra? </vt:lpstr>
      <vt:lpstr>Hva vil vi forbedre? </vt:lpstr>
      <vt:lpstr>Våre første steg -       fra ord til handling: </vt:lpstr>
      <vt:lpstr>Idrettsglede for alle!</vt:lpstr>
    </vt:vector>
  </TitlesOfParts>
  <Company>NIF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Jacobsen, Linda</dc:creator>
  <cp:lastModifiedBy>Jacobsen, Linda</cp:lastModifiedBy>
  <cp:revision>40</cp:revision>
  <dcterms:created xsi:type="dcterms:W3CDTF">2017-01-13T11:04:06Z</dcterms:created>
  <dcterms:modified xsi:type="dcterms:W3CDTF">2019-07-12T07:40:21Z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0x0101007E3CD34872593F41891FCB6B3F215895</vt:lpwstr>
  </property>
  <property fmtid="{D5CDD505-2E9C-101B-9397-08002B2CF9AE}" pid="3" name="OrgTilhorighet">
    <vt:lpwstr>1;#SF01 Norges Idrettsforbund|c1ca8435-9635-48b0-8fd0-127d70284636</vt:lpwstr>
  </property>
  <property fmtid="{D5CDD505-2E9C-101B-9397-08002B2CF9AE}" pid="4" name="Dokumentkategori">
    <vt:lpwstr/>
  </property>
  <property fmtid="{D5CDD505-2E9C-101B-9397-08002B2CF9AE}" pid="5" name="_dlc_DocIdItemGuid">
    <vt:lpwstr>9cbf3bde-b0b3-43cc-a42e-cccf6e90ecfb</vt:lpwstr>
  </property>
  <property fmtid="{D5CDD505-2E9C-101B-9397-08002B2CF9AE}" pid="6" name="IsMyDocuments">
    <vt:bool>true</vt:bool>
  </property>
</Properties>
</file>