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2" r:id="rId4"/>
    <p:sldMasterId id="2147483916" r:id="rId5"/>
    <p:sldMasterId id="2147483940" r:id="rId6"/>
    <p:sldMasterId id="2147483960" r:id="rId7"/>
  </p:sldMasterIdLst>
  <p:notesMasterIdLst>
    <p:notesMasterId r:id="rId15"/>
  </p:notesMasterIdLst>
  <p:handoutMasterIdLst>
    <p:handoutMasterId r:id="rId16"/>
  </p:handoutMasterIdLst>
  <p:sldIdLst>
    <p:sldId id="342" r:id="rId8"/>
    <p:sldId id="343" r:id="rId9"/>
    <p:sldId id="348" r:id="rId10"/>
    <p:sldId id="349" r:id="rId11"/>
    <p:sldId id="350" r:id="rId12"/>
    <p:sldId id="346" r:id="rId13"/>
    <p:sldId id="347" r:id="rId1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Inter" panose="02000503000000020004" pitchFamily="2" charset="0"/>
      <p:regular r:id="rId21"/>
      <p:bold r:id="rId22"/>
    </p:embeddedFont>
    <p:embeddedFont>
      <p:font typeface="Inter Medium" panose="02000503000000020004" pitchFamily="2" charset="0"/>
      <p:regular r:id="rId23"/>
    </p:embeddedFont>
  </p:embeddedFontLst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 userDrawn="1">
          <p15:clr>
            <a:srgbClr val="A4A3A4"/>
          </p15:clr>
        </p15:guide>
        <p15:guide id="2" orient="horz" pos="849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EEF"/>
    <a:srgbClr val="FAA634"/>
    <a:srgbClr val="003E7E"/>
    <a:srgbClr val="197ABC"/>
    <a:srgbClr val="FD3932"/>
    <a:srgbClr val="000335"/>
    <a:srgbClr val="F0F0F0"/>
    <a:srgbClr val="BEC0C2"/>
    <a:srgbClr val="EE4135"/>
    <a:srgbClr val="2E4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DD631-CB47-4F33-BB97-947564BF5D95}" v="3" dt="2025-04-29T07:17:50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9"/>
    <p:restoredTop sz="94856"/>
  </p:normalViewPr>
  <p:slideViewPr>
    <p:cSldViewPr snapToGrid="0">
      <p:cViewPr varScale="1">
        <p:scale>
          <a:sx n="67" d="100"/>
          <a:sy n="67" d="100"/>
        </p:scale>
        <p:origin x="1488" y="272"/>
      </p:cViewPr>
      <p:guideLst>
        <p:guide orient="horz" pos="2074"/>
        <p:guide orient="horz" pos="8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08" y="17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DB8D45B-F279-5016-11DB-DC0C9BBC8D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>
              <a:latin typeface="Inter Medium" panose="020B0502030000000004" pitchFamily="34" charset="0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1E2E7EF-DDDD-4F9E-9553-E835A05A9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A2078-DA34-0942-9AEF-FAEBE0F1282B}" type="datetimeFigureOut">
              <a:rPr lang="nb-NO" smtClean="0">
                <a:latin typeface="Inter Medium" panose="020B0502030000000004" pitchFamily="34" charset="0"/>
              </a:rPr>
              <a:t>29.04.2025</a:t>
            </a:fld>
            <a:endParaRPr lang="nb-NO" dirty="0">
              <a:latin typeface="Inter Medium" panose="020B0502030000000004" pitchFamily="34" charset="0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EB7811-9E4D-328D-1290-DBF9076D3F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>
              <a:latin typeface="Inter Medium" panose="020B0502030000000004" pitchFamily="34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F077F0-DABA-4F56-47D2-861CF0AEB8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2FF1-807E-964F-887C-CD2959FE6A02}" type="slidenum">
              <a:rPr lang="nb-NO" smtClean="0">
                <a:latin typeface="Inter Medium" panose="020B0502030000000004" pitchFamily="34" charset="0"/>
              </a:rPr>
              <a:t>‹#›</a:t>
            </a:fld>
            <a:endParaRPr lang="nb-NO" dirty="0">
              <a:latin typeface="Inter Medium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6957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3F589A-B22E-4F91-8AD9-190B1AC8EDCF}" type="datetimeFigureOut">
              <a:rPr lang="nb-NO"/>
              <a:pPr>
                <a:defRPr/>
              </a:pPr>
              <a:t>29.04.2025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BA23742-51E1-48F2-9D26-22282FA8CBE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83710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34529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0641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1835696" y="4317944"/>
            <a:ext cx="2952328" cy="27003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 b="0" i="0">
                <a:solidFill>
                  <a:srgbClr val="F0F0F0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35696" y="2499742"/>
            <a:ext cx="5688632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000" b="0" i="0">
                <a:solidFill>
                  <a:srgbClr val="F0F0F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</a:t>
            </a:r>
            <a:br>
              <a:rPr lang="nb-NO" dirty="0"/>
            </a:br>
            <a:r>
              <a:rPr lang="nb-NO" dirty="0"/>
              <a:t>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502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CE4C33-D29C-AFAA-80F0-1BED4F06835C}"/>
              </a:ext>
            </a:extLst>
          </p:cNvPr>
          <p:cNvSpPr/>
          <p:nvPr userDrawn="1"/>
        </p:nvSpPr>
        <p:spPr>
          <a:xfrm>
            <a:off x="0" y="0"/>
            <a:ext cx="4789200" cy="51435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7464" y="1203598"/>
            <a:ext cx="4103688" cy="702078"/>
          </a:xfrm>
          <a:prstGeom prst="rect">
            <a:avLst/>
          </a:prstGeom>
        </p:spPr>
        <p:txBody>
          <a:bodyPr/>
          <a:lstStyle>
            <a:lvl1pPr algn="l">
              <a:defRPr sz="2000" b="0" i="0">
                <a:solidFill>
                  <a:srgbClr val="F0F0F0"/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4788024" y="0"/>
            <a:ext cx="4355976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307464" y="2039572"/>
            <a:ext cx="4103688" cy="268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F0F0F0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8">
            <a:extLst>
              <a:ext uri="{FF2B5EF4-FFF2-40B4-BE49-F238E27FC236}">
                <a16:creationId xmlns:a16="http://schemas.microsoft.com/office/drawing/2014/main" id="{739B4299-55F3-2E5E-A49C-6B2465683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7038" y="411510"/>
            <a:ext cx="886195" cy="4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wrap="square" lIns="2520000" tIns="1080000" rIns="0"/>
          <a:lstStyle>
            <a:lvl1pPr>
              <a:defRPr>
                <a:noFill/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33219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B4FAB6-D195-B489-2E9A-FCFD63F81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013" y="841375"/>
            <a:ext cx="6586395" cy="481104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rgbClr val="000335">
                    <a:alpha val="80000"/>
                  </a:srgbClr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B75281-0BB7-0FA3-B77F-8ADB6F416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013" y="1481177"/>
            <a:ext cx="6884987" cy="31739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507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3" y="1596367"/>
            <a:ext cx="6552207" cy="2951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189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378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566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754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900113" y="847725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0094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4" y="1587900"/>
            <a:ext cx="6624215" cy="2926949"/>
          </a:xfrm>
          <a:prstGeom prst="rect">
            <a:avLst/>
          </a:prstGeom>
        </p:spPr>
        <p:txBody>
          <a:bodyPr/>
          <a:lstStyle>
            <a:lvl1pPr marL="269868" indent="-269868">
              <a:defRPr sz="20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715945" indent="-258757">
              <a:buFont typeface="Arial" pitchFamily="34" charset="0"/>
              <a:buChar char="•"/>
              <a:defRPr sz="20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68371" indent="-253994">
              <a:defRPr sz="20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14448" indent="-242882">
              <a:buFont typeface="Arial" pitchFamily="34" charset="0"/>
              <a:buChar char="•"/>
              <a:defRPr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8937" indent="-230183">
              <a:buFont typeface="Arial" pitchFamily="34" charset="0"/>
              <a:buChar char="•"/>
              <a:defRPr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99592" y="839259"/>
            <a:ext cx="6264796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2207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653065"/>
            <a:ext cx="3600400" cy="2894441"/>
          </a:xfrm>
          <a:prstGeom prst="rect">
            <a:avLst/>
          </a:prstGeom>
        </p:spPr>
        <p:txBody>
          <a:bodyPr/>
          <a:lstStyle>
            <a:lvl1pPr marL="269868" indent="-269868">
              <a:defRPr sz="200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28634" indent="-171446">
              <a:buFont typeface="Arial" pitchFamily="34" charset="0"/>
              <a:buChar char="•"/>
              <a:defRPr sz="200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68371" indent="-253994">
              <a:defRPr sz="200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14448" indent="-242882">
              <a:buFont typeface="Arial" pitchFamily="34" charset="0"/>
              <a:buChar char="•"/>
              <a:defRPr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8937" indent="-230183">
              <a:buFont typeface="Arial" pitchFamily="34" charset="0"/>
              <a:buChar char="•"/>
              <a:defRPr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4644009" y="1653066"/>
            <a:ext cx="3600400" cy="2886277"/>
          </a:xfrm>
          <a:prstGeom prst="rect">
            <a:avLst/>
          </a:prstGeom>
        </p:spPr>
        <p:txBody>
          <a:bodyPr/>
          <a:lstStyle>
            <a:lvl1pPr marL="269868" indent="-269868">
              <a:defRPr sz="20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28634" indent="-171446">
              <a:buFont typeface="Arial" pitchFamily="34" charset="0"/>
              <a:buChar char="•"/>
              <a:defRPr sz="20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68371" indent="-253994">
              <a:defRPr sz="20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14448" indent="-242882">
              <a:buFont typeface="Arial" pitchFamily="34" charset="0"/>
              <a:buChar char="•"/>
              <a:defRPr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8937" indent="-230183">
              <a:buFont typeface="Arial" pitchFamily="34" charset="0"/>
              <a:buChar char="•"/>
              <a:defRPr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847997"/>
            <a:ext cx="6264696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88177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628266"/>
            <a:ext cx="3600400" cy="2943734"/>
          </a:xfrm>
          <a:prstGeom prst="rect">
            <a:avLst/>
          </a:prstGeom>
        </p:spPr>
        <p:txBody>
          <a:bodyPr/>
          <a:lstStyle>
            <a:lvl1pPr marL="269868" indent="-269868">
              <a:defRPr sz="20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28634" indent="-171446">
              <a:buFont typeface="Arial" pitchFamily="34" charset="0"/>
              <a:buChar char="•"/>
              <a:defRPr sz="20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68371" indent="-253994">
              <a:defRPr sz="20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14448" indent="-242882">
              <a:buFont typeface="Arial" pitchFamily="34" charset="0"/>
              <a:buChar char="•"/>
              <a:defRPr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8937" indent="-230183">
              <a:buFont typeface="Arial" pitchFamily="34" charset="0"/>
              <a:buChar char="•"/>
              <a:defRPr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839525"/>
            <a:ext cx="6192688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ilde 3"/>
          <p:cNvSpPr>
            <a:spLocks noGrp="1"/>
          </p:cNvSpPr>
          <p:nvPr>
            <p:ph type="pic" sz="quarter" idx="12"/>
          </p:nvPr>
        </p:nvSpPr>
        <p:spPr>
          <a:xfrm>
            <a:off x="4644008" y="1628266"/>
            <a:ext cx="3600000" cy="29437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335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59695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0" y="1203598"/>
            <a:ext cx="4103688" cy="702078"/>
          </a:xfrm>
          <a:prstGeom prst="rect">
            <a:avLst/>
          </a:prstGeom>
        </p:spPr>
        <p:txBody>
          <a:bodyPr/>
          <a:lstStyle>
            <a:lvl1pPr algn="l">
              <a:defRPr sz="2000" b="0" i="0">
                <a:solidFill>
                  <a:srgbClr val="000335">
                    <a:alpha val="80000"/>
                  </a:srgbClr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5976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335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4572000" y="1979153"/>
            <a:ext cx="4103688" cy="282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189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378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566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754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8483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1835696" y="2715766"/>
            <a:ext cx="5400600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0F0F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311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7" y="1607503"/>
            <a:ext cx="6552207" cy="2636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35696" y="858862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97111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F67F8EA-3BC7-6E2F-CC48-9A849602DE36}"/>
              </a:ext>
            </a:extLst>
          </p:cNvPr>
          <p:cNvSpPr/>
          <p:nvPr userDrawn="1"/>
        </p:nvSpPr>
        <p:spPr>
          <a:xfrm>
            <a:off x="1330036" y="0"/>
            <a:ext cx="781396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7" y="1607503"/>
            <a:ext cx="6552207" cy="2636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F0F0F0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35696" y="858862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baseline="0">
                <a:solidFill>
                  <a:srgbClr val="F0F0F0"/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8252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6217" y="1601537"/>
            <a:ext cx="6624215" cy="2636008"/>
          </a:xfrm>
          <a:prstGeom prst="rect">
            <a:avLst/>
          </a:prstGeom>
        </p:spPr>
        <p:txBody>
          <a:bodyPr/>
          <a:lstStyle>
            <a:lvl1pPr marL="269875" indent="-269875"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715963" indent="-258763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 marL="1168400" indent="-254000"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35696" y="852896"/>
            <a:ext cx="6264796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649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6" y="1673218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 marL="1168400" indent="-254000"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5076056" y="1673218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 marL="1168400" indent="-254000"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1835696" y="859986"/>
            <a:ext cx="6300360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4951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11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6000" y="1673215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 marL="1168400" indent="-254000"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1836000" y="859983"/>
            <a:ext cx="6300360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 baseline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ilde 3"/>
          <p:cNvSpPr>
            <a:spLocks noGrp="1"/>
          </p:cNvSpPr>
          <p:nvPr>
            <p:ph type="pic" sz="quarter" idx="12"/>
          </p:nvPr>
        </p:nvSpPr>
        <p:spPr>
          <a:xfrm>
            <a:off x="5076000" y="1673215"/>
            <a:ext cx="3060000" cy="262829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alpha val="8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09938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9" y="1203598"/>
            <a:ext cx="4176713" cy="702078"/>
          </a:xfrm>
          <a:prstGeom prst="rect">
            <a:avLst/>
          </a:prstGeom>
        </p:spPr>
        <p:txBody>
          <a:bodyPr/>
          <a:lstStyle>
            <a:lvl1pPr algn="l">
              <a:defRPr sz="2000" b="0" i="0">
                <a:solidFill>
                  <a:srgbClr val="000335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5976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4571999" y="1962824"/>
            <a:ext cx="4176713" cy="268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398D7682-1E28-BFFC-6E33-7F66D5AEC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3584" y="413314"/>
            <a:ext cx="885600" cy="4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69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40" userDrawn="1">
          <p15:clr>
            <a:srgbClr val="FBAE40"/>
          </p15:clr>
        </p15:guide>
        <p15:guide id="2" pos="551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CE4C33-D29C-AFAA-80F0-1BED4F06835C}"/>
              </a:ext>
            </a:extLst>
          </p:cNvPr>
          <p:cNvSpPr/>
          <p:nvPr userDrawn="1"/>
        </p:nvSpPr>
        <p:spPr>
          <a:xfrm>
            <a:off x="4355976" y="0"/>
            <a:ext cx="4789200" cy="51435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63440" y="1203598"/>
            <a:ext cx="4103688" cy="702078"/>
          </a:xfrm>
          <a:prstGeom prst="rect">
            <a:avLst/>
          </a:prstGeom>
        </p:spPr>
        <p:txBody>
          <a:bodyPr/>
          <a:lstStyle>
            <a:lvl1pPr algn="l">
              <a:defRPr sz="2000" b="0" i="0">
                <a:solidFill>
                  <a:srgbClr val="F0F0F0"/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5976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4663440" y="2023240"/>
            <a:ext cx="4103688" cy="268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F0F0F0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8">
            <a:extLst>
              <a:ext uri="{FF2B5EF4-FFF2-40B4-BE49-F238E27FC236}">
                <a16:creationId xmlns:a16="http://schemas.microsoft.com/office/drawing/2014/main" id="{583D8B24-B7FF-C268-7A35-4CDAE2296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73570" y="411510"/>
            <a:ext cx="886195" cy="4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49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7AC24C5-8058-3490-77BC-AA74704EA007}"/>
              </a:ext>
            </a:extLst>
          </p:cNvPr>
          <p:cNvSpPr/>
          <p:nvPr userDrawn="1"/>
        </p:nvSpPr>
        <p:spPr>
          <a:xfrm>
            <a:off x="0" y="0"/>
            <a:ext cx="1403648" cy="5143500"/>
          </a:xfrm>
          <a:prstGeom prst="rect">
            <a:avLst/>
          </a:prstGeom>
          <a:solidFill>
            <a:srgbClr val="000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Inter Medium" panose="020B0502030000000004" pitchFamily="34" charset="0"/>
            </a:endParaRPr>
          </a:p>
        </p:txBody>
      </p:sp>
      <p:pic>
        <p:nvPicPr>
          <p:cNvPr id="3" name="Bilde 8">
            <a:extLst>
              <a:ext uri="{FF2B5EF4-FFF2-40B4-BE49-F238E27FC236}">
                <a16:creationId xmlns:a16="http://schemas.microsoft.com/office/drawing/2014/main" id="{09FAC4A0-AFA1-F988-45D9-0B00265E4B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8726" y="411510"/>
            <a:ext cx="886195" cy="459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19547A9-A5AD-2909-C2C9-0BB97EF2323D}"/>
              </a:ext>
            </a:extLst>
          </p:cNvPr>
          <p:cNvSpPr/>
          <p:nvPr userDrawn="1"/>
        </p:nvSpPr>
        <p:spPr>
          <a:xfrm>
            <a:off x="0" y="0"/>
            <a:ext cx="1403648" cy="5143500"/>
          </a:xfrm>
          <a:prstGeom prst="rect">
            <a:avLst/>
          </a:prstGeom>
          <a:solidFill>
            <a:srgbClr val="000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8">
            <a:extLst>
              <a:ext uri="{FF2B5EF4-FFF2-40B4-BE49-F238E27FC236}">
                <a16:creationId xmlns:a16="http://schemas.microsoft.com/office/drawing/2014/main" id="{F2BFA99A-FB83-9B21-7791-6D010438D45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58726" y="411510"/>
            <a:ext cx="886195" cy="4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9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68" r:id="rId2"/>
    <p:sldLayoutId id="2147483923" r:id="rId3"/>
    <p:sldLayoutId id="2147483917" r:id="rId4"/>
    <p:sldLayoutId id="2147483924" r:id="rId5"/>
    <p:sldLayoutId id="2147483919" r:id="rId6"/>
    <p:sldLayoutId id="2147483947" r:id="rId7"/>
    <p:sldLayoutId id="2147483948" r:id="rId8"/>
    <p:sldLayoutId id="2147483946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85393" y="339502"/>
            <a:ext cx="886197" cy="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703" userDrawn="1">
          <p15:clr>
            <a:srgbClr val="F26B43"/>
          </p15:clr>
        </p15:guide>
        <p15:guide id="5" pos="451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5E9E737-7BEA-2818-658A-E84633CF1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5393" y="339502"/>
            <a:ext cx="886197" cy="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9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567">
          <p15:clr>
            <a:srgbClr val="F26B43"/>
          </p15:clr>
        </p15:guide>
        <p15:guide id="5" pos="45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Jente med hjelm som sitter på skateboard">
            <a:extLst>
              <a:ext uri="{FF2B5EF4-FFF2-40B4-BE49-F238E27FC236}">
                <a16:creationId xmlns:a16="http://schemas.microsoft.com/office/drawing/2014/main" id="{E9E7A997-CFE9-9BF6-DE1B-96BE8EC73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" b="136"/>
          <a:stretch/>
        </p:blipFill>
        <p:spPr>
          <a:xfrm>
            <a:off x="1403647" y="0"/>
            <a:ext cx="7740353" cy="5143016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FEFB9973-F806-1A07-DBB9-82C8BFF1C9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875" t="58399" r="20269" b="8154"/>
          <a:stretch/>
        </p:blipFill>
        <p:spPr>
          <a:xfrm>
            <a:off x="1403647" y="3075806"/>
            <a:ext cx="7740353" cy="2067694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B214A00-09AB-FD5F-8EA8-28D06740BC58}"/>
              </a:ext>
            </a:extLst>
          </p:cNvPr>
          <p:cNvSpPr/>
          <p:nvPr/>
        </p:nvSpPr>
        <p:spPr>
          <a:xfrm>
            <a:off x="1403646" y="-484"/>
            <a:ext cx="7740354" cy="5143500"/>
          </a:xfrm>
          <a:prstGeom prst="rect">
            <a:avLst/>
          </a:prstGeom>
          <a:gradFill>
            <a:gsLst>
              <a:gs pos="6000">
                <a:srgbClr val="000335">
                  <a:alpha val="96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Medium" panose="020B0502030000000004" pitchFamily="34" charset="0"/>
              <a:ea typeface="+mn-ea"/>
              <a:cs typeface="+mn-cs"/>
            </a:endParaRP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9045C882-2C59-D69F-4F28-35BE5418DB50}"/>
              </a:ext>
            </a:extLst>
          </p:cNvPr>
          <p:cNvCxnSpPr/>
          <p:nvPr/>
        </p:nvCxnSpPr>
        <p:spPr>
          <a:xfrm>
            <a:off x="1403647" y="0"/>
            <a:ext cx="0" cy="5143500"/>
          </a:xfrm>
          <a:prstGeom prst="line">
            <a:avLst/>
          </a:prstGeom>
          <a:ln w="1270">
            <a:solidFill>
              <a:srgbClr val="F0F0F0">
                <a:alpha val="2600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lassholder for tekst 13"/>
          <p:cNvSpPr>
            <a:spLocks noGrp="1"/>
          </p:cNvSpPr>
          <p:nvPr>
            <p:ph type="body" sz="quarter" idx="11"/>
          </p:nvPr>
        </p:nvSpPr>
        <p:spPr>
          <a:xfrm>
            <a:off x="1835695" y="4317944"/>
            <a:ext cx="4174571" cy="368356"/>
          </a:xfrm>
        </p:spPr>
        <p:txBody>
          <a:bodyPr/>
          <a:lstStyle/>
          <a:p>
            <a:r>
              <a:rPr lang="nb-NO" dirty="0"/>
              <a:t>Kort informasjon om hva Aktivitetsguiden er. 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dirty="0"/>
              <a:t>Aktivitetsguiden</a:t>
            </a:r>
            <a:br>
              <a:rPr lang="nb-NO" dirty="0"/>
            </a:br>
            <a:endParaRPr lang="nb-NO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49742B5E-5CDF-2828-EC7A-5A9DE77E12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nb-NO" dirty="0">
                <a:solidFill>
                  <a:srgbClr val="000335"/>
                </a:solidFill>
              </a:rPr>
              <a:t>E</a:t>
            </a:r>
            <a:r>
              <a:rPr lang="nb-NO" b="0" i="0" dirty="0">
                <a:solidFill>
                  <a:srgbClr val="000335"/>
                </a:solidFill>
                <a:effectLst/>
                <a:latin typeface="Inter" panose="02000503000000020004" pitchFamily="2" charset="0"/>
              </a:rPr>
              <a:t>t inkluderingstiltak for å redusere økonomiske,- kulturelle,- og språklige barrierer for deltakelse i idretten.</a:t>
            </a:r>
          </a:p>
          <a:p>
            <a:r>
              <a:rPr lang="nb-NO" dirty="0">
                <a:solidFill>
                  <a:srgbClr val="000335"/>
                </a:solidFill>
                <a:latin typeface="Inter"/>
                <a:ea typeface="Inter"/>
                <a:cs typeface="Arial"/>
              </a:rPr>
              <a:t>Gratis tilbud </a:t>
            </a:r>
            <a:endParaRPr lang="nb-NO" dirty="0">
              <a:latin typeface="Inter"/>
              <a:ea typeface="Inter"/>
              <a:cs typeface="Arial"/>
            </a:endParaRPr>
          </a:p>
          <a:p>
            <a:r>
              <a:rPr lang="nb-NO" dirty="0">
                <a:solidFill>
                  <a:srgbClr val="000335"/>
                </a:solidFill>
              </a:rPr>
              <a:t>Hjelper b</a:t>
            </a:r>
            <a:r>
              <a:rPr lang="nb-NO" b="0" i="0" dirty="0">
                <a:solidFill>
                  <a:srgbClr val="000335"/>
                </a:solidFill>
                <a:effectLst/>
                <a:latin typeface="Inter" panose="02000503000000020004" pitchFamily="2" charset="0"/>
              </a:rPr>
              <a:t>arn og unge mellom 6-19 år og deres familie med å finne et passende idrettstilbud.</a:t>
            </a:r>
          </a:p>
          <a:p>
            <a:endParaRPr lang="nb-NO" dirty="0">
              <a:solidFill>
                <a:srgbClr val="000335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000335"/>
                </a:solidFill>
              </a:rPr>
              <a:t>Målgruppe</a:t>
            </a:r>
          </a:p>
          <a:p>
            <a:pPr>
              <a:buFontTx/>
              <a:buChar char="-"/>
            </a:pPr>
            <a:r>
              <a:rPr lang="nb-NO" dirty="0">
                <a:solidFill>
                  <a:srgbClr val="000335"/>
                </a:solidFill>
              </a:rPr>
              <a:t>Barn og unge fra lavinntektsfamilier</a:t>
            </a:r>
          </a:p>
          <a:p>
            <a:pPr>
              <a:buFontTx/>
              <a:buChar char="-"/>
            </a:pPr>
            <a:r>
              <a:rPr lang="nb-NO" dirty="0">
                <a:solidFill>
                  <a:srgbClr val="000335"/>
                </a:solidFill>
              </a:rPr>
              <a:t>Barn og unge med minoritetsbakgrunn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591C665-E02A-3721-8512-A946D7949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Hva er Aktivitetsguiden?</a:t>
            </a:r>
          </a:p>
        </p:txBody>
      </p:sp>
    </p:spTree>
    <p:extLst>
      <p:ext uri="{BB962C8B-B14F-4D97-AF65-F5344CB8AC3E}">
        <p14:creationId xmlns:p14="http://schemas.microsoft.com/office/powerpoint/2010/main" val="22527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05FD21C-6F37-691C-252E-01379C4F92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nb-NO" dirty="0">
                <a:latin typeface="Inter"/>
                <a:ea typeface="Inter"/>
                <a:cs typeface="Arial"/>
              </a:rPr>
              <a:t>Aktivitetsguiden er en brobygger og et bindeledd mellom familien og idrettslaget, og ofte også det offentlige og/eller skoleverket. </a:t>
            </a:r>
          </a:p>
          <a:p>
            <a:r>
              <a:rPr lang="nb-NO" dirty="0">
                <a:latin typeface="Inter"/>
                <a:ea typeface="Inter"/>
                <a:cs typeface="Arial"/>
              </a:rPr>
              <a:t>Aktivitetsguidene er flerspråklige og kan møte familier på deres morsmål</a:t>
            </a:r>
          </a:p>
          <a:p>
            <a:r>
              <a:rPr lang="nb-NO" dirty="0">
                <a:latin typeface="Inter"/>
                <a:ea typeface="Inter"/>
                <a:cs typeface="Arial"/>
              </a:rPr>
              <a:t>Aktivitetsguiden tilpasser arbeidet etter familien sitt behov</a:t>
            </a:r>
          </a:p>
          <a:p>
            <a:endParaRPr lang="nb-NO" dirty="0">
              <a:latin typeface="Inter"/>
              <a:ea typeface="Inter"/>
              <a:cs typeface="Arial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CF747BB-4BA4-19D8-8961-8A4901535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Overordnet beskrivelse</a:t>
            </a:r>
          </a:p>
        </p:txBody>
      </p:sp>
    </p:spTree>
    <p:extLst>
      <p:ext uri="{BB962C8B-B14F-4D97-AF65-F5344CB8AC3E}">
        <p14:creationId xmlns:p14="http://schemas.microsoft.com/office/powerpoint/2010/main" val="311762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EAEF8F9-E955-9799-800B-DF65B88E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0" y="845458"/>
            <a:ext cx="4103688" cy="702078"/>
          </a:xfrm>
        </p:spPr>
        <p:txBody>
          <a:bodyPr/>
          <a:lstStyle/>
          <a:p>
            <a:r>
              <a:rPr lang="nb-NO" dirty="0"/>
              <a:t>Hvordan jobber aktivitetsguidene</a:t>
            </a:r>
          </a:p>
        </p:txBody>
      </p:sp>
      <p:pic>
        <p:nvPicPr>
          <p:cNvPr id="5" name="Plassholder for innhold 4" descr="Et bilde som inneholder person, gress, fotball, spiller&#10;&#10;Automatisk generert beskrivelse">
            <a:extLst>
              <a:ext uri="{FF2B5EF4-FFF2-40B4-BE49-F238E27FC236}">
                <a16:creationId xmlns:a16="http://schemas.microsoft.com/office/drawing/2014/main" id="{AC3E7F8C-8628-46AC-0598-8D548A931A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r="22684"/>
          <a:stretch/>
        </p:blipFill>
        <p:spPr>
          <a:xfrm>
            <a:off x="20" y="10"/>
            <a:ext cx="4355956" cy="5143490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459C9F-CC62-733B-F2FF-BCFD514626C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63440" y="1836420"/>
            <a:ext cx="4103688" cy="3178275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 dirty="0">
                <a:cs typeface="+mn-cs"/>
              </a:rPr>
              <a:t>Tilpasser arbeidet etter familien sitt behov</a:t>
            </a:r>
          </a:p>
          <a:p>
            <a:pPr marL="142886" lvl="0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 dirty="0">
                <a:cs typeface="+mn-cs"/>
              </a:rPr>
              <a:t>Oppsøkende og praktisk arbeid:</a:t>
            </a:r>
            <a:endParaRPr lang="nb-NO" sz="1500" dirty="0"/>
          </a:p>
          <a:p>
            <a:pPr marL="6000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 dirty="0">
                <a:solidFill>
                  <a:srgbClr val="F0F0F0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rPr>
              <a:t>Gi informasjon</a:t>
            </a:r>
          </a:p>
          <a:p>
            <a:pPr marL="6000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 dirty="0">
                <a:solidFill>
                  <a:srgbClr val="F0F0F0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rPr>
              <a:t>Dialog med idrettslag</a:t>
            </a:r>
          </a:p>
          <a:p>
            <a:pPr marL="6000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 dirty="0">
                <a:solidFill>
                  <a:srgbClr val="F0F0F0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rPr>
              <a:t>Bistå med oversettelse</a:t>
            </a:r>
          </a:p>
          <a:p>
            <a:pPr marL="600075" lvl="1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 dirty="0">
                <a:solidFill>
                  <a:srgbClr val="F0F0F0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</a:rPr>
              <a:t>Bistår med å løse betalingsutfordringer</a:t>
            </a:r>
          </a:p>
          <a:p>
            <a:pPr marL="142886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 dirty="0">
                <a:cs typeface="+mn-cs"/>
              </a:rPr>
              <a:t>Kan følge til og fra trening i starten</a:t>
            </a:r>
          </a:p>
          <a:p>
            <a:pPr marL="142886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 dirty="0">
                <a:cs typeface="+mn-cs"/>
              </a:rPr>
              <a:t>Tilrettelegger for at familiene skal klare å følge opp etter at guiden har avsluttet samarbeidet</a:t>
            </a:r>
          </a:p>
          <a:p>
            <a:pPr marL="142886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1100" dirty="0">
              <a:solidFill>
                <a:srgbClr val="F0F0F0">
                  <a:alpha val="80000"/>
                </a:srgbClr>
              </a:solidFill>
            </a:endParaRPr>
          </a:p>
          <a:p>
            <a:pPr>
              <a:lnSpc>
                <a:spcPct val="90000"/>
              </a:lnSpc>
            </a:pPr>
            <a:endParaRPr lang="nb-NO" sz="1500" dirty="0"/>
          </a:p>
        </p:txBody>
      </p:sp>
    </p:spTree>
    <p:extLst>
      <p:ext uri="{BB962C8B-B14F-4D97-AF65-F5344CB8AC3E}">
        <p14:creationId xmlns:p14="http://schemas.microsoft.com/office/powerpoint/2010/main" val="9770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011B043-0227-9972-1C2A-322B1CAA4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883558"/>
            <a:ext cx="4176713" cy="702078"/>
          </a:xfrm>
        </p:spPr>
        <p:txBody>
          <a:bodyPr/>
          <a:lstStyle/>
          <a:p>
            <a:r>
              <a:rPr lang="nb-NO" dirty="0"/>
              <a:t>Styrker</a:t>
            </a:r>
          </a:p>
        </p:txBody>
      </p:sp>
      <p:pic>
        <p:nvPicPr>
          <p:cNvPr id="6" name="Plassholder for bilde 5" descr="Et bilde som inneholder person, klær, sko, mann&#10;&#10;KI-generert innhold kan være feil.">
            <a:extLst>
              <a:ext uri="{FF2B5EF4-FFF2-40B4-BE49-F238E27FC236}">
                <a16:creationId xmlns:a16="http://schemas.microsoft.com/office/drawing/2014/main" id="{E8CDD4B3-F3AB-CF3E-8EBF-623F752126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43243"/>
          <a:stretch/>
        </p:blipFill>
        <p:spPr>
          <a:xfrm>
            <a:off x="20" y="10"/>
            <a:ext cx="4355956" cy="5143490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C92EE44-CDB6-AA51-BD20-FBCD1D8D69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99" y="1737360"/>
            <a:ext cx="4572001" cy="2907762"/>
          </a:xfrm>
        </p:spPr>
        <p:txBody>
          <a:bodyPr/>
          <a:lstStyle/>
          <a:p>
            <a:r>
              <a:rPr lang="nb-NO" dirty="0"/>
              <a:t>Språkkompetanse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kan møte familier på deres morsmål</a:t>
            </a:r>
          </a:p>
          <a:p>
            <a:r>
              <a:rPr lang="nb-NO" dirty="0"/>
              <a:t>Tid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kan komme hjem til familier og følge til trening</a:t>
            </a:r>
          </a:p>
          <a:p>
            <a:r>
              <a:rPr lang="nb-NO" dirty="0"/>
              <a:t>Fleksibilitet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tilpasser arbeidet ut i fra familien sitt behov</a:t>
            </a:r>
          </a:p>
          <a:p>
            <a:r>
              <a:rPr lang="nb-NO" dirty="0"/>
              <a:t>Informasjon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Kjenner idretten og støtteordninger i kommunen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4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79824DF-1BF4-885F-7AF6-F9DA74F533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35697" y="1607503"/>
            <a:ext cx="6552207" cy="31835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Kommunen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Ulike tjenester som er i kontakt med målgruppen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NAV, barnevern, helsestasjonen ol.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Flyktningstjenesten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Tilskuddsordning/fond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Idrettslag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Skoleverket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0335">
                    <a:alpha val="80000"/>
                  </a:srgb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Barne- og ungdomsskoler, mottaksklasser, Voksenopplæringen 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Andre frivillige organisasjoner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A48E3E4-93CC-0CA7-AF6E-076DC97285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Relevante samarbeidspartnere</a:t>
            </a:r>
          </a:p>
        </p:txBody>
      </p:sp>
    </p:spTree>
    <p:extLst>
      <p:ext uri="{BB962C8B-B14F-4D97-AF65-F5344CB8AC3E}">
        <p14:creationId xmlns:p14="http://schemas.microsoft.com/office/powerpoint/2010/main" val="137297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2404C6B-F632-460F-1524-4E4770C63F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marL="285750" indent="-285750">
              <a:buFontTx/>
              <a:buChar char="-"/>
            </a:pPr>
            <a:r>
              <a:rPr lang="nb-NO" dirty="0"/>
              <a:t>BUFDIR</a:t>
            </a:r>
          </a:p>
          <a:p>
            <a:pPr marL="285750" indent="-285750">
              <a:buFontTx/>
              <a:buChar char="-"/>
            </a:pPr>
            <a:r>
              <a:rPr lang="nb-NO" dirty="0"/>
              <a:t>Kommunen</a:t>
            </a:r>
          </a:p>
          <a:p>
            <a:pPr marL="285750" indent="-285750">
              <a:buFontTx/>
              <a:buChar char="-"/>
            </a:pPr>
            <a:r>
              <a:rPr lang="nb-NO" dirty="0">
                <a:latin typeface="Inter"/>
                <a:ea typeface="Inter"/>
                <a:cs typeface="Arial"/>
              </a:rPr>
              <a:t>NIF (enten gjennom Inkludering i idrettslag-ordningen eller IMDi). </a:t>
            </a:r>
          </a:p>
          <a:p>
            <a:pPr marL="285750" indent="-285750">
              <a:buFontTx/>
              <a:buChar char="-"/>
            </a:pPr>
            <a:r>
              <a:rPr lang="nb-NO" dirty="0"/>
              <a:t>Stiftelser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D328159-BB27-92D7-FD30-4EAFED06E6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Hvor kan man få prosjektstøtte?</a:t>
            </a:r>
          </a:p>
        </p:txBody>
      </p:sp>
    </p:spTree>
    <p:extLst>
      <p:ext uri="{BB962C8B-B14F-4D97-AF65-F5344CB8AC3E}">
        <p14:creationId xmlns:p14="http://schemas.microsoft.com/office/powerpoint/2010/main" val="2182634570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r">
  <a:themeElements>
    <a:clrScheme name="NIF Digital">
      <a:dk1>
        <a:srgbClr val="000334"/>
      </a:dk1>
      <a:lt1>
        <a:srgbClr val="EDF5FA"/>
      </a:lt1>
      <a:dk2>
        <a:srgbClr val="001A51"/>
      </a:dk2>
      <a:lt2>
        <a:srgbClr val="F2F2F2"/>
      </a:lt2>
      <a:accent1>
        <a:srgbClr val="003E7E"/>
      </a:accent1>
      <a:accent2>
        <a:srgbClr val="1979BC"/>
      </a:accent2>
      <a:accent3>
        <a:srgbClr val="20C3FF"/>
      </a:accent3>
      <a:accent4>
        <a:srgbClr val="656785"/>
      </a:accent4>
      <a:accent5>
        <a:srgbClr val="FD3832"/>
      </a:accent5>
      <a:accent6>
        <a:srgbClr val="BA6C01"/>
      </a:accent6>
      <a:hlink>
        <a:srgbClr val="1979BC"/>
      </a:hlink>
      <a:folHlink>
        <a:srgbClr val="20874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_Mal_forelopig" id="{7879E941-28F9-134D-923A-6121FBEBF1A9}" vid="{1C5CB4CA-2A1D-B345-8E0C-8BD99175E998}"/>
    </a:ext>
  </a:extLst>
</a:theme>
</file>

<file path=ppt/theme/theme2.xml><?xml version="1.0" encoding="utf-8"?>
<a:theme xmlns:a="http://schemas.openxmlformats.org/drawingml/2006/main" name="Påløpende sider uten bakgrunn">
  <a:themeElements>
    <a:clrScheme name="NIF">
      <a:dk1>
        <a:srgbClr val="000334"/>
      </a:dk1>
      <a:lt1>
        <a:srgbClr val="FFFFFF"/>
      </a:lt1>
      <a:dk2>
        <a:srgbClr val="003E7E"/>
      </a:dk2>
      <a:lt2>
        <a:srgbClr val="EAEAEA"/>
      </a:lt2>
      <a:accent1>
        <a:srgbClr val="000334"/>
      </a:accent1>
      <a:accent2>
        <a:srgbClr val="003E7E"/>
      </a:accent2>
      <a:accent3>
        <a:srgbClr val="EDF5FA"/>
      </a:accent3>
      <a:accent4>
        <a:srgbClr val="1979BC"/>
      </a:accent4>
      <a:accent5>
        <a:srgbClr val="E32C22"/>
      </a:accent5>
      <a:accent6>
        <a:srgbClr val="FD3832"/>
      </a:accent6>
      <a:hlink>
        <a:srgbClr val="EDF5FA"/>
      </a:hlink>
      <a:folHlink>
        <a:srgbClr val="0003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IF_Mal_forelopig" id="{7879E941-28F9-134D-923A-6121FBEBF1A9}" vid="{AB7BA966-C08F-B04B-AB62-AB5CB0D18BE1}"/>
    </a:ext>
  </a:extLst>
</a:theme>
</file>

<file path=ppt/theme/theme3.xml><?xml version="1.0" encoding="utf-8"?>
<a:theme xmlns:a="http://schemas.openxmlformats.org/drawingml/2006/main" name="1_Påløpende sider uten bakgru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IF_Mal_forelopig" id="{7879E941-28F9-134D-923A-6121FBEBF1A9}" vid="{C3700910-BC02-8040-96F1-1BB66437B18B}"/>
    </a:ext>
  </a:extLst>
</a:theme>
</file>

<file path=ppt/theme/theme4.xml><?xml version="1.0" encoding="utf-8"?>
<a:theme xmlns:a="http://schemas.openxmlformats.org/drawingml/2006/main" name="3_Påløpende sider uten bakgru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DB07FB5F-ABC3-4A1C-8D72-E0A41EEC8BEC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538389-cabc-4d4e-918a-8beb7ac0ecaa" xsi:nil="true"/>
    <SharedWithUsers xmlns="9d2c2683-8c36-4351-aa30-ed53450a6b9e">
      <UserInfo>
        <DisplayName>Ingebrigtsen, Pernille</DisplayName>
        <AccountId>17</AccountId>
        <AccountType/>
      </UserInfo>
      <UserInfo>
        <DisplayName>Brekkan, Vigdis</DisplayName>
        <AccountId>24</AccountId>
        <AccountType/>
      </UserInfo>
      <UserInfo>
        <DisplayName>Aagaard, Finn</DisplayName>
        <AccountId>15</AccountId>
        <AccountType/>
      </UserInfo>
      <UserInfo>
        <DisplayName>Midthaug, Rune</DisplayName>
        <AccountId>58</AccountId>
        <AccountType/>
      </UserInfo>
      <UserInfo>
        <DisplayName>Widding, Bente Engelhardtsen</DisplayName>
        <AccountId>143</AccountId>
        <AccountType/>
      </UserInfo>
    </SharedWithUsers>
    <lcf76f155ced4ddcb4097134ff3c332f xmlns="8fa3b00c-49de-465c-b2ad-5dc8ee6aed33">
      <Terms xmlns="http://schemas.microsoft.com/office/infopath/2007/PartnerControls"/>
    </lcf76f155ced4ddcb4097134ff3c332f>
    <MediaLengthInSeconds xmlns="8fa3b00c-49de-465c-b2ad-5dc8ee6aed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3CD34872593F41891FCB6B3F215895" ma:contentTypeVersion="19" ma:contentTypeDescription="Opprett et nytt dokument." ma:contentTypeScope="" ma:versionID="c08393ce13eb8e984a8b82277dbfbb30">
  <xsd:schema xmlns:xsd="http://www.w3.org/2001/XMLSchema" xmlns:xs="http://www.w3.org/2001/XMLSchema" xmlns:p="http://schemas.microsoft.com/office/2006/metadata/properties" xmlns:ns2="8fa3b00c-49de-465c-b2ad-5dc8ee6aed33" xmlns:ns3="9d2c2683-8c36-4351-aa30-ed53450a6b9e" xmlns:ns4="9e538389-cabc-4d4e-918a-8beb7ac0ecaa" targetNamespace="http://schemas.microsoft.com/office/2006/metadata/properties" ma:root="true" ma:fieldsID="38fcd82084efa04ef7d31378c5998540" ns2:_="" ns3:_="" ns4:_="">
    <xsd:import namespace="8fa3b00c-49de-465c-b2ad-5dc8ee6aed33"/>
    <xsd:import namespace="9d2c2683-8c36-4351-aa30-ed53450a6b9e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3b00c-49de-465c-b2ad-5dc8ee6ae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2683-8c36-4351-aa30-ed53450a6b9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3389f07-aab5-4566-9cba-23d4ebe277c6}" ma:internalName="TaxCatchAll" ma:showField="CatchAllData" ma:web="9d2c2683-8c36-4351-aa30-ed53450a6b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746EA1-46E3-44BD-BD05-E21C093960FE}">
  <ds:schemaRefs>
    <ds:schemaRef ds:uri="http://schemas.microsoft.com/office/infopath/2007/PartnerControls"/>
    <ds:schemaRef ds:uri="1eba1fb0-1e8c-4fe5-80f3-25b5a322b5a4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9e538389-cabc-4d4e-918a-8beb7ac0ecaa"/>
    <ds:schemaRef ds:uri="ac468005-9dcc-447f-9699-13b693cff7d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16E545B-E6D4-4FFF-93B0-33112A68B8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95C9-F6E3-4312-BADD-EDEFC370AF4F}"/>
</file>

<file path=docMetadata/LabelInfo.xml><?xml version="1.0" encoding="utf-8"?>
<clbl:labelList xmlns:clbl="http://schemas.microsoft.com/office/2020/mipLabelMetadata">
  <clbl:label id="{5ca93399-1184-430d-88a8-107721ef7b66}" enabled="0" method="" siteId="{5ca93399-1184-430d-88a8-107721ef7b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242</Words>
  <Application>Microsoft Office PowerPoint</Application>
  <PresentationFormat>Skjermfremvisning (16:9)</PresentationFormat>
  <Paragraphs>51</Paragraphs>
  <Slides>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7</vt:i4>
      </vt:variant>
    </vt:vector>
  </HeadingPairs>
  <TitlesOfParts>
    <vt:vector size="16" baseType="lpstr">
      <vt:lpstr>Arial</vt:lpstr>
      <vt:lpstr>Calibri</vt:lpstr>
      <vt:lpstr>Georgia</vt:lpstr>
      <vt:lpstr>Inter</vt:lpstr>
      <vt:lpstr>Inter Medium</vt:lpstr>
      <vt:lpstr>Forsider</vt:lpstr>
      <vt:lpstr>Påløpende sider uten bakgrunn</vt:lpstr>
      <vt:lpstr>1_Påløpende sider uten bakgrunn</vt:lpstr>
      <vt:lpstr>3_Påløpende sider uten bakgrunn</vt:lpstr>
      <vt:lpstr>PowerPoint-presentasjon</vt:lpstr>
      <vt:lpstr>Hva er Aktivitetsguiden?</vt:lpstr>
      <vt:lpstr>Overordnet beskrivelse</vt:lpstr>
      <vt:lpstr>Hvordan jobber aktivitetsguidene</vt:lpstr>
      <vt:lpstr>Styrker</vt:lpstr>
      <vt:lpstr>Relevante samarbeidspartnere</vt:lpstr>
      <vt:lpstr>Hvor kan man få prosjektstøtte?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Brekkan, Vigdis</dc:creator>
  <cp:lastModifiedBy>Hurrød, Line</cp:lastModifiedBy>
  <cp:revision>58</cp:revision>
  <dcterms:created xsi:type="dcterms:W3CDTF">2016-10-07T09:17:01Z</dcterms:created>
  <dcterms:modified xsi:type="dcterms:W3CDTF">2025-04-29T07:17:51Z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0x0101007E3CD34872593F41891FCB6B3F215895</vt:lpwstr>
  </property>
  <property fmtid="{D5CDD505-2E9C-101B-9397-08002B2CF9AE}" pid="3" name="OrgTilhorighet">
    <vt:lpwstr>1;#SF01 Norges Idrettsforbund|c1ca8435-9635-48b0-8fd0-127d70284636</vt:lpwstr>
  </property>
  <property fmtid="{D5CDD505-2E9C-101B-9397-08002B2CF9AE}" pid="4" name="Dokumentkategori">
    <vt:lpwstr/>
  </property>
  <property fmtid="{D5CDD505-2E9C-101B-9397-08002B2CF9AE}" pid="5" name="_dlc_DocIdItemGuid">
    <vt:lpwstr>a737baac-e165-4647-8f45-00c6e1cb9133</vt:lpwstr>
  </property>
  <property fmtid="{D5CDD505-2E9C-101B-9397-08002B2CF9AE}" pid="6" name="Order">
    <vt:r8>546800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