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2" r:id="rId4"/>
    <p:sldMasterId id="2147483916" r:id="rId5"/>
    <p:sldMasterId id="2147483940" r:id="rId6"/>
    <p:sldMasterId id="2147483960" r:id="rId7"/>
  </p:sldMasterIdLst>
  <p:notesMasterIdLst>
    <p:notesMasterId r:id="rId18"/>
  </p:notesMasterIdLst>
  <p:handoutMasterIdLst>
    <p:handoutMasterId r:id="rId19"/>
  </p:handoutMasterIdLst>
  <p:sldIdLst>
    <p:sldId id="342" r:id="rId8"/>
    <p:sldId id="349" r:id="rId9"/>
    <p:sldId id="350" r:id="rId10"/>
    <p:sldId id="351" r:id="rId11"/>
    <p:sldId id="352" r:id="rId12"/>
    <p:sldId id="353" r:id="rId13"/>
    <p:sldId id="483" r:id="rId14"/>
    <p:sldId id="893" r:id="rId15"/>
    <p:sldId id="354" r:id="rId16"/>
    <p:sldId id="905" r:id="rId17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Inter" panose="02000503000000020004" pitchFamily="2" charset="0"/>
      <p:regular r:id="rId24"/>
      <p:bold r:id="rId25"/>
    </p:embeddedFont>
    <p:embeddedFont>
      <p:font typeface="Inter Medium" panose="02000503000000020004" pitchFamily="2" charset="0"/>
      <p:regular r:id="rId26"/>
    </p:embeddedFont>
  </p:embeddedFontLst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orient="horz" pos="849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EEF"/>
    <a:srgbClr val="FAA634"/>
    <a:srgbClr val="003E7E"/>
    <a:srgbClr val="197ABC"/>
    <a:srgbClr val="FD3932"/>
    <a:srgbClr val="000335"/>
    <a:srgbClr val="F0F0F0"/>
    <a:srgbClr val="BEC0C2"/>
    <a:srgbClr val="EE4135"/>
    <a:srgbClr val="2E40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EA8C8B-CA5D-457A-A1A1-FA9D8DBB0C05}" v="45" dt="2025-04-29T07:15:55.2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260" y="272"/>
      </p:cViewPr>
      <p:guideLst>
        <p:guide orient="horz" pos="2074"/>
        <p:guide orient="horz" pos="84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523BBE-078C-4864-B18F-BCC772B08204}" type="doc">
      <dgm:prSet loTypeId="urn:microsoft.com/office/officeart/2005/8/layout/hProcess11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nb-NO"/>
        </a:p>
      </dgm:t>
    </dgm:pt>
    <dgm:pt modelId="{943FB6D6-7FB1-4D0B-9021-5E1AC91CA4FB}" type="pres">
      <dgm:prSet presAssocID="{7B523BBE-078C-4864-B18F-BCC772B08204}" presName="Name0" presStyleCnt="0">
        <dgm:presLayoutVars>
          <dgm:dir/>
          <dgm:resizeHandles val="exact"/>
        </dgm:presLayoutVars>
      </dgm:prSet>
      <dgm:spPr/>
    </dgm:pt>
    <dgm:pt modelId="{76B51232-65EE-4574-BBB1-419BB4ED07E3}" type="pres">
      <dgm:prSet presAssocID="{7B523BBE-078C-4864-B18F-BCC772B08204}" presName="arrow" presStyleLbl="bgShp" presStyleIdx="0" presStyleCnt="1" custScaleY="111939" custLinFactNeighborX="-106" custLinFactNeighborY="8330"/>
      <dgm:spPr/>
    </dgm:pt>
    <dgm:pt modelId="{30D32963-D815-49C2-AD68-CB044138A8E7}" type="pres">
      <dgm:prSet presAssocID="{7B523BBE-078C-4864-B18F-BCC772B08204}" presName="points" presStyleCnt="0"/>
      <dgm:spPr/>
    </dgm:pt>
  </dgm:ptLst>
  <dgm:cxnLst>
    <dgm:cxn modelId="{38C5A7FD-1CDB-4416-8EFC-4F82E146D2A8}" type="presOf" srcId="{7B523BBE-078C-4864-B18F-BCC772B08204}" destId="{943FB6D6-7FB1-4D0B-9021-5E1AC91CA4FB}" srcOrd="0" destOrd="0" presId="urn:microsoft.com/office/officeart/2005/8/layout/hProcess11"/>
    <dgm:cxn modelId="{F59AFFA6-E724-4ADB-8C06-6A0A74C479E3}" type="presParOf" srcId="{943FB6D6-7FB1-4D0B-9021-5E1AC91CA4FB}" destId="{76B51232-65EE-4574-BBB1-419BB4ED07E3}" srcOrd="0" destOrd="0" presId="urn:microsoft.com/office/officeart/2005/8/layout/hProcess11"/>
    <dgm:cxn modelId="{67455D97-F7E7-4EEE-B132-9B4C38850ADC}" type="presParOf" srcId="{943FB6D6-7FB1-4D0B-9021-5E1AC91CA4FB}" destId="{30D32963-D815-49C2-AD68-CB044138A8E7}" srcOrd="1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51232-65EE-4574-BBB1-419BB4ED07E3}">
      <dsp:nvSpPr>
        <dsp:cNvPr id="0" name=""/>
        <dsp:cNvSpPr/>
      </dsp:nvSpPr>
      <dsp:spPr>
        <a:xfrm>
          <a:off x="0" y="632486"/>
          <a:ext cx="7642964" cy="915194"/>
        </a:xfrm>
        <a:prstGeom prst="notchedRightArrow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DB8D45B-F279-5016-11DB-DC0C9BBC8D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Inter Medium" panose="020B0502030000000004" pitchFamily="34" charset="0"/>
            </a:endParaRP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E2E7EF-DDDD-4F9E-9553-E835A05A99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A2078-DA34-0942-9AEF-FAEBE0F1282B}" type="datetimeFigureOut">
              <a:rPr lang="nb-NO" smtClean="0">
                <a:latin typeface="Inter Medium" panose="020B0502030000000004" pitchFamily="34" charset="0"/>
              </a:rPr>
              <a:t>29.04.2025</a:t>
            </a:fld>
            <a:endParaRPr lang="nb-NO">
              <a:latin typeface="Inter Medium" panose="020B0502030000000004" pitchFamily="34" charset="0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9EB7811-9E4D-328D-1290-DBF9076D3F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Inter Medium" panose="020B0502030000000004" pitchFamily="34" charset="0"/>
            </a:endParaRP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33F077F0-DABA-4F56-47D2-861CF0AEB8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2FF1-807E-964F-887C-CD2959FE6A02}" type="slidenum">
              <a:rPr lang="nb-NO" smtClean="0">
                <a:latin typeface="Inter Medium" panose="020B0502030000000004" pitchFamily="34" charset="0"/>
              </a:rPr>
              <a:t>‹#›</a:t>
            </a:fld>
            <a:endParaRPr lang="nb-NO">
              <a:latin typeface="Inter Medium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6957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29.04.2025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34529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06411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10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2939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1835696" y="4317944"/>
            <a:ext cx="2952328" cy="27003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 b="0" i="0">
                <a:solidFill>
                  <a:srgbClr val="F0F0F0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 hasCustomPrompt="1"/>
          </p:nvPr>
        </p:nvSpPr>
        <p:spPr>
          <a:xfrm>
            <a:off x="1835696" y="2499742"/>
            <a:ext cx="5688632" cy="86409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3000" b="0" i="0">
                <a:solidFill>
                  <a:srgbClr val="F0F0F0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redigere </a:t>
            </a:r>
            <a:br>
              <a:rPr lang="nb-NO"/>
            </a:br>
            <a:r>
              <a:rPr lang="nb-NO"/>
              <a:t>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DCE4C33-D29C-AFAA-80F0-1BED4F06835C}"/>
              </a:ext>
            </a:extLst>
          </p:cNvPr>
          <p:cNvSpPr/>
          <p:nvPr userDrawn="1"/>
        </p:nvSpPr>
        <p:spPr>
          <a:xfrm>
            <a:off x="0" y="0"/>
            <a:ext cx="4789200" cy="5143500"/>
          </a:xfrm>
          <a:prstGeom prst="rect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7464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F0F0F0"/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4788024" y="0"/>
            <a:ext cx="4355976" cy="51435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07464" y="2039572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F0F0F0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8">
            <a:extLst>
              <a:ext uri="{FF2B5EF4-FFF2-40B4-BE49-F238E27FC236}">
                <a16:creationId xmlns:a16="http://schemas.microsoft.com/office/drawing/2014/main" id="{739B4299-55F3-2E5E-A49C-6B2465683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97038" y="411510"/>
            <a:ext cx="886195" cy="4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8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wrap="square" lIns="2520000" tIns="1080000" rIns="0"/>
          <a:lstStyle>
            <a:lvl1pPr>
              <a:defRPr>
                <a:noFill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332199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/>
              <a:t>Oslo Idrettskrets – "Sammen skaper vi idrettsglede"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50581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B4FAB6-D195-B489-2E9A-FCFD63F81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6013" y="841375"/>
            <a:ext cx="6586395" cy="481104"/>
          </a:xfrm>
          <a:prstGeom prst="rect">
            <a:avLst/>
          </a:prstGeom>
        </p:spPr>
        <p:txBody>
          <a:bodyPr anchor="b"/>
          <a:lstStyle>
            <a:lvl1pPr algn="l">
              <a:defRPr sz="2400" b="0" i="0">
                <a:solidFill>
                  <a:srgbClr val="000335">
                    <a:alpha val="80000"/>
                  </a:srgbClr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2B75281-0BB7-0FA3-B77F-8ADB6F4166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6013" y="1481177"/>
            <a:ext cx="6884987" cy="31739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507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596367"/>
            <a:ext cx="6552207" cy="2951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189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378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566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754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3" y="8477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0094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4" y="1587900"/>
            <a:ext cx="6624215" cy="2926949"/>
          </a:xfrm>
          <a:prstGeom prst="rect">
            <a:avLst/>
          </a:prstGeom>
        </p:spPr>
        <p:txBody>
          <a:bodyPr/>
          <a:lstStyle>
            <a:lvl1pPr marL="269868" indent="-269868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715945" indent="-258757">
              <a:buFont typeface="Arial" pitchFamily="34" charset="0"/>
              <a:buChar char="•"/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68371" indent="-253994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14448" indent="-242882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8937" indent="-230183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39259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22076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065"/>
            <a:ext cx="3600400" cy="2894441"/>
          </a:xfrm>
          <a:prstGeom prst="rect">
            <a:avLst/>
          </a:prstGeom>
        </p:spPr>
        <p:txBody>
          <a:bodyPr/>
          <a:lstStyle>
            <a:lvl1pPr marL="269868" indent="-269868">
              <a:defRPr sz="20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28634" indent="-171446">
              <a:buFont typeface="Arial" pitchFamily="34" charset="0"/>
              <a:buChar char="•"/>
              <a:defRPr sz="20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68371" indent="-253994">
              <a:defRPr sz="20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9" y="1653066"/>
            <a:ext cx="3600400" cy="2886277"/>
          </a:xfrm>
          <a:prstGeom prst="rect">
            <a:avLst/>
          </a:prstGeom>
        </p:spPr>
        <p:txBody>
          <a:bodyPr/>
          <a:lstStyle>
            <a:lvl1pPr marL="269868" indent="-269868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28634" indent="-171446">
              <a:buFont typeface="Arial" pitchFamily="34" charset="0"/>
              <a:buChar char="•"/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68371" indent="-253994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14448" indent="-242882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8937" indent="-230183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47997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88177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28266"/>
            <a:ext cx="3600400" cy="2943734"/>
          </a:xfrm>
          <a:prstGeom prst="rect">
            <a:avLst/>
          </a:prstGeom>
        </p:spPr>
        <p:txBody>
          <a:bodyPr/>
          <a:lstStyle>
            <a:lvl1pPr marL="269868" indent="-269868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628634" indent="-171446">
              <a:buFont typeface="Arial" pitchFamily="34" charset="0"/>
              <a:buChar char="•"/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 marL="1168371" indent="-253994">
              <a:defRPr sz="20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 marL="1614448" indent="-242882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 marL="2058937" indent="-230183">
              <a:buFont typeface="Arial" pitchFamily="34" charset="0"/>
              <a:buChar char="•"/>
              <a:defRPr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39525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628266"/>
            <a:ext cx="3600000" cy="294373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3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59695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000335">
                    <a:alpha val="80000"/>
                  </a:srgb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335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79153"/>
            <a:ext cx="4103688" cy="2829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189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378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566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754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084837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1835696" y="2715766"/>
            <a:ext cx="5400600" cy="10801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F0F0F0"/>
                </a:solidFill>
                <a:latin typeface="Inter Medium" panose="020B0502030000000004" pitchFamily="34" charset="0"/>
                <a:ea typeface="Inter Medium" panose="020B050203000000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5697" y="1607503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35696" y="85886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997111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1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F67F8EA-3BC7-6E2F-CC48-9A849602DE36}"/>
              </a:ext>
            </a:extLst>
          </p:cNvPr>
          <p:cNvSpPr/>
          <p:nvPr userDrawn="1"/>
        </p:nvSpPr>
        <p:spPr>
          <a:xfrm>
            <a:off x="1330036" y="0"/>
            <a:ext cx="781396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5697" y="1607503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F0F0F0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35696" y="85886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F0F0F0"/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82528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6217" y="1601537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715963" indent="-258763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35696" y="852896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42649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5696" y="1673218"/>
            <a:ext cx="30600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628650" indent="-171450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5076056" y="1673218"/>
            <a:ext cx="30600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628650" indent="-171450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835696" y="859986"/>
            <a:ext cx="630036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495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115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1836000" y="1673215"/>
            <a:ext cx="30600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628650" indent="-171450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2pPr>
            <a:lvl3pPr marL="1168400" indent="-254000"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3pPr>
            <a:lvl4pPr marL="1614488" indent="-2428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4pPr>
            <a:lvl5pPr marL="2058988" indent="-230188">
              <a:buFont typeface="Arial" pitchFamily="34" charset="0"/>
              <a:buChar char="•"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1836000" y="859983"/>
            <a:ext cx="630036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i="0" baseline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5076000" y="1673215"/>
            <a:ext cx="3060000" cy="262829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alpha val="8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609938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1999" y="1203598"/>
            <a:ext cx="4176713" cy="70207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000335">
                    <a:alpha val="80000"/>
                  </a:srgbClr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1999" y="1962824"/>
            <a:ext cx="4176713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Grafikk 4">
            <a:extLst>
              <a:ext uri="{FF2B5EF4-FFF2-40B4-BE49-F238E27FC236}">
                <a16:creationId xmlns:a16="http://schemas.microsoft.com/office/drawing/2014/main" id="{398D7682-1E28-BFFC-6E33-7F66D5AEC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3584" y="413314"/>
            <a:ext cx="885600" cy="4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9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40" userDrawn="1">
          <p15:clr>
            <a:srgbClr val="FBAE40"/>
          </p15:clr>
        </p15:guide>
        <p15:guide id="2" pos="551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0DCE4C33-D29C-AFAA-80F0-1BED4F06835C}"/>
              </a:ext>
            </a:extLst>
          </p:cNvPr>
          <p:cNvSpPr/>
          <p:nvPr userDrawn="1"/>
        </p:nvSpPr>
        <p:spPr>
          <a:xfrm>
            <a:off x="4355976" y="0"/>
            <a:ext cx="4789200" cy="5143500"/>
          </a:xfrm>
          <a:prstGeom prst="rect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6344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000" b="0" i="0">
                <a:solidFill>
                  <a:srgbClr val="F0F0F0"/>
                </a:solidFill>
                <a:latin typeface="Inter Medium" panose="020B0502030000000004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663440" y="2023240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F0F0F0"/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8">
            <a:extLst>
              <a:ext uri="{FF2B5EF4-FFF2-40B4-BE49-F238E27FC236}">
                <a16:creationId xmlns:a16="http://schemas.microsoft.com/office/drawing/2014/main" id="{583D8B24-B7FF-C268-7A35-4CDAE2296A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873570" y="411510"/>
            <a:ext cx="886195" cy="4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49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7AC24C5-8058-3490-77BC-AA74704EA007}"/>
              </a:ext>
            </a:extLst>
          </p:cNvPr>
          <p:cNvSpPr/>
          <p:nvPr userDrawn="1"/>
        </p:nvSpPr>
        <p:spPr>
          <a:xfrm>
            <a:off x="0" y="0"/>
            <a:ext cx="1403648" cy="5143500"/>
          </a:xfrm>
          <a:prstGeom prst="rect">
            <a:avLst/>
          </a:prstGeom>
          <a:solidFill>
            <a:srgbClr val="000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>
              <a:latin typeface="Inter Medium" panose="020B0502030000000004" pitchFamily="34" charset="0"/>
            </a:endParaRPr>
          </a:p>
        </p:txBody>
      </p:sp>
      <p:pic>
        <p:nvPicPr>
          <p:cNvPr id="3" name="Bilde 8">
            <a:extLst>
              <a:ext uri="{FF2B5EF4-FFF2-40B4-BE49-F238E27FC236}">
                <a16:creationId xmlns:a16="http://schemas.microsoft.com/office/drawing/2014/main" id="{09FAC4A0-AFA1-F988-45D9-0B00265E4B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58726" y="411510"/>
            <a:ext cx="886195" cy="4595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19547A9-A5AD-2909-C2C9-0BB97EF2323D}"/>
              </a:ext>
            </a:extLst>
          </p:cNvPr>
          <p:cNvSpPr/>
          <p:nvPr userDrawn="1"/>
        </p:nvSpPr>
        <p:spPr>
          <a:xfrm>
            <a:off x="0" y="0"/>
            <a:ext cx="1403648" cy="5143500"/>
          </a:xfrm>
          <a:prstGeom prst="rect">
            <a:avLst/>
          </a:prstGeom>
          <a:solidFill>
            <a:srgbClr val="000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8">
            <a:extLst>
              <a:ext uri="{FF2B5EF4-FFF2-40B4-BE49-F238E27FC236}">
                <a16:creationId xmlns:a16="http://schemas.microsoft.com/office/drawing/2014/main" id="{F2BFA99A-FB83-9B21-7791-6D010438D45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58726" y="411510"/>
            <a:ext cx="886195" cy="45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68" r:id="rId2"/>
    <p:sldLayoutId id="2147483923" r:id="rId3"/>
    <p:sldLayoutId id="2147483917" r:id="rId4"/>
    <p:sldLayoutId id="2147483924" r:id="rId5"/>
    <p:sldLayoutId id="2147483919" r:id="rId6"/>
    <p:sldLayoutId id="2147483947" r:id="rId7"/>
    <p:sldLayoutId id="2147483948" r:id="rId8"/>
    <p:sldLayoutId id="2147483946" r:id="rId9"/>
    <p:sldLayoutId id="2147483969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785393" y="339502"/>
            <a:ext cx="886197" cy="4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1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703" userDrawn="1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8">
            <a:extLst>
              <a:ext uri="{FF2B5EF4-FFF2-40B4-BE49-F238E27FC236}">
                <a16:creationId xmlns:a16="http://schemas.microsoft.com/office/drawing/2014/main" id="{65E9E737-7BEA-2818-658A-E84633CF1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785393" y="339502"/>
            <a:ext cx="886197" cy="4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9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Jente med hjelm som sitter på skateboard">
            <a:extLst>
              <a:ext uri="{FF2B5EF4-FFF2-40B4-BE49-F238E27FC236}">
                <a16:creationId xmlns:a16="http://schemas.microsoft.com/office/drawing/2014/main" id="{E9E7A997-CFE9-9BF6-DE1B-96BE8EC73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136"/>
          <a:stretch/>
        </p:blipFill>
        <p:spPr>
          <a:xfrm>
            <a:off x="1403647" y="0"/>
            <a:ext cx="7740353" cy="5143016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FEFB9973-F806-1A07-DBB9-82C8BFF1C9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875" t="58399" r="20269" b="8154"/>
          <a:stretch/>
        </p:blipFill>
        <p:spPr>
          <a:xfrm>
            <a:off x="1403647" y="3075806"/>
            <a:ext cx="7740353" cy="2067694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8B214A00-09AB-FD5F-8EA8-28D06740BC58}"/>
              </a:ext>
            </a:extLst>
          </p:cNvPr>
          <p:cNvSpPr/>
          <p:nvPr/>
        </p:nvSpPr>
        <p:spPr>
          <a:xfrm>
            <a:off x="1403646" y="-484"/>
            <a:ext cx="7740354" cy="5143500"/>
          </a:xfrm>
          <a:prstGeom prst="rect">
            <a:avLst/>
          </a:prstGeom>
          <a:gradFill>
            <a:gsLst>
              <a:gs pos="6000">
                <a:srgbClr val="000335">
                  <a:alpha val="96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ter Medium" panose="020B0502030000000004" pitchFamily="34" charset="0"/>
              <a:ea typeface="+mn-ea"/>
              <a:cs typeface="+mn-cs"/>
            </a:endParaRPr>
          </a:p>
        </p:txBody>
      </p: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9045C882-2C59-D69F-4F28-35BE5418DB50}"/>
              </a:ext>
            </a:extLst>
          </p:cNvPr>
          <p:cNvCxnSpPr/>
          <p:nvPr/>
        </p:nvCxnSpPr>
        <p:spPr>
          <a:xfrm>
            <a:off x="1403647" y="0"/>
            <a:ext cx="0" cy="5143500"/>
          </a:xfrm>
          <a:prstGeom prst="line">
            <a:avLst/>
          </a:prstGeom>
          <a:ln w="1270">
            <a:solidFill>
              <a:srgbClr val="F0F0F0">
                <a:alpha val="26000"/>
              </a:srgb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Plassholder for tekst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/>
              <a:t>Informasjon til samarbeidspartnere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/>
              <a:t>Aktivitetsguiden</a:t>
            </a:r>
            <a:br>
              <a:rPr lang="nb-NO"/>
            </a:br>
            <a:endParaRPr lang="nb-NO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3063642-C5AF-71CC-F347-9C2B8C76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07.10.16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91C1397-5733-9AAD-DD44-EE3786310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10</a:t>
            </a:fld>
            <a:endParaRPr lang="nb-NO" altLang="nb-NO"/>
          </a:p>
        </p:txBody>
      </p:sp>
      <p:sp>
        <p:nvSpPr>
          <p:cNvPr id="7" name="Plassholder for bunntekst 2">
            <a:extLst>
              <a:ext uri="{FF2B5EF4-FFF2-40B4-BE49-F238E27FC236}">
                <a16:creationId xmlns:a16="http://schemas.microsoft.com/office/drawing/2014/main" id="{3C9EAC54-228A-4B82-0227-D42080A54AA3}"/>
              </a:ext>
            </a:extLst>
          </p:cNvPr>
          <p:cNvSpPr txBox="1">
            <a:spLocks/>
          </p:cNvSpPr>
          <p:nvPr/>
        </p:nvSpPr>
        <p:spPr>
          <a:xfrm>
            <a:off x="6200138" y="5564039"/>
            <a:ext cx="2672068" cy="134594"/>
          </a:xfrm>
        </p:spPr>
        <p:txBody>
          <a:bodyPr/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1050">
                <a:latin typeface="Georgia"/>
              </a:rPr>
              <a:t>Oslo Idrettskrets – "Sammen skaper vi idrettsglede"</a:t>
            </a:r>
            <a:endParaRPr lang="nb-NO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D50A1F7-9720-DF25-039A-30525962D43A}"/>
              </a:ext>
            </a:extLst>
          </p:cNvPr>
          <p:cNvGraphicFramePr/>
          <p:nvPr/>
        </p:nvGraphicFramePr>
        <p:xfrm>
          <a:off x="1358860" y="2112833"/>
          <a:ext cx="7642964" cy="2043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kstSylinder 8">
            <a:extLst>
              <a:ext uri="{FF2B5EF4-FFF2-40B4-BE49-F238E27FC236}">
                <a16:creationId xmlns:a16="http://schemas.microsoft.com/office/drawing/2014/main" id="{20031370-887C-61C5-E5CF-4AA96F89FCA2}"/>
              </a:ext>
            </a:extLst>
          </p:cNvPr>
          <p:cNvSpPr txBox="1"/>
          <p:nvPr/>
        </p:nvSpPr>
        <p:spPr>
          <a:xfrm>
            <a:off x="1696841" y="525044"/>
            <a:ext cx="5080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>
                <a:solidFill>
                  <a:schemeClr val="accent2">
                    <a:lumMod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Aktivitetsguiden- steg for steg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045B9CB-AA94-904B-6BB9-80A86B74342E}"/>
              </a:ext>
            </a:extLst>
          </p:cNvPr>
          <p:cNvSpPr/>
          <p:nvPr/>
        </p:nvSpPr>
        <p:spPr>
          <a:xfrm>
            <a:off x="1958952" y="3002304"/>
            <a:ext cx="303527" cy="27316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002127D-079F-60DF-442D-435EBED671E3}"/>
              </a:ext>
            </a:extLst>
          </p:cNvPr>
          <p:cNvSpPr txBox="1"/>
          <p:nvPr/>
        </p:nvSpPr>
        <p:spPr>
          <a:xfrm>
            <a:off x="1203841" y="2348712"/>
            <a:ext cx="1920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1400">
                <a:solidFill>
                  <a:schemeClr val="accent2">
                    <a:lumMod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Godkjennelse fra familien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92DDD75-64AC-9548-C71C-ED5E4DF306AC}"/>
              </a:ext>
            </a:extLst>
          </p:cNvPr>
          <p:cNvSpPr txBox="1"/>
          <p:nvPr/>
        </p:nvSpPr>
        <p:spPr>
          <a:xfrm>
            <a:off x="3731529" y="2202418"/>
            <a:ext cx="20048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accent2">
                    <a:lumMod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Aktivitetsguiden tar kontakt med familien</a:t>
            </a:r>
          </a:p>
          <a:p>
            <a:endParaRPr lang="nb-NO" sz="1400">
              <a:solidFill>
                <a:schemeClr val="accent2">
                  <a:lumMod val="50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C45E21E2-E770-186A-5025-0EB55D5B12A8}"/>
              </a:ext>
            </a:extLst>
          </p:cNvPr>
          <p:cNvSpPr txBox="1"/>
          <p:nvPr/>
        </p:nvSpPr>
        <p:spPr>
          <a:xfrm>
            <a:off x="5450460" y="3752871"/>
            <a:ext cx="17815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accent2">
                    <a:lumMod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Aktivitetsguiden bistår ut i fra familien sitt behov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264C9FA-2CD1-83CC-F284-DD2106830735}"/>
              </a:ext>
            </a:extLst>
          </p:cNvPr>
          <p:cNvSpPr txBox="1"/>
          <p:nvPr/>
        </p:nvSpPr>
        <p:spPr>
          <a:xfrm>
            <a:off x="6979358" y="1486937"/>
            <a:ext cx="192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sz="1400">
                <a:solidFill>
                  <a:schemeClr val="accent2">
                    <a:lumMod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Aktivitetsguiden avslutter oppdraget når barn er trygt i aktiviteten og man har avklart videre hva som skjer 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9C9D9937-264E-0E82-A287-7D901B6C92FF}"/>
              </a:ext>
            </a:extLst>
          </p:cNvPr>
          <p:cNvSpPr txBox="1"/>
          <p:nvPr/>
        </p:nvSpPr>
        <p:spPr>
          <a:xfrm>
            <a:off x="2618226" y="3579112"/>
            <a:ext cx="1619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b-NO" sz="1400">
                <a:solidFill>
                  <a:schemeClr val="accent2">
                    <a:lumMod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Fyll ut søknadsskjema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73D1489-6469-E576-F5BD-2ED6603E4D26}"/>
              </a:ext>
            </a:extLst>
          </p:cNvPr>
          <p:cNvSpPr/>
          <p:nvPr/>
        </p:nvSpPr>
        <p:spPr>
          <a:xfrm>
            <a:off x="3394825" y="3124238"/>
            <a:ext cx="303527" cy="27316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19ACF36-5191-5B50-7AC2-38119C6F5790}"/>
              </a:ext>
            </a:extLst>
          </p:cNvPr>
          <p:cNvSpPr/>
          <p:nvPr/>
        </p:nvSpPr>
        <p:spPr>
          <a:xfrm>
            <a:off x="4575758" y="2998230"/>
            <a:ext cx="303527" cy="27316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B735F1E-9395-913D-CD9E-F95BD409E1AE}"/>
              </a:ext>
            </a:extLst>
          </p:cNvPr>
          <p:cNvSpPr/>
          <p:nvPr/>
        </p:nvSpPr>
        <p:spPr>
          <a:xfrm>
            <a:off x="7636011" y="3002303"/>
            <a:ext cx="303527" cy="27316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16C6E733-C27D-CF65-4980-449C10B3C576}"/>
              </a:ext>
            </a:extLst>
          </p:cNvPr>
          <p:cNvSpPr/>
          <p:nvPr/>
        </p:nvSpPr>
        <p:spPr>
          <a:xfrm>
            <a:off x="6048374" y="3134812"/>
            <a:ext cx="303527" cy="27316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77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0F8F7C4-8EF4-2257-806C-AE5D20B42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64" y="1203598"/>
            <a:ext cx="4103688" cy="702078"/>
          </a:xfrm>
        </p:spPr>
        <p:txBody>
          <a:bodyPr/>
          <a:lstStyle/>
          <a:p>
            <a:r>
              <a:rPr lang="nb-NO"/>
              <a:t>Barns rett til fritid</a:t>
            </a:r>
          </a:p>
        </p:txBody>
      </p:sp>
      <p:pic>
        <p:nvPicPr>
          <p:cNvPr id="6" name="Plassholder for bilde 5" descr="Et bilde som inneholder himmel, person, klær, Menneskeansikt&#10;&#10;KI-generert innhold kan være feil.">
            <a:extLst>
              <a:ext uri="{FF2B5EF4-FFF2-40B4-BE49-F238E27FC236}">
                <a16:creationId xmlns:a16="http://schemas.microsoft.com/office/drawing/2014/main" id="{70BEFEC3-48F4-2B7D-76CF-F6390BE741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1" r="28723" b="2"/>
          <a:stretch/>
        </p:blipFill>
        <p:spPr>
          <a:xfrm>
            <a:off x="4788024" y="10"/>
            <a:ext cx="4355976" cy="5143490"/>
          </a:xfr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101BDB6-9AB5-C105-A141-EDA161FF449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7464" y="2039572"/>
            <a:ext cx="4103688" cy="2682298"/>
          </a:xfrm>
        </p:spPr>
        <p:txBody>
          <a:bodyPr>
            <a:normAutofit/>
          </a:bodyPr>
          <a:lstStyle/>
          <a:p>
            <a:r>
              <a:rPr lang="nb-NO"/>
              <a:t>FNs barnekonvensjonens artikkel 31 gir alle barn rett til hvile og fritid, og til å delta i lek og fritidsaktiviteter, og fritt ta del i kunst og kulturliv. ​</a:t>
            </a:r>
          </a:p>
          <a:p>
            <a:endParaRPr lang="nb-NO"/>
          </a:p>
          <a:p>
            <a:r>
              <a:rPr lang="nb-NO"/>
              <a:t>​</a:t>
            </a:r>
          </a:p>
          <a:p>
            <a:r>
              <a:rPr lang="nb-NO"/>
              <a:t>I 2003 ble barnekonvensjonen en del av norsk lov</a:t>
            </a:r>
          </a:p>
        </p:txBody>
      </p:sp>
    </p:spTree>
    <p:extLst>
      <p:ext uri="{BB962C8B-B14F-4D97-AF65-F5344CB8AC3E}">
        <p14:creationId xmlns:p14="http://schemas.microsoft.com/office/powerpoint/2010/main" val="358073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A908F5FE-E7C4-55FC-B46F-BD372C55F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1203598"/>
            <a:ext cx="4176713" cy="702078"/>
          </a:xfrm>
        </p:spPr>
        <p:txBody>
          <a:bodyPr/>
          <a:lstStyle/>
          <a:p>
            <a:r>
              <a:rPr lang="nb-NO"/>
              <a:t>Fritidserklæringen</a:t>
            </a:r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C4A9B97F-8E70-63E7-D6D9-1025A51881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714C92C-0552-E96F-4371-11BAAE9115CE}"/>
              </a:ext>
            </a:extLst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13" y="617496"/>
            <a:ext cx="2944463" cy="423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E3C7BC4-F6B5-BF17-1801-4DB676564A4A}"/>
              </a:ext>
            </a:extLst>
          </p:cNvPr>
          <p:cNvSpPr txBox="1"/>
          <p:nvPr/>
        </p:nvSpPr>
        <p:spPr>
          <a:xfrm>
            <a:off x="4503420" y="2046070"/>
            <a:ext cx="4640580" cy="2557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575"/>
              </a:lnSpc>
            </a:pPr>
            <a:r>
              <a:rPr lang="nb-NO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Bygger på barnekonvensjons artikkel 31 </a:t>
            </a:r>
            <a:r>
              <a:rPr lang="en-US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​</a:t>
            </a:r>
          </a:p>
          <a:p>
            <a:pPr algn="l" rtl="0" fontAlgn="base">
              <a:lnSpc>
                <a:spcPts val="1575"/>
              </a:lnSpc>
            </a:pPr>
            <a:r>
              <a:rPr lang="nb-NO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Først signert i 2016. Resignert i 2022</a:t>
            </a:r>
            <a:r>
              <a:rPr lang="en-US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​</a:t>
            </a:r>
          </a:p>
          <a:p>
            <a:pPr algn="l" rtl="0" fontAlgn="base">
              <a:lnSpc>
                <a:spcPts val="1575"/>
              </a:lnSpc>
            </a:pPr>
            <a:r>
              <a:rPr lang="nb-NO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​</a:t>
            </a:r>
          </a:p>
          <a:p>
            <a:pPr algn="l" rtl="0" fontAlgn="base">
              <a:lnSpc>
                <a:spcPts val="1575"/>
              </a:lnSpc>
            </a:pPr>
            <a:r>
              <a:rPr lang="nb-NO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Gjennom Fritidserklæringen har regjeringen, kommunene og en rekke frivillige organisasjoner forpliktet seg til å arbeide med å sikre at alle barn i Norge skal få mulighet til å delta jevnlig på minst én organisert fritidsaktivitet.</a:t>
            </a:r>
            <a:r>
              <a:rPr lang="en-US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​</a:t>
            </a:r>
          </a:p>
          <a:p>
            <a:pPr algn="l" rtl="0" fontAlgn="base">
              <a:lnSpc>
                <a:spcPts val="1575"/>
              </a:lnSpc>
            </a:pPr>
            <a:r>
              <a:rPr lang="nb-NO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​</a:t>
            </a:r>
          </a:p>
          <a:p>
            <a:pPr algn="l" rtl="0" fontAlgn="base">
              <a:lnSpc>
                <a:spcPts val="1575"/>
              </a:lnSpc>
            </a:pPr>
            <a:r>
              <a:rPr lang="nb-NO" sz="1600">
                <a:solidFill>
                  <a:srgbClr val="000335">
                    <a:alpha val="80000"/>
                  </a:srgbClr>
                </a:solidFill>
                <a:latin typeface="Inter"/>
                <a:ea typeface="Inter"/>
                <a:cs typeface="Arial"/>
              </a:rPr>
              <a:t>Realiseringen av fritidserklæringen må skje lokalt. </a:t>
            </a:r>
            <a:endParaRPr lang="en-US" sz="1600">
              <a:solidFill>
                <a:srgbClr val="000335">
                  <a:alpha val="80000"/>
                </a:srgbClr>
              </a:solidFill>
              <a:latin typeface="Inter"/>
              <a:ea typeface="Inter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596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tekst, skjermbilde, Font, design&#10;&#10;KI-generert innhold kan være feil.">
            <a:extLst>
              <a:ext uri="{FF2B5EF4-FFF2-40B4-BE49-F238E27FC236}">
                <a16:creationId xmlns:a16="http://schemas.microsoft.com/office/drawing/2014/main" id="{B8A79F5B-6F7A-EF4F-FEF9-0211DF10891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t="4919" r="3" b="15022"/>
          <a:stretch/>
        </p:blipFill>
        <p:spPr>
          <a:xfrm>
            <a:off x="1835697" y="1607503"/>
            <a:ext cx="6552207" cy="2636008"/>
          </a:xfrm>
          <a:noFill/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84EA29CA-51DE-FB25-F266-BFC9A10FFC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5696" y="858862"/>
            <a:ext cx="6264275" cy="648072"/>
          </a:xfrm>
        </p:spPr>
        <p:txBody>
          <a:bodyPr>
            <a:normAutofit/>
          </a:bodyPr>
          <a:lstStyle/>
          <a:p>
            <a:r>
              <a:rPr lang="nb-NO"/>
              <a:t>Hvorfor er idrett viktig?</a:t>
            </a:r>
          </a:p>
        </p:txBody>
      </p:sp>
    </p:spTree>
    <p:extLst>
      <p:ext uri="{BB962C8B-B14F-4D97-AF65-F5344CB8AC3E}">
        <p14:creationId xmlns:p14="http://schemas.microsoft.com/office/powerpoint/2010/main" val="4061230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t bilde som inneholder tekst&#10;&#10;Automatisk generert beskrivelse">
            <a:extLst>
              <a:ext uri="{FF2B5EF4-FFF2-40B4-BE49-F238E27FC236}">
                <a16:creationId xmlns:a16="http://schemas.microsoft.com/office/drawing/2014/main" id="{870150E7-9335-9728-9694-F60B14F7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778" y="1732886"/>
            <a:ext cx="7621222" cy="167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729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BAE092D-202B-9B5A-F8DD-6D5D86A48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64" y="1203598"/>
            <a:ext cx="4103688" cy="702078"/>
          </a:xfrm>
        </p:spPr>
        <p:txBody>
          <a:bodyPr>
            <a:normAutofit/>
          </a:bodyPr>
          <a:lstStyle/>
          <a:p>
            <a:r>
              <a:rPr lang="nb-NO"/>
              <a:t>Hva er Aktivitetsguiden?</a:t>
            </a:r>
          </a:p>
        </p:txBody>
      </p:sp>
      <p:pic>
        <p:nvPicPr>
          <p:cNvPr id="10" name="Plassholder for bilde 9" descr="Et bilde som inneholder person, utendørs, gress, himmel&#10;&#10;KI-generert innhold kan være feil.">
            <a:extLst>
              <a:ext uri="{FF2B5EF4-FFF2-40B4-BE49-F238E27FC236}">
                <a16:creationId xmlns:a16="http://schemas.microsoft.com/office/drawing/2014/main" id="{E9E1F792-C41B-6C7E-48C8-B855A1BFB5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6" r="16614"/>
          <a:stretch/>
        </p:blipFill>
        <p:spPr>
          <a:xfrm>
            <a:off x="4788024" y="10"/>
            <a:ext cx="4355976" cy="5143490"/>
          </a:xfr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21DFF5C-2A0E-1AEB-8569-9DD873E54C8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7464" y="1813560"/>
            <a:ext cx="4103688" cy="3139440"/>
          </a:xfrm>
        </p:spPr>
        <p:txBody>
          <a:bodyPr>
            <a:normAutofit fontScale="92500" lnSpcReduction="20000"/>
          </a:bodyPr>
          <a:lstStyle/>
          <a:p>
            <a:r>
              <a:rPr lang="nb-NO"/>
              <a:t>Aktivitetsguiden er et gratis tilbud som hjelper barn og unge mellom 6-19 år og deres familie med å finne veien inn i et idrettstilbud.</a:t>
            </a:r>
          </a:p>
          <a:p>
            <a:endParaRPr lang="nb-NO"/>
          </a:p>
          <a:p>
            <a:r>
              <a:rPr lang="nb-NO"/>
              <a:t>Aktivitetsguiden er en brobygger mellom familien og idrettslaget, og ofte også det offentlige og skoleverket. </a:t>
            </a:r>
          </a:p>
          <a:p>
            <a:endParaRPr lang="nb-NO"/>
          </a:p>
          <a:p>
            <a:r>
              <a:rPr lang="nb-NO"/>
              <a:t>Aktivitetsguiden skal bryte ned økonomiske,- kulturelle,- og språklige barrierer for idrettsdeltakelse</a:t>
            </a:r>
          </a:p>
          <a:p>
            <a:endParaRPr lang="nb-NO"/>
          </a:p>
          <a:p>
            <a:r>
              <a:rPr lang="nb-NO"/>
              <a:t>Bistår også barn og unge som har behov for paraidrett</a:t>
            </a: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981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8AEA80-FDCE-B71F-ECFA-302AF2E03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64" y="1203598"/>
            <a:ext cx="4103688" cy="702078"/>
          </a:xfrm>
        </p:spPr>
        <p:txBody>
          <a:bodyPr>
            <a:normAutofit/>
          </a:bodyPr>
          <a:lstStyle>
            <a:defPPr>
              <a:defRPr lang="nb-N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>
                <a:solidFill>
                  <a:srgbClr val="F0F0F0"/>
                </a:solidFill>
              </a:rPr>
              <a:t>Våre aktivitetsguider</a:t>
            </a:r>
          </a:p>
        </p:txBody>
      </p:sp>
      <p:pic>
        <p:nvPicPr>
          <p:cNvPr id="3" name="Plassholder for bilde 2" descr="Et bilde som inneholder person, Sykkelhjelm, klær, utendørs&#10;&#10;Innhold generert av kunstig intelligens kan være feil.">
            <a:extLst>
              <a:ext uri="{FF2B5EF4-FFF2-40B4-BE49-F238E27FC236}">
                <a16:creationId xmlns:a16="http://schemas.microsoft.com/office/drawing/2014/main" id="{63E79777-CAF3-2435-1E02-E5B0F30B81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81" r="26181"/>
          <a:stretch/>
        </p:blipFill>
        <p:spPr>
          <a:xfrm>
            <a:off x="4788024" y="10"/>
            <a:ext cx="4355976" cy="5143490"/>
          </a:xfrm>
          <a:noFill/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37E4F4-BF6C-CD45-51AB-D6D072732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7464" y="2039572"/>
            <a:ext cx="4103688" cy="2682298"/>
          </a:xfrm>
        </p:spPr>
        <p:txBody>
          <a:bodyPr>
            <a:normAutofit/>
          </a:bodyPr>
          <a:lstStyle>
            <a:defPPr>
              <a:defRPr lang="nb-N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68" indent="-257168">
              <a:buFont typeface="Arial" panose="020B0604020202020204" pitchFamily="34" charset="0"/>
              <a:buChar char="•"/>
            </a:pPr>
            <a:r>
              <a:rPr lang="nb-NO" sz="1600">
                <a:solidFill>
                  <a:srgbClr val="F0F0F0"/>
                </a:solidFill>
              </a:rPr>
              <a:t>x- antall guider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nb-NO" sz="1600">
                <a:solidFill>
                  <a:srgbClr val="F0F0F0"/>
                </a:solidFill>
              </a:rPr>
              <a:t>Aldersspenn: x-x år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nb-NO" sz="1600">
                <a:solidFill>
                  <a:srgbClr val="F0F0F0"/>
                </a:solidFill>
              </a:rPr>
              <a:t>Levert gyldig politiattest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nb-NO" sz="1600">
                <a:solidFill>
                  <a:srgbClr val="F0F0F0"/>
                </a:solidFill>
              </a:rPr>
              <a:t>Får betalt for arbeidet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nb-NO" sz="1600">
                <a:solidFill>
                  <a:srgbClr val="F0F0F0"/>
                </a:solidFill>
              </a:rPr>
              <a:t>Snakker til sammen x-antall språk: …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nb-NO" sz="1600">
              <a:solidFill>
                <a:srgbClr val="F0F0F0"/>
              </a:solidFill>
            </a:endParaRPr>
          </a:p>
          <a:p>
            <a:pPr marL="257168" indent="-257168">
              <a:buFont typeface="Arial" panose="020B0604020202020204" pitchFamily="34" charset="0"/>
              <a:buChar char="•"/>
            </a:pPr>
            <a:endParaRPr lang="nb-NO" sz="1600">
              <a:solidFill>
                <a:srgbClr val="F0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6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EAEF8F9-E955-9799-800B-DF65B88E1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0" y="845458"/>
            <a:ext cx="4103688" cy="702078"/>
          </a:xfrm>
        </p:spPr>
        <p:txBody>
          <a:bodyPr/>
          <a:lstStyle/>
          <a:p>
            <a:r>
              <a:rPr lang="nb-NO"/>
              <a:t>Hvordan jobber aktivitetsguidene</a:t>
            </a:r>
          </a:p>
        </p:txBody>
      </p:sp>
      <p:pic>
        <p:nvPicPr>
          <p:cNvPr id="5" name="Plassholder for innhold 4" descr="Et bilde som inneholder person, gress, fotball, spiller&#10;&#10;Automatisk generert beskrivelse">
            <a:extLst>
              <a:ext uri="{FF2B5EF4-FFF2-40B4-BE49-F238E27FC236}">
                <a16:creationId xmlns:a16="http://schemas.microsoft.com/office/drawing/2014/main" id="{AC3E7F8C-8628-46AC-0598-8D548A931A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r="22684"/>
          <a:stretch/>
        </p:blipFill>
        <p:spPr>
          <a:xfrm>
            <a:off x="20" y="10"/>
            <a:ext cx="4355956" cy="5143490"/>
          </a:xfrm>
          <a:prstGeom prst="rect">
            <a:avLst/>
          </a:prstGeom>
          <a:noFill/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459C9F-CC62-733B-F2FF-BCFD514626C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63440" y="1836420"/>
            <a:ext cx="4103688" cy="3178275"/>
          </a:xfrm>
        </p:spPr>
        <p:txBody>
          <a:bodyPr>
            <a:normAutofit/>
          </a:bodyPr>
          <a:lstStyle/>
          <a:p>
            <a:pPr marL="142886" lvl="0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500">
                <a:latin typeface="Georgia" pitchFamily="18" charset="0"/>
                <a:cs typeface="+mn-cs"/>
              </a:rPr>
              <a:t>Tilpasser arbeidet etter familien sitt behov</a:t>
            </a:r>
          </a:p>
          <a:p>
            <a:pPr marL="142886" lvl="0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500">
                <a:latin typeface="Georgia" pitchFamily="18" charset="0"/>
                <a:cs typeface="+mn-cs"/>
              </a:rPr>
              <a:t>Oppsøkende og praktisk arbeid:</a:t>
            </a:r>
            <a:endParaRPr lang="nb-NO" sz="1500"/>
          </a:p>
          <a:p>
            <a:pPr marL="600075" lvl="1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rgbClr val="F0F0F0">
                    <a:alpha val="80000"/>
                  </a:srgbClr>
                </a:solidFill>
              </a:rPr>
              <a:t>Gi informasjon</a:t>
            </a:r>
          </a:p>
          <a:p>
            <a:pPr marL="600075" lvl="1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rgbClr val="F0F0F0">
                    <a:alpha val="80000"/>
                  </a:srgbClr>
                </a:solidFill>
              </a:rPr>
              <a:t>Dialog med idrettslag</a:t>
            </a:r>
          </a:p>
          <a:p>
            <a:pPr marL="600075" lvl="1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rgbClr val="F0F0F0">
                    <a:alpha val="80000"/>
                  </a:srgbClr>
                </a:solidFill>
              </a:rPr>
              <a:t>Bistå med oversettelse</a:t>
            </a:r>
          </a:p>
          <a:p>
            <a:pPr marL="600075" lvl="1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500">
                <a:solidFill>
                  <a:srgbClr val="F0F0F0">
                    <a:alpha val="80000"/>
                  </a:srgbClr>
                </a:solidFill>
              </a:rPr>
              <a:t>Bistår med å løse betalingsutfordringer</a:t>
            </a:r>
          </a:p>
          <a:p>
            <a:pPr marL="142886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500">
                <a:latin typeface="Georgia" pitchFamily="18" charset="0"/>
                <a:cs typeface="+mn-cs"/>
              </a:rPr>
              <a:t>Kan følge til og fra trening i starten</a:t>
            </a:r>
          </a:p>
          <a:p>
            <a:pPr marL="142886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sz="1500">
                <a:latin typeface="Georgia" pitchFamily="18" charset="0"/>
                <a:cs typeface="+mn-cs"/>
              </a:rPr>
              <a:t>Tilrettelegger for at familiene skal klare å følge opp etter at guiden har avsluttet samarbeidet</a:t>
            </a:r>
          </a:p>
          <a:p>
            <a:pPr marL="142886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nb-NO" sz="1100">
              <a:solidFill>
                <a:srgbClr val="F0F0F0">
                  <a:alpha val="80000"/>
                </a:srgbClr>
              </a:solidFill>
            </a:endParaRPr>
          </a:p>
          <a:p>
            <a:pPr>
              <a:lnSpc>
                <a:spcPct val="90000"/>
              </a:lnSpc>
            </a:pPr>
            <a:endParaRPr lang="nb-NO" sz="1500"/>
          </a:p>
        </p:txBody>
      </p:sp>
    </p:spTree>
    <p:extLst>
      <p:ext uri="{BB962C8B-B14F-4D97-AF65-F5344CB8AC3E}">
        <p14:creationId xmlns:p14="http://schemas.microsoft.com/office/powerpoint/2010/main" val="97705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011B043-0227-9972-1C2A-322B1CAA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9" y="883558"/>
            <a:ext cx="4176713" cy="702078"/>
          </a:xfrm>
        </p:spPr>
        <p:txBody>
          <a:bodyPr/>
          <a:lstStyle/>
          <a:p>
            <a:r>
              <a:rPr lang="nb-NO"/>
              <a:t>Styrker</a:t>
            </a:r>
          </a:p>
        </p:txBody>
      </p:sp>
      <p:pic>
        <p:nvPicPr>
          <p:cNvPr id="6" name="Plassholder for bilde 5" descr="Et bilde som inneholder person, klær, sko, mann&#10;&#10;KI-generert innhold kan være feil.">
            <a:extLst>
              <a:ext uri="{FF2B5EF4-FFF2-40B4-BE49-F238E27FC236}">
                <a16:creationId xmlns:a16="http://schemas.microsoft.com/office/drawing/2014/main" id="{E8CDD4B3-F3AB-CF3E-8EBF-623F752126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0" r="43243"/>
          <a:stretch/>
        </p:blipFill>
        <p:spPr>
          <a:xfrm>
            <a:off x="20" y="10"/>
            <a:ext cx="4355956" cy="5143490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C92EE44-CDB6-AA51-BD20-FBCD1D8D69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1999" y="1737360"/>
            <a:ext cx="4572001" cy="2907762"/>
          </a:xfrm>
        </p:spPr>
        <p:txBody>
          <a:bodyPr/>
          <a:lstStyle/>
          <a:p>
            <a:r>
              <a:rPr lang="nb-NO"/>
              <a:t>Språkkompetanse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kan møte familier på deres morsmål</a:t>
            </a:r>
          </a:p>
          <a:p>
            <a:r>
              <a:rPr lang="nb-NO"/>
              <a:t>Tid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kan komme hjem til familier og følge til trening</a:t>
            </a:r>
          </a:p>
          <a:p>
            <a:r>
              <a:rPr lang="nb-NO"/>
              <a:t>Fleksibilitet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tilpasser arbeidet ut i fra familien sitt behov</a:t>
            </a:r>
          </a:p>
          <a:p>
            <a:r>
              <a:rPr lang="nb-NO"/>
              <a:t>Informasjon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1400">
                <a:solidFill>
                  <a:srgbClr val="000335">
                    <a:alpha val="80000"/>
                  </a:srgbClr>
                </a:solidFill>
                <a:latin typeface="Inter" panose="02000503000000020004" pitchFamily="2" charset="0"/>
                <a:ea typeface="Inter" panose="02000503000000020004" pitchFamily="2" charset="0"/>
                <a:cs typeface="Arial" panose="020B0604020202020204" pitchFamily="34" charset="0"/>
              </a:rPr>
              <a:t>Kjenner idretten og støtteordninger i kommunen</a:t>
            </a:r>
          </a:p>
          <a:p>
            <a:endParaRPr lang="nb-NO"/>
          </a:p>
          <a:p>
            <a:endParaRPr lang="nb-NO"/>
          </a:p>
          <a:p>
            <a:endParaRPr lang="nb-NO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46307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NIF Digital">
      <a:dk1>
        <a:srgbClr val="000334"/>
      </a:dk1>
      <a:lt1>
        <a:srgbClr val="EDF5FA"/>
      </a:lt1>
      <a:dk2>
        <a:srgbClr val="001A51"/>
      </a:dk2>
      <a:lt2>
        <a:srgbClr val="F2F2F2"/>
      </a:lt2>
      <a:accent1>
        <a:srgbClr val="003E7E"/>
      </a:accent1>
      <a:accent2>
        <a:srgbClr val="1979BC"/>
      </a:accent2>
      <a:accent3>
        <a:srgbClr val="20C3FF"/>
      </a:accent3>
      <a:accent4>
        <a:srgbClr val="656785"/>
      </a:accent4>
      <a:accent5>
        <a:srgbClr val="FD3832"/>
      </a:accent5>
      <a:accent6>
        <a:srgbClr val="BA6C01"/>
      </a:accent6>
      <a:hlink>
        <a:srgbClr val="1979BC"/>
      </a:hlink>
      <a:folHlink>
        <a:srgbClr val="20874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F_Mal_forelopig" id="{7879E941-28F9-134D-923A-6121FBEBF1A9}" vid="{1C5CB4CA-2A1D-B345-8E0C-8BD99175E998}"/>
    </a:ext>
  </a:extLst>
</a:theme>
</file>

<file path=ppt/theme/theme2.xml><?xml version="1.0" encoding="utf-8"?>
<a:theme xmlns:a="http://schemas.openxmlformats.org/drawingml/2006/main" name="Påløpende sider uten bakgrunn">
  <a:themeElements>
    <a:clrScheme name="NIF">
      <a:dk1>
        <a:srgbClr val="000334"/>
      </a:dk1>
      <a:lt1>
        <a:srgbClr val="FFFFFF"/>
      </a:lt1>
      <a:dk2>
        <a:srgbClr val="003E7E"/>
      </a:dk2>
      <a:lt2>
        <a:srgbClr val="EAEAEA"/>
      </a:lt2>
      <a:accent1>
        <a:srgbClr val="000334"/>
      </a:accent1>
      <a:accent2>
        <a:srgbClr val="003E7E"/>
      </a:accent2>
      <a:accent3>
        <a:srgbClr val="EDF5FA"/>
      </a:accent3>
      <a:accent4>
        <a:srgbClr val="1979BC"/>
      </a:accent4>
      <a:accent5>
        <a:srgbClr val="E32C22"/>
      </a:accent5>
      <a:accent6>
        <a:srgbClr val="FD3832"/>
      </a:accent6>
      <a:hlink>
        <a:srgbClr val="EDF5FA"/>
      </a:hlink>
      <a:folHlink>
        <a:srgbClr val="00032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Mal_forelopig" id="{7879E941-28F9-134D-923A-6121FBEBF1A9}" vid="{AB7BA966-C08F-B04B-AB62-AB5CB0D18BE1}"/>
    </a:ext>
  </a:extLst>
</a:theme>
</file>

<file path=ppt/theme/theme3.xml><?xml version="1.0" encoding="utf-8"?>
<a:theme xmlns:a="http://schemas.openxmlformats.org/drawingml/2006/main" name="1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Mal_forelopig" id="{7879E941-28F9-134D-923A-6121FBEBF1A9}" vid="{C3700910-BC02-8040-96F1-1BB66437B18B}"/>
    </a:ext>
  </a:extLst>
</a:theme>
</file>

<file path=ppt/theme/theme4.xml><?xml version="1.0" encoding="utf-8"?>
<a:theme xmlns:a="http://schemas.openxmlformats.org/drawingml/2006/main" name="3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ma 2013 –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538389-cabc-4d4e-918a-8beb7ac0ecaa" xsi:nil="true"/>
    <SharedWithUsers xmlns="ac468005-9dcc-447f-9699-13b693cff7d7">
      <UserInfo>
        <DisplayName>Ingebrigtsen, Pernille</DisplayName>
        <AccountId>17</AccountId>
        <AccountType/>
      </UserInfo>
      <UserInfo>
        <DisplayName>Brekkan, Vigdis</DisplayName>
        <AccountId>24</AccountId>
        <AccountType/>
      </UserInfo>
      <UserInfo>
        <DisplayName>Aagaard, Finn</DisplayName>
        <AccountId>15</AccountId>
        <AccountType/>
      </UserInfo>
      <UserInfo>
        <DisplayName>Midthaug, Rune</DisplayName>
        <AccountId>58</AccountId>
        <AccountType/>
      </UserInfo>
      <UserInfo>
        <DisplayName>Widding, Bente Engelhardtsen</DisplayName>
        <AccountId>143</AccountId>
        <AccountType/>
      </UserInfo>
    </SharedWithUsers>
    <lcf76f155ced4ddcb4097134ff3c332f xmlns="1eba1fb0-1e8c-4fe5-80f3-25b5a322b5a4">
      <Terms xmlns="http://schemas.microsoft.com/office/infopath/2007/PartnerControls"/>
    </lcf76f155ced4ddcb4097134ff3c332f>
    <MediaLengthInSeconds xmlns="1eba1fb0-1e8c-4fe5-80f3-25b5a322b5a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460CF197FA6E4BB8F5DC62CFA0C34D" ma:contentTypeVersion="18" ma:contentTypeDescription="Opprett et nytt dokument." ma:contentTypeScope="" ma:versionID="b36cf96058ae343c1c56b3da7bb64cc6">
  <xsd:schema xmlns:xsd="http://www.w3.org/2001/XMLSchema" xmlns:xs="http://www.w3.org/2001/XMLSchema" xmlns:p="http://schemas.microsoft.com/office/2006/metadata/properties" xmlns:ns2="1eba1fb0-1e8c-4fe5-80f3-25b5a322b5a4" xmlns:ns3="ac468005-9dcc-447f-9699-13b693cff7d7" xmlns:ns4="9e538389-cabc-4d4e-918a-8beb7ac0ecaa" targetNamespace="http://schemas.microsoft.com/office/2006/metadata/properties" ma:root="true" ma:fieldsID="04fde56047b1259920d9de5a70489f07" ns2:_="" ns3:_="" ns4:_="">
    <xsd:import namespace="1eba1fb0-1e8c-4fe5-80f3-25b5a322b5a4"/>
    <xsd:import namespace="ac468005-9dcc-447f-9699-13b693cff7d7"/>
    <xsd:import namespace="9e538389-cabc-4d4e-918a-8beb7ac0eca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ba1fb0-1e8c-4fe5-80f3-25b5a322b5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68005-9dcc-447f-9699-13b693cff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7e05047-3955-4007-8b55-5df60dc7388b}" ma:internalName="TaxCatchAll" ma:showField="CatchAllData" ma:web="ac468005-9dcc-447f-9699-13b693cff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746EA1-46E3-44BD-BD05-E21C093960FE}">
  <ds:schemaRefs>
    <ds:schemaRef ds:uri="ac468005-9dcc-447f-9699-13b693cff7d7"/>
    <ds:schemaRef ds:uri="http://schemas.microsoft.com/office/2006/documentManagement/types"/>
    <ds:schemaRef ds:uri="http://purl.org/dc/terms/"/>
    <ds:schemaRef ds:uri="1eba1fb0-1e8c-4fe5-80f3-25b5a322b5a4"/>
    <ds:schemaRef ds:uri="http://schemas.microsoft.com/office/2006/metadata/properties"/>
    <ds:schemaRef ds:uri="9e538389-cabc-4d4e-918a-8beb7ac0ecaa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910B11-80D1-44E9-8F97-54BCE0E833EF}">
  <ds:schemaRefs>
    <ds:schemaRef ds:uri="1eba1fb0-1e8c-4fe5-80f3-25b5a322b5a4"/>
    <ds:schemaRef ds:uri="9e538389-cabc-4d4e-918a-8beb7ac0ecaa"/>
    <ds:schemaRef ds:uri="ac468005-9dcc-447f-9699-13b693cff7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ca93399-1184-430d-88a8-107721ef7b66}" enabled="0" method="" siteId="{5ca93399-1184-430d-88a8-107721ef7b6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349</Words>
  <Application>Microsoft Office PowerPoint</Application>
  <PresentationFormat>Skjermfremvisning (16:9)</PresentationFormat>
  <Paragraphs>61</Paragraphs>
  <Slides>10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10</vt:i4>
      </vt:variant>
    </vt:vector>
  </HeadingPairs>
  <TitlesOfParts>
    <vt:vector size="19" baseType="lpstr">
      <vt:lpstr>Inter</vt:lpstr>
      <vt:lpstr>Arial</vt:lpstr>
      <vt:lpstr>Georgia</vt:lpstr>
      <vt:lpstr>Calibri</vt:lpstr>
      <vt:lpstr>Inter Medium</vt:lpstr>
      <vt:lpstr>Forsider</vt:lpstr>
      <vt:lpstr>Påløpende sider uten bakgrunn</vt:lpstr>
      <vt:lpstr>1_Påløpende sider uten bakgrunn</vt:lpstr>
      <vt:lpstr>3_Påløpende sider uten bakgrunn</vt:lpstr>
      <vt:lpstr>PowerPoint-presentasjon</vt:lpstr>
      <vt:lpstr>Barns rett til fritid</vt:lpstr>
      <vt:lpstr>Fritidserklæringen</vt:lpstr>
      <vt:lpstr>Hvorfor er idrett viktig?</vt:lpstr>
      <vt:lpstr>PowerPoint-presentasjon</vt:lpstr>
      <vt:lpstr>Hva er Aktivitetsguiden?</vt:lpstr>
      <vt:lpstr>Våre aktivitetsguider</vt:lpstr>
      <vt:lpstr>Hvordan jobber aktivitetsguidene</vt:lpstr>
      <vt:lpstr>Styrker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Brekkan, Vigdis</dc:creator>
  <cp:lastModifiedBy>Hurrød, Line</cp:lastModifiedBy>
  <cp:revision>1</cp:revision>
  <dcterms:created xsi:type="dcterms:W3CDTF">2016-10-07T09:17:01Z</dcterms:created>
  <dcterms:modified xsi:type="dcterms:W3CDTF">2025-04-29T07:15:55Z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0x01010038460CF197FA6E4BB8F5DC62CFA0C34D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a737baac-e165-4647-8f45-00c6e1cb9133</vt:lpwstr>
  </property>
  <property fmtid="{D5CDD505-2E9C-101B-9397-08002B2CF9AE}" pid="6" name="Order">
    <vt:r8>546800</vt:r8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MediaServiceImageTags">
    <vt:lpwstr/>
  </property>
</Properties>
</file>