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7"/>
  </p:sldMasterIdLst>
  <p:notesMasterIdLst>
    <p:notesMasterId r:id="rId35"/>
  </p:notesMasterIdLst>
  <p:sldIdLst>
    <p:sldId id="256" r:id="rId8"/>
    <p:sldId id="304" r:id="rId9"/>
    <p:sldId id="311" r:id="rId10"/>
    <p:sldId id="297" r:id="rId11"/>
    <p:sldId id="285" r:id="rId12"/>
    <p:sldId id="305" r:id="rId13"/>
    <p:sldId id="298" r:id="rId14"/>
    <p:sldId id="301" r:id="rId15"/>
    <p:sldId id="287" r:id="rId16"/>
    <p:sldId id="279" r:id="rId17"/>
    <p:sldId id="303" r:id="rId18"/>
    <p:sldId id="268" r:id="rId19"/>
    <p:sldId id="273" r:id="rId20"/>
    <p:sldId id="290" r:id="rId21"/>
    <p:sldId id="271" r:id="rId22"/>
    <p:sldId id="291" r:id="rId23"/>
    <p:sldId id="300" r:id="rId24"/>
    <p:sldId id="312" r:id="rId25"/>
    <p:sldId id="302" r:id="rId26"/>
    <p:sldId id="264" r:id="rId27"/>
    <p:sldId id="283" r:id="rId28"/>
    <p:sldId id="267" r:id="rId29"/>
    <p:sldId id="307" r:id="rId30"/>
    <p:sldId id="308" r:id="rId31"/>
    <p:sldId id="309" r:id="rId32"/>
    <p:sldId id="310" r:id="rId33"/>
    <p:sldId id="296" r:id="rId34"/>
  </p:sldIdLst>
  <p:sldSz cx="9144000" cy="6858000" type="screen4x3"/>
  <p:notesSz cx="6858000" cy="9144000"/>
  <p:custDataLst>
    <p:tags r:id="rId36"/>
  </p:custDataLst>
  <p:defaultTextStyle>
    <a:defPPr>
      <a:defRPr lang="nb-NO"/>
    </a:defPPr>
    <a:lvl1pPr algn="l" rtl="0" fontAlgn="base">
      <a:spcBef>
        <a:spcPct val="20000"/>
      </a:spcBef>
      <a:spcAft>
        <a:spcPct val="0"/>
      </a:spcAft>
      <a:defRPr kern="1200">
        <a:solidFill>
          <a:schemeClr val="tx1"/>
        </a:solidFill>
        <a:latin typeface="Arial" charset="0"/>
        <a:ea typeface="+mn-ea"/>
        <a:cs typeface="+mn-cs"/>
      </a:defRPr>
    </a:lvl1pPr>
    <a:lvl2pPr marL="457200" algn="l" rtl="0" fontAlgn="base">
      <a:spcBef>
        <a:spcPct val="20000"/>
      </a:spcBef>
      <a:spcAft>
        <a:spcPct val="0"/>
      </a:spcAft>
      <a:defRPr kern="1200">
        <a:solidFill>
          <a:schemeClr val="tx1"/>
        </a:solidFill>
        <a:latin typeface="Arial" charset="0"/>
        <a:ea typeface="+mn-ea"/>
        <a:cs typeface="+mn-cs"/>
      </a:defRPr>
    </a:lvl2pPr>
    <a:lvl3pPr marL="914400" algn="l" rtl="0" fontAlgn="base">
      <a:spcBef>
        <a:spcPct val="20000"/>
      </a:spcBef>
      <a:spcAft>
        <a:spcPct val="0"/>
      </a:spcAft>
      <a:defRPr kern="1200">
        <a:solidFill>
          <a:schemeClr val="tx1"/>
        </a:solidFill>
        <a:latin typeface="Arial" charset="0"/>
        <a:ea typeface="+mn-ea"/>
        <a:cs typeface="+mn-cs"/>
      </a:defRPr>
    </a:lvl3pPr>
    <a:lvl4pPr marL="1371600" algn="l" rtl="0" fontAlgn="base">
      <a:spcBef>
        <a:spcPct val="20000"/>
      </a:spcBef>
      <a:spcAft>
        <a:spcPct val="0"/>
      </a:spcAft>
      <a:defRPr kern="1200">
        <a:solidFill>
          <a:schemeClr val="tx1"/>
        </a:solidFill>
        <a:latin typeface="Arial" charset="0"/>
        <a:ea typeface="+mn-ea"/>
        <a:cs typeface="+mn-cs"/>
      </a:defRPr>
    </a:lvl4pPr>
    <a:lvl5pPr marL="1828800" algn="l" rtl="0" fontAlgn="base">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42">
          <p15:clr>
            <a:srgbClr val="A4A3A4"/>
          </p15:clr>
        </p15:guide>
        <p15:guide id="2" pos="2844">
          <p15:clr>
            <a:srgbClr val="A4A3A4"/>
          </p15:clr>
        </p15:guide>
        <p15:guide id="3" orient="horz" pos="1373">
          <p15:clr>
            <a:srgbClr val="A4A3A4"/>
          </p15:clr>
        </p15:guide>
        <p15:guide id="4" pos="4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ys stil 1 - aks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iddels stil 2 - aks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Mørk stil 1 - aks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emastil 1 - aks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ys stil 1 - aks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7" autoAdjust="0"/>
    <p:restoredTop sz="86964" autoAdjust="0"/>
  </p:normalViewPr>
  <p:slideViewPr>
    <p:cSldViewPr snapToGrid="0">
      <p:cViewPr varScale="1">
        <p:scale>
          <a:sx n="101" d="100"/>
          <a:sy n="101" d="100"/>
        </p:scale>
        <p:origin x="2328" y="76"/>
      </p:cViewPr>
      <p:guideLst>
        <p:guide orient="horz" pos="1542"/>
        <p:guide pos="2844"/>
        <p:guide orient="horz" pos="1373"/>
        <p:guide pos="468"/>
      </p:guideLst>
    </p:cSldViewPr>
  </p:slideViewPr>
  <p:notesTextViewPr>
    <p:cViewPr>
      <p:scale>
        <a:sx n="150" d="100"/>
        <a:sy n="150" d="100"/>
      </p:scale>
      <p:origin x="0" y="0"/>
    </p:cViewPr>
  </p:notesTextViewPr>
  <p:notesViewPr>
    <p:cSldViewPr snapToGrid="0">
      <p:cViewPr varScale="1">
        <p:scale>
          <a:sx n="126" d="100"/>
          <a:sy n="126" d="100"/>
        </p:scale>
        <p:origin x="-489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gs" Target="tags/tag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B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kant\div-isf-u1\daniear\pc\Dokumenter\ISF\Prosjekter\2016\Organisasjonslandskap%20i%20endring\Workbooks\Organisasjonslandskap%20i%20endring%20-%20Figur%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kant\div-isf-u1\daniear\pc\Dokumenter\ISF\Presentasjoner\NIF\Presentasjon-NIF.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kant\div-isf-u1\daniear\pc\Dokumenter\ISF\Presentations\Organisasjonslandskap%20i%20endring\Tall.xlsx"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kant\div-isf-u1\daniear\pc\Dokumenter\ISF\Presentasjoner\NIF\Betalt%20sysselsetti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'Ark1'!$B$2</c:f>
              <c:strCache>
                <c:ptCount val="1"/>
                <c:pt idx="0">
                  <c:v>1980</c:v>
                </c:pt>
              </c:strCache>
            </c:strRef>
          </c:tx>
          <c:invertIfNegative val="0"/>
          <c:cat>
            <c:strRef>
              <c:f>'Ark1'!$A$3:$A$12</c:f>
              <c:strCache>
                <c:ptCount val="10"/>
                <c:pt idx="0">
                  <c:v>Kultur og fritid</c:v>
                </c:pt>
                <c:pt idx="1">
                  <c:v>Idrett og sport</c:v>
                </c:pt>
                <c:pt idx="2">
                  <c:v>Hobby og fritid</c:v>
                </c:pt>
                <c:pt idx="3">
                  <c:v>Utdanning og forskning</c:v>
                </c:pt>
                <c:pt idx="4">
                  <c:v>Helse og sosial</c:v>
                </c:pt>
                <c:pt idx="5">
                  <c:v>Rettighets- og støttearbeid</c:v>
                </c:pt>
                <c:pt idx="6">
                  <c:v>Internasjonale aktiviteter</c:v>
                </c:pt>
                <c:pt idx="7">
                  <c:v>Bolig og lokalmiljø</c:v>
                </c:pt>
                <c:pt idx="8">
                  <c:v>Nærings- og arbeidsliv</c:v>
                </c:pt>
                <c:pt idx="9">
                  <c:v>Tro og livssyn</c:v>
                </c:pt>
              </c:strCache>
            </c:strRef>
          </c:cat>
          <c:val>
            <c:numRef>
              <c:f>'Ark1'!$B$3:$B$12</c:f>
              <c:numCache>
                <c:formatCode>General</c:formatCode>
                <c:ptCount val="10"/>
                <c:pt idx="0">
                  <c:v>14935</c:v>
                </c:pt>
                <c:pt idx="1">
                  <c:v>9209</c:v>
                </c:pt>
                <c:pt idx="2">
                  <c:v>16253</c:v>
                </c:pt>
                <c:pt idx="3">
                  <c:v>1513</c:v>
                </c:pt>
                <c:pt idx="4">
                  <c:v>5355</c:v>
                </c:pt>
                <c:pt idx="5">
                  <c:v>12722</c:v>
                </c:pt>
                <c:pt idx="6">
                  <c:v>457</c:v>
                </c:pt>
                <c:pt idx="7">
                  <c:v>4277</c:v>
                </c:pt>
                <c:pt idx="8">
                  <c:v>14686</c:v>
                </c:pt>
                <c:pt idx="9">
                  <c:v>34858</c:v>
                </c:pt>
              </c:numCache>
            </c:numRef>
          </c:val>
          <c:extLst>
            <c:ext xmlns:c16="http://schemas.microsoft.com/office/drawing/2014/chart" uri="{C3380CC4-5D6E-409C-BE32-E72D297353CC}">
              <c16:uniqueId val="{00000000-D3D6-41FF-88F4-340D78A7E36E}"/>
            </c:ext>
          </c:extLst>
        </c:ser>
        <c:ser>
          <c:idx val="1"/>
          <c:order val="1"/>
          <c:tx>
            <c:strRef>
              <c:f>'Ark1'!$C$2</c:f>
              <c:strCache>
                <c:ptCount val="1"/>
                <c:pt idx="0">
                  <c:v>1999</c:v>
                </c:pt>
              </c:strCache>
            </c:strRef>
          </c:tx>
          <c:invertIfNegative val="0"/>
          <c:cat>
            <c:strRef>
              <c:f>'Ark1'!$A$3:$A$12</c:f>
              <c:strCache>
                <c:ptCount val="10"/>
                <c:pt idx="0">
                  <c:v>Kultur og fritid</c:v>
                </c:pt>
                <c:pt idx="1">
                  <c:v>Idrett og sport</c:v>
                </c:pt>
                <c:pt idx="2">
                  <c:v>Hobby og fritid</c:v>
                </c:pt>
                <c:pt idx="3">
                  <c:v>Utdanning og forskning</c:v>
                </c:pt>
                <c:pt idx="4">
                  <c:v>Helse og sosial</c:v>
                </c:pt>
                <c:pt idx="5">
                  <c:v>Rettighets- og støttearbeid</c:v>
                </c:pt>
                <c:pt idx="6">
                  <c:v>Internasjonale aktiviteter</c:v>
                </c:pt>
                <c:pt idx="7">
                  <c:v>Bolig og lokalmiljø</c:v>
                </c:pt>
                <c:pt idx="8">
                  <c:v>Nærings- og arbeidsliv</c:v>
                </c:pt>
                <c:pt idx="9">
                  <c:v>Tro og livssyn</c:v>
                </c:pt>
              </c:strCache>
            </c:strRef>
          </c:cat>
          <c:val>
            <c:numRef>
              <c:f>'Ark1'!$C$3:$C$12</c:f>
              <c:numCache>
                <c:formatCode>General</c:formatCode>
                <c:ptCount val="10"/>
                <c:pt idx="0">
                  <c:v>16591</c:v>
                </c:pt>
                <c:pt idx="1">
                  <c:v>11631</c:v>
                </c:pt>
                <c:pt idx="2">
                  <c:v>18856</c:v>
                </c:pt>
                <c:pt idx="3">
                  <c:v>1068</c:v>
                </c:pt>
                <c:pt idx="4">
                  <c:v>4177</c:v>
                </c:pt>
                <c:pt idx="5">
                  <c:v>11933</c:v>
                </c:pt>
                <c:pt idx="6">
                  <c:v>853</c:v>
                </c:pt>
                <c:pt idx="7">
                  <c:v>11126</c:v>
                </c:pt>
                <c:pt idx="8">
                  <c:v>18787</c:v>
                </c:pt>
                <c:pt idx="9">
                  <c:v>20818</c:v>
                </c:pt>
              </c:numCache>
            </c:numRef>
          </c:val>
          <c:extLst>
            <c:ext xmlns:c16="http://schemas.microsoft.com/office/drawing/2014/chart" uri="{C3380CC4-5D6E-409C-BE32-E72D297353CC}">
              <c16:uniqueId val="{00000001-D3D6-41FF-88F4-340D78A7E36E}"/>
            </c:ext>
          </c:extLst>
        </c:ser>
        <c:ser>
          <c:idx val="2"/>
          <c:order val="2"/>
          <c:tx>
            <c:strRef>
              <c:f>'Ark1'!$D$2</c:f>
              <c:strCache>
                <c:ptCount val="1"/>
                <c:pt idx="0">
                  <c:v>2009</c:v>
                </c:pt>
              </c:strCache>
            </c:strRef>
          </c:tx>
          <c:invertIfNegative val="0"/>
          <c:cat>
            <c:strRef>
              <c:f>'Ark1'!$A$3:$A$12</c:f>
              <c:strCache>
                <c:ptCount val="10"/>
                <c:pt idx="0">
                  <c:v>Kultur og fritid</c:v>
                </c:pt>
                <c:pt idx="1">
                  <c:v>Idrett og sport</c:v>
                </c:pt>
                <c:pt idx="2">
                  <c:v>Hobby og fritid</c:v>
                </c:pt>
                <c:pt idx="3">
                  <c:v>Utdanning og forskning</c:v>
                </c:pt>
                <c:pt idx="4">
                  <c:v>Helse og sosial</c:v>
                </c:pt>
                <c:pt idx="5">
                  <c:v>Rettighets- og støttearbeid</c:v>
                </c:pt>
                <c:pt idx="6">
                  <c:v>Internasjonale aktiviteter</c:v>
                </c:pt>
                <c:pt idx="7">
                  <c:v>Bolig og lokalmiljø</c:v>
                </c:pt>
                <c:pt idx="8">
                  <c:v>Nærings- og arbeidsliv</c:v>
                </c:pt>
                <c:pt idx="9">
                  <c:v>Tro og livssyn</c:v>
                </c:pt>
              </c:strCache>
            </c:strRef>
          </c:cat>
          <c:val>
            <c:numRef>
              <c:f>'Ark1'!$D$3:$D$12</c:f>
              <c:numCache>
                <c:formatCode>General</c:formatCode>
                <c:ptCount val="10"/>
                <c:pt idx="0">
                  <c:v>15487</c:v>
                </c:pt>
                <c:pt idx="1">
                  <c:v>12651</c:v>
                </c:pt>
                <c:pt idx="2">
                  <c:v>17501</c:v>
                </c:pt>
                <c:pt idx="3">
                  <c:v>885</c:v>
                </c:pt>
                <c:pt idx="4">
                  <c:v>3623</c:v>
                </c:pt>
                <c:pt idx="5">
                  <c:v>9043</c:v>
                </c:pt>
                <c:pt idx="6">
                  <c:v>803</c:v>
                </c:pt>
                <c:pt idx="7">
                  <c:v>13761</c:v>
                </c:pt>
                <c:pt idx="8">
                  <c:v>14302</c:v>
                </c:pt>
                <c:pt idx="9">
                  <c:v>16772</c:v>
                </c:pt>
              </c:numCache>
            </c:numRef>
          </c:val>
          <c:extLst>
            <c:ext xmlns:c16="http://schemas.microsoft.com/office/drawing/2014/chart" uri="{C3380CC4-5D6E-409C-BE32-E72D297353CC}">
              <c16:uniqueId val="{00000002-D3D6-41FF-88F4-340D78A7E36E}"/>
            </c:ext>
          </c:extLst>
        </c:ser>
        <c:dLbls>
          <c:showLegendKey val="0"/>
          <c:showVal val="0"/>
          <c:showCatName val="0"/>
          <c:showSerName val="0"/>
          <c:showPercent val="0"/>
          <c:showBubbleSize val="0"/>
        </c:dLbls>
        <c:gapWidth val="150"/>
        <c:axId val="52786304"/>
        <c:axId val="52788224"/>
      </c:barChart>
      <c:catAx>
        <c:axId val="52786304"/>
        <c:scaling>
          <c:orientation val="minMax"/>
        </c:scaling>
        <c:delete val="0"/>
        <c:axPos val="b"/>
        <c:numFmt formatCode="General" sourceLinked="0"/>
        <c:majorTickMark val="out"/>
        <c:minorTickMark val="none"/>
        <c:tickLblPos val="nextTo"/>
        <c:crossAx val="52788224"/>
        <c:crosses val="autoZero"/>
        <c:auto val="1"/>
        <c:lblAlgn val="ctr"/>
        <c:lblOffset val="100"/>
        <c:noMultiLvlLbl val="0"/>
      </c:catAx>
      <c:valAx>
        <c:axId val="52788224"/>
        <c:scaling>
          <c:orientation val="minMax"/>
        </c:scaling>
        <c:delete val="0"/>
        <c:axPos val="l"/>
        <c:majorGridlines/>
        <c:numFmt formatCode="General" sourceLinked="1"/>
        <c:majorTickMark val="out"/>
        <c:minorTickMark val="none"/>
        <c:tickLblPos val="nextTo"/>
        <c:crossAx val="52786304"/>
        <c:crosses val="autoZero"/>
        <c:crossBetween val="between"/>
      </c:valAx>
    </c:plotArea>
    <c:legend>
      <c:legendPos val="b"/>
      <c:overlay val="0"/>
    </c:legend>
    <c:plotVisOnly val="1"/>
    <c:dispBlanksAs val="gap"/>
    <c:showDLblsOverMax val="0"/>
  </c:chart>
  <c:txPr>
    <a:bodyPr/>
    <a:lstStyle/>
    <a:p>
      <a:pPr>
        <a:defRPr sz="9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'Ark2'!$B$1</c:f>
              <c:strCache>
                <c:ptCount val="1"/>
                <c:pt idx="0">
                  <c:v>1983</c:v>
                </c:pt>
              </c:strCache>
            </c:strRef>
          </c:tx>
          <c:invertIfNegative val="0"/>
          <c:cat>
            <c:strRef>
              <c:f>'Ark2'!$A$2:$A$11</c:f>
              <c:strCache>
                <c:ptCount val="10"/>
                <c:pt idx="0">
                  <c:v>Kultur og fritid</c:v>
                </c:pt>
                <c:pt idx="1">
                  <c:v>Idrett og sport</c:v>
                </c:pt>
                <c:pt idx="2">
                  <c:v>Hobby og fritid</c:v>
                </c:pt>
                <c:pt idx="3">
                  <c:v>Utdanning og forskning</c:v>
                </c:pt>
                <c:pt idx="4">
                  <c:v>Helse og sosial</c:v>
                </c:pt>
                <c:pt idx="5">
                  <c:v>Rettighets- og støttearbeid</c:v>
                </c:pt>
                <c:pt idx="6">
                  <c:v>Internasjonale aktiviteter</c:v>
                </c:pt>
                <c:pt idx="7">
                  <c:v>Bolig og lokalmiljø</c:v>
                </c:pt>
                <c:pt idx="8">
                  <c:v>Nærings- og arbeidsliv</c:v>
                </c:pt>
                <c:pt idx="9">
                  <c:v>Tro og livssyn</c:v>
                </c:pt>
              </c:strCache>
            </c:strRef>
          </c:cat>
          <c:val>
            <c:numRef>
              <c:f>'Ark2'!$B$2:$B$11</c:f>
              <c:numCache>
                <c:formatCode>General</c:formatCode>
                <c:ptCount val="10"/>
                <c:pt idx="0">
                  <c:v>139</c:v>
                </c:pt>
                <c:pt idx="1">
                  <c:v>99</c:v>
                </c:pt>
                <c:pt idx="2">
                  <c:v>153</c:v>
                </c:pt>
                <c:pt idx="3">
                  <c:v>32</c:v>
                </c:pt>
                <c:pt idx="4">
                  <c:v>48</c:v>
                </c:pt>
                <c:pt idx="5">
                  <c:v>181</c:v>
                </c:pt>
                <c:pt idx="6">
                  <c:v>72</c:v>
                </c:pt>
                <c:pt idx="7">
                  <c:v>25</c:v>
                </c:pt>
                <c:pt idx="8">
                  <c:v>977</c:v>
                </c:pt>
                <c:pt idx="9">
                  <c:v>128</c:v>
                </c:pt>
              </c:numCache>
            </c:numRef>
          </c:val>
          <c:extLst>
            <c:ext xmlns:c16="http://schemas.microsoft.com/office/drawing/2014/chart" uri="{C3380CC4-5D6E-409C-BE32-E72D297353CC}">
              <c16:uniqueId val="{00000000-F489-4D7E-B3D9-4FB06AD50B71}"/>
            </c:ext>
          </c:extLst>
        </c:ser>
        <c:ser>
          <c:idx val="1"/>
          <c:order val="1"/>
          <c:tx>
            <c:strRef>
              <c:f>'Ark2'!$C$1</c:f>
              <c:strCache>
                <c:ptCount val="1"/>
                <c:pt idx="0">
                  <c:v>1992</c:v>
                </c:pt>
              </c:strCache>
            </c:strRef>
          </c:tx>
          <c:invertIfNegative val="0"/>
          <c:cat>
            <c:strRef>
              <c:f>'Ark2'!$A$2:$A$11</c:f>
              <c:strCache>
                <c:ptCount val="10"/>
                <c:pt idx="0">
                  <c:v>Kultur og fritid</c:v>
                </c:pt>
                <c:pt idx="1">
                  <c:v>Idrett og sport</c:v>
                </c:pt>
                <c:pt idx="2">
                  <c:v>Hobby og fritid</c:v>
                </c:pt>
                <c:pt idx="3">
                  <c:v>Utdanning og forskning</c:v>
                </c:pt>
                <c:pt idx="4">
                  <c:v>Helse og sosial</c:v>
                </c:pt>
                <c:pt idx="5">
                  <c:v>Rettighets- og støttearbeid</c:v>
                </c:pt>
                <c:pt idx="6">
                  <c:v>Internasjonale aktiviteter</c:v>
                </c:pt>
                <c:pt idx="7">
                  <c:v>Bolig og lokalmiljø</c:v>
                </c:pt>
                <c:pt idx="8">
                  <c:v>Nærings- og arbeidsliv</c:v>
                </c:pt>
                <c:pt idx="9">
                  <c:v>Tro og livssyn</c:v>
                </c:pt>
              </c:strCache>
            </c:strRef>
          </c:cat>
          <c:val>
            <c:numRef>
              <c:f>'Ark2'!$C$2:$C$11</c:f>
              <c:numCache>
                <c:formatCode>General</c:formatCode>
                <c:ptCount val="10"/>
                <c:pt idx="0">
                  <c:v>166</c:v>
                </c:pt>
                <c:pt idx="1">
                  <c:v>119</c:v>
                </c:pt>
                <c:pt idx="2">
                  <c:v>219</c:v>
                </c:pt>
                <c:pt idx="3">
                  <c:v>31</c:v>
                </c:pt>
                <c:pt idx="4">
                  <c:v>56</c:v>
                </c:pt>
                <c:pt idx="5">
                  <c:v>242</c:v>
                </c:pt>
                <c:pt idx="6">
                  <c:v>100</c:v>
                </c:pt>
                <c:pt idx="7">
                  <c:v>25</c:v>
                </c:pt>
                <c:pt idx="8">
                  <c:v>1306</c:v>
                </c:pt>
                <c:pt idx="9">
                  <c:v>128</c:v>
                </c:pt>
              </c:numCache>
            </c:numRef>
          </c:val>
          <c:extLst>
            <c:ext xmlns:c16="http://schemas.microsoft.com/office/drawing/2014/chart" uri="{C3380CC4-5D6E-409C-BE32-E72D297353CC}">
              <c16:uniqueId val="{00000001-F489-4D7E-B3D9-4FB06AD50B71}"/>
            </c:ext>
          </c:extLst>
        </c:ser>
        <c:ser>
          <c:idx val="2"/>
          <c:order val="2"/>
          <c:tx>
            <c:strRef>
              <c:f>'Ark2'!$D$1</c:f>
              <c:strCache>
                <c:ptCount val="1"/>
                <c:pt idx="0">
                  <c:v>2013</c:v>
                </c:pt>
              </c:strCache>
            </c:strRef>
          </c:tx>
          <c:invertIfNegative val="0"/>
          <c:cat>
            <c:strRef>
              <c:f>'Ark2'!$A$2:$A$11</c:f>
              <c:strCache>
                <c:ptCount val="10"/>
                <c:pt idx="0">
                  <c:v>Kultur og fritid</c:v>
                </c:pt>
                <c:pt idx="1">
                  <c:v>Idrett og sport</c:v>
                </c:pt>
                <c:pt idx="2">
                  <c:v>Hobby og fritid</c:v>
                </c:pt>
                <c:pt idx="3">
                  <c:v>Utdanning og forskning</c:v>
                </c:pt>
                <c:pt idx="4">
                  <c:v>Helse og sosial</c:v>
                </c:pt>
                <c:pt idx="5">
                  <c:v>Rettighets- og støttearbeid</c:v>
                </c:pt>
                <c:pt idx="6">
                  <c:v>Internasjonale aktiviteter</c:v>
                </c:pt>
                <c:pt idx="7">
                  <c:v>Bolig og lokalmiljø</c:v>
                </c:pt>
                <c:pt idx="8">
                  <c:v>Nærings- og arbeidsliv</c:v>
                </c:pt>
                <c:pt idx="9">
                  <c:v>Tro og livssyn</c:v>
                </c:pt>
              </c:strCache>
            </c:strRef>
          </c:cat>
          <c:val>
            <c:numRef>
              <c:f>'Ark2'!$D$2:$D$11</c:f>
              <c:numCache>
                <c:formatCode>General</c:formatCode>
                <c:ptCount val="10"/>
                <c:pt idx="0">
                  <c:v>178</c:v>
                </c:pt>
                <c:pt idx="1">
                  <c:v>187</c:v>
                </c:pt>
                <c:pt idx="2">
                  <c:v>414</c:v>
                </c:pt>
                <c:pt idx="3">
                  <c:v>35</c:v>
                </c:pt>
                <c:pt idx="4">
                  <c:v>119</c:v>
                </c:pt>
                <c:pt idx="5">
                  <c:v>531</c:v>
                </c:pt>
                <c:pt idx="6">
                  <c:v>254</c:v>
                </c:pt>
                <c:pt idx="7">
                  <c:v>48</c:v>
                </c:pt>
                <c:pt idx="8">
                  <c:v>1305</c:v>
                </c:pt>
                <c:pt idx="9">
                  <c:v>215</c:v>
                </c:pt>
              </c:numCache>
            </c:numRef>
          </c:val>
          <c:extLst>
            <c:ext xmlns:c16="http://schemas.microsoft.com/office/drawing/2014/chart" uri="{C3380CC4-5D6E-409C-BE32-E72D297353CC}">
              <c16:uniqueId val="{00000002-F489-4D7E-B3D9-4FB06AD50B71}"/>
            </c:ext>
          </c:extLst>
        </c:ser>
        <c:dLbls>
          <c:showLegendKey val="0"/>
          <c:showVal val="0"/>
          <c:showCatName val="0"/>
          <c:showSerName val="0"/>
          <c:showPercent val="0"/>
          <c:showBubbleSize val="0"/>
        </c:dLbls>
        <c:gapWidth val="150"/>
        <c:axId val="83248640"/>
        <c:axId val="89724032"/>
      </c:barChart>
      <c:catAx>
        <c:axId val="83248640"/>
        <c:scaling>
          <c:orientation val="minMax"/>
        </c:scaling>
        <c:delete val="0"/>
        <c:axPos val="b"/>
        <c:numFmt formatCode="General" sourceLinked="0"/>
        <c:majorTickMark val="out"/>
        <c:minorTickMark val="none"/>
        <c:tickLblPos val="nextTo"/>
        <c:crossAx val="89724032"/>
        <c:crosses val="autoZero"/>
        <c:auto val="1"/>
        <c:lblAlgn val="ctr"/>
        <c:lblOffset val="100"/>
        <c:noMultiLvlLbl val="0"/>
      </c:catAx>
      <c:valAx>
        <c:axId val="89724032"/>
        <c:scaling>
          <c:orientation val="minMax"/>
        </c:scaling>
        <c:delete val="0"/>
        <c:axPos val="l"/>
        <c:majorGridlines/>
        <c:numFmt formatCode="General" sourceLinked="1"/>
        <c:majorTickMark val="out"/>
        <c:minorTickMark val="none"/>
        <c:tickLblPos val="nextTo"/>
        <c:crossAx val="83248640"/>
        <c:crosses val="autoZero"/>
        <c:crossBetween val="between"/>
      </c:valAx>
    </c:plotArea>
    <c:legend>
      <c:legendPos val="b"/>
      <c:overlay val="0"/>
    </c:legend>
    <c:plotVisOnly val="1"/>
    <c:dispBlanksAs val="gap"/>
    <c:showDLblsOverMax val="0"/>
  </c:chart>
  <c:txPr>
    <a:bodyPr/>
    <a:lstStyle/>
    <a:p>
      <a:pPr>
        <a:defRPr sz="9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lineChart>
        <c:grouping val="standard"/>
        <c:varyColors val="0"/>
        <c:ser>
          <c:idx val="0"/>
          <c:order val="0"/>
          <c:tx>
            <c:strRef>
              <c:f>Sheet1!$B$5</c:f>
              <c:strCache>
                <c:ptCount val="1"/>
                <c:pt idx="0">
                  <c:v>Lokale lag tilsluttet en nasjonal organisasjon</c:v>
                </c:pt>
              </c:strCache>
            </c:strRef>
          </c:tx>
          <c:cat>
            <c:strRef>
              <c:f>Sheet1!$A$6:$A$15</c:f>
              <c:strCache>
                <c:ptCount val="10"/>
                <c:pt idx="0">
                  <c:v>Før 1920</c:v>
                </c:pt>
                <c:pt idx="1">
                  <c:v>1920-39</c:v>
                </c:pt>
                <c:pt idx="2">
                  <c:v>1930-39</c:v>
                </c:pt>
                <c:pt idx="3">
                  <c:v>1940-49</c:v>
                </c:pt>
                <c:pt idx="4">
                  <c:v>1950-59</c:v>
                </c:pt>
                <c:pt idx="5">
                  <c:v>1960-69</c:v>
                </c:pt>
                <c:pt idx="6">
                  <c:v>1979-79</c:v>
                </c:pt>
                <c:pt idx="7">
                  <c:v>1980-89</c:v>
                </c:pt>
                <c:pt idx="8">
                  <c:v>1990-99</c:v>
                </c:pt>
                <c:pt idx="9">
                  <c:v>2000-09</c:v>
                </c:pt>
              </c:strCache>
            </c:strRef>
          </c:cat>
          <c:val>
            <c:numRef>
              <c:f>Sheet1!$B$6:$B$15</c:f>
              <c:numCache>
                <c:formatCode>0</c:formatCode>
                <c:ptCount val="10"/>
                <c:pt idx="0">
                  <c:v>80.064999999999998</c:v>
                </c:pt>
                <c:pt idx="1">
                  <c:v>76.709999999999994</c:v>
                </c:pt>
                <c:pt idx="2">
                  <c:v>80.323333333333338</c:v>
                </c:pt>
                <c:pt idx="3">
                  <c:v>75.87</c:v>
                </c:pt>
                <c:pt idx="4">
                  <c:v>74.89</c:v>
                </c:pt>
                <c:pt idx="5">
                  <c:v>69.493333333333339</c:v>
                </c:pt>
                <c:pt idx="6">
                  <c:v>64.963333333333338</c:v>
                </c:pt>
                <c:pt idx="7">
                  <c:v>60.483333333333327</c:v>
                </c:pt>
                <c:pt idx="8">
                  <c:v>53.449999999999996</c:v>
                </c:pt>
                <c:pt idx="9">
                  <c:v>50.405000000000001</c:v>
                </c:pt>
              </c:numCache>
            </c:numRef>
          </c:val>
          <c:smooth val="0"/>
          <c:extLst>
            <c:ext xmlns:c16="http://schemas.microsoft.com/office/drawing/2014/chart" uri="{C3380CC4-5D6E-409C-BE32-E72D297353CC}">
              <c16:uniqueId val="{00000000-DBAF-4EBC-BA74-E6A4F0A8EFE2}"/>
            </c:ext>
          </c:extLst>
        </c:ser>
        <c:ser>
          <c:idx val="1"/>
          <c:order val="1"/>
          <c:tx>
            <c:strRef>
              <c:f>Sheet1!$C$5</c:f>
              <c:strCache>
                <c:ptCount val="1"/>
                <c:pt idx="0">
                  <c:v>Nasjonal organisasjoner med regionale eller lokale lag</c:v>
                </c:pt>
              </c:strCache>
            </c:strRef>
          </c:tx>
          <c:cat>
            <c:strRef>
              <c:f>Sheet1!$A$6:$A$15</c:f>
              <c:strCache>
                <c:ptCount val="10"/>
                <c:pt idx="0">
                  <c:v>Før 1920</c:v>
                </c:pt>
                <c:pt idx="1">
                  <c:v>1920-39</c:v>
                </c:pt>
                <c:pt idx="2">
                  <c:v>1930-39</c:v>
                </c:pt>
                <c:pt idx="3">
                  <c:v>1940-49</c:v>
                </c:pt>
                <c:pt idx="4">
                  <c:v>1950-59</c:v>
                </c:pt>
                <c:pt idx="5">
                  <c:v>1960-69</c:v>
                </c:pt>
                <c:pt idx="6">
                  <c:v>1979-79</c:v>
                </c:pt>
                <c:pt idx="7">
                  <c:v>1980-89</c:v>
                </c:pt>
                <c:pt idx="8">
                  <c:v>1990-99</c:v>
                </c:pt>
                <c:pt idx="9">
                  <c:v>2000-09</c:v>
                </c:pt>
              </c:strCache>
            </c:strRef>
          </c:cat>
          <c:val>
            <c:numRef>
              <c:f>Sheet1!$C$6:$C$15</c:f>
              <c:numCache>
                <c:formatCode>0</c:formatCode>
                <c:ptCount val="10"/>
                <c:pt idx="0">
                  <c:v>44.78</c:v>
                </c:pt>
                <c:pt idx="1">
                  <c:v>46.01</c:v>
                </c:pt>
                <c:pt idx="2">
                  <c:v>46.016666666666666</c:v>
                </c:pt>
                <c:pt idx="3">
                  <c:v>47.86666666666666</c:v>
                </c:pt>
                <c:pt idx="4">
                  <c:v>45.593333333333334</c:v>
                </c:pt>
                <c:pt idx="5">
                  <c:v>40.300000000000004</c:v>
                </c:pt>
                <c:pt idx="6">
                  <c:v>34.970000000000006</c:v>
                </c:pt>
                <c:pt idx="7">
                  <c:v>30.336666666666662</c:v>
                </c:pt>
                <c:pt idx="8">
                  <c:v>25.130000000000003</c:v>
                </c:pt>
                <c:pt idx="9">
                  <c:v>23.13</c:v>
                </c:pt>
              </c:numCache>
            </c:numRef>
          </c:val>
          <c:smooth val="0"/>
          <c:extLst>
            <c:ext xmlns:c16="http://schemas.microsoft.com/office/drawing/2014/chart" uri="{C3380CC4-5D6E-409C-BE32-E72D297353CC}">
              <c16:uniqueId val="{00000001-DBAF-4EBC-BA74-E6A4F0A8EFE2}"/>
            </c:ext>
          </c:extLst>
        </c:ser>
        <c:dLbls>
          <c:showLegendKey val="0"/>
          <c:showVal val="0"/>
          <c:showCatName val="0"/>
          <c:showSerName val="0"/>
          <c:showPercent val="0"/>
          <c:showBubbleSize val="0"/>
        </c:dLbls>
        <c:marker val="1"/>
        <c:smooth val="0"/>
        <c:axId val="38842752"/>
        <c:axId val="38844672"/>
      </c:lineChart>
      <c:catAx>
        <c:axId val="38842752"/>
        <c:scaling>
          <c:orientation val="minMax"/>
        </c:scaling>
        <c:delete val="0"/>
        <c:axPos val="b"/>
        <c:title>
          <c:tx>
            <c:rich>
              <a:bodyPr/>
              <a:lstStyle/>
              <a:p>
                <a:pPr>
                  <a:defRPr/>
                </a:pPr>
                <a:r>
                  <a:rPr lang="nb-NO" dirty="0"/>
                  <a:t>Stiftelsesår</a:t>
                </a:r>
              </a:p>
            </c:rich>
          </c:tx>
          <c:overlay val="0"/>
        </c:title>
        <c:numFmt formatCode="General" sourceLinked="0"/>
        <c:majorTickMark val="out"/>
        <c:minorTickMark val="none"/>
        <c:tickLblPos val="nextTo"/>
        <c:crossAx val="38844672"/>
        <c:crosses val="autoZero"/>
        <c:auto val="1"/>
        <c:lblAlgn val="ctr"/>
        <c:lblOffset val="100"/>
        <c:noMultiLvlLbl val="0"/>
      </c:catAx>
      <c:valAx>
        <c:axId val="38844672"/>
        <c:scaling>
          <c:orientation val="minMax"/>
        </c:scaling>
        <c:delete val="0"/>
        <c:axPos val="l"/>
        <c:majorGridlines/>
        <c:title>
          <c:tx>
            <c:rich>
              <a:bodyPr rot="-5400000" vert="horz"/>
              <a:lstStyle/>
              <a:p>
                <a:pPr>
                  <a:defRPr/>
                </a:pPr>
                <a:r>
                  <a:rPr lang="nb-NO" dirty="0"/>
                  <a:t>%</a:t>
                </a:r>
              </a:p>
            </c:rich>
          </c:tx>
          <c:layout>
            <c:manualLayout>
              <c:xMode val="edge"/>
              <c:yMode val="edge"/>
              <c:x val="2.4694444444444446E-2"/>
              <c:y val="0.2878774981137186"/>
            </c:manualLayout>
          </c:layout>
          <c:overlay val="0"/>
        </c:title>
        <c:numFmt formatCode="0" sourceLinked="1"/>
        <c:majorTickMark val="out"/>
        <c:minorTickMark val="none"/>
        <c:tickLblPos val="nextTo"/>
        <c:crossAx val="38842752"/>
        <c:crosses val="autoZero"/>
        <c:crossBetween val="between"/>
      </c:valAx>
    </c:plotArea>
    <c:legend>
      <c:legendPos val="b"/>
      <c:overlay val="0"/>
    </c:legend>
    <c:plotVisOnly val="1"/>
    <c:dispBlanksAs val="gap"/>
    <c:showDLblsOverMax val="0"/>
  </c:chart>
  <c:txPr>
    <a:bodyPr/>
    <a:lstStyle/>
    <a:p>
      <a:pPr>
        <a:defRPr sz="9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lineChart>
        <c:grouping val="standard"/>
        <c:varyColors val="0"/>
        <c:ser>
          <c:idx val="0"/>
          <c:order val="0"/>
          <c:tx>
            <c:strRef>
              <c:f>'Ark1'!$A$12</c:f>
              <c:strCache>
                <c:ptCount val="1"/>
                <c:pt idx="0">
                  <c:v>Medlem: Alle org.typer</c:v>
                </c:pt>
              </c:strCache>
            </c:strRef>
          </c:tx>
          <c:cat>
            <c:numRef>
              <c:f>'Ark1'!$B$11:$G$11</c:f>
              <c:numCache>
                <c:formatCode>General</c:formatCode>
                <c:ptCount val="6"/>
                <c:pt idx="0">
                  <c:v>1997</c:v>
                </c:pt>
                <c:pt idx="1">
                  <c:v>2001</c:v>
                </c:pt>
                <c:pt idx="2">
                  <c:v>2004</c:v>
                </c:pt>
                <c:pt idx="3">
                  <c:v>2007</c:v>
                </c:pt>
                <c:pt idx="4">
                  <c:v>2011</c:v>
                </c:pt>
                <c:pt idx="5">
                  <c:v>2014</c:v>
                </c:pt>
              </c:numCache>
            </c:numRef>
          </c:cat>
          <c:val>
            <c:numRef>
              <c:f>'Ark1'!$B$12:$G$12</c:f>
              <c:numCache>
                <c:formatCode>General</c:formatCode>
                <c:ptCount val="6"/>
                <c:pt idx="0">
                  <c:v>83</c:v>
                </c:pt>
                <c:pt idx="1">
                  <c:v>83</c:v>
                </c:pt>
                <c:pt idx="2">
                  <c:v>84</c:v>
                </c:pt>
                <c:pt idx="3">
                  <c:v>83</c:v>
                </c:pt>
                <c:pt idx="4">
                  <c:v>79</c:v>
                </c:pt>
                <c:pt idx="5">
                  <c:v>78</c:v>
                </c:pt>
              </c:numCache>
            </c:numRef>
          </c:val>
          <c:smooth val="0"/>
          <c:extLst>
            <c:ext xmlns:c16="http://schemas.microsoft.com/office/drawing/2014/chart" uri="{C3380CC4-5D6E-409C-BE32-E72D297353CC}">
              <c16:uniqueId val="{00000000-4DE9-441C-A3EC-8CB72D1A3667}"/>
            </c:ext>
          </c:extLst>
        </c:ser>
        <c:ser>
          <c:idx val="1"/>
          <c:order val="1"/>
          <c:tx>
            <c:strRef>
              <c:f>'Ark1'!$A$13</c:f>
              <c:strCache>
                <c:ptCount val="1"/>
                <c:pt idx="0">
                  <c:v>Medlem: Idrettslag</c:v>
                </c:pt>
              </c:strCache>
            </c:strRef>
          </c:tx>
          <c:cat>
            <c:numRef>
              <c:f>'Ark1'!$B$11:$G$11</c:f>
              <c:numCache>
                <c:formatCode>General</c:formatCode>
                <c:ptCount val="6"/>
                <c:pt idx="0">
                  <c:v>1997</c:v>
                </c:pt>
                <c:pt idx="1">
                  <c:v>2001</c:v>
                </c:pt>
                <c:pt idx="2">
                  <c:v>2004</c:v>
                </c:pt>
                <c:pt idx="3">
                  <c:v>2007</c:v>
                </c:pt>
                <c:pt idx="4">
                  <c:v>2011</c:v>
                </c:pt>
                <c:pt idx="5">
                  <c:v>2014</c:v>
                </c:pt>
              </c:numCache>
            </c:numRef>
          </c:cat>
          <c:val>
            <c:numRef>
              <c:f>'Ark1'!$B$13:$G$13</c:f>
              <c:numCache>
                <c:formatCode>General</c:formatCode>
                <c:ptCount val="6"/>
                <c:pt idx="0">
                  <c:v>28</c:v>
                </c:pt>
                <c:pt idx="1">
                  <c:v>27</c:v>
                </c:pt>
                <c:pt idx="2">
                  <c:v>26</c:v>
                </c:pt>
                <c:pt idx="3">
                  <c:v>26</c:v>
                </c:pt>
                <c:pt idx="4">
                  <c:v>27</c:v>
                </c:pt>
                <c:pt idx="5">
                  <c:v>25</c:v>
                </c:pt>
              </c:numCache>
            </c:numRef>
          </c:val>
          <c:smooth val="0"/>
          <c:extLst>
            <c:ext xmlns:c16="http://schemas.microsoft.com/office/drawing/2014/chart" uri="{C3380CC4-5D6E-409C-BE32-E72D297353CC}">
              <c16:uniqueId val="{00000001-4DE9-441C-A3EC-8CB72D1A3667}"/>
            </c:ext>
          </c:extLst>
        </c:ser>
        <c:ser>
          <c:idx val="2"/>
          <c:order val="2"/>
          <c:tx>
            <c:strRef>
              <c:f>'Ark1'!$A$14</c:f>
              <c:strCache>
                <c:ptCount val="1"/>
                <c:pt idx="0">
                  <c:v>Aktivt medlem: Alle org.typer</c:v>
                </c:pt>
              </c:strCache>
            </c:strRef>
          </c:tx>
          <c:spPr>
            <a:ln>
              <a:prstDash val="dash"/>
            </a:ln>
          </c:spPr>
          <c:cat>
            <c:numRef>
              <c:f>'Ark1'!$B$11:$G$11</c:f>
              <c:numCache>
                <c:formatCode>General</c:formatCode>
                <c:ptCount val="6"/>
                <c:pt idx="0">
                  <c:v>1997</c:v>
                </c:pt>
                <c:pt idx="1">
                  <c:v>2001</c:v>
                </c:pt>
                <c:pt idx="2">
                  <c:v>2004</c:v>
                </c:pt>
                <c:pt idx="3">
                  <c:v>2007</c:v>
                </c:pt>
                <c:pt idx="4">
                  <c:v>2011</c:v>
                </c:pt>
                <c:pt idx="5">
                  <c:v>2014</c:v>
                </c:pt>
              </c:numCache>
            </c:numRef>
          </c:cat>
          <c:val>
            <c:numRef>
              <c:f>'Ark1'!$B$14:$G$14</c:f>
              <c:numCache>
                <c:formatCode>General</c:formatCode>
                <c:ptCount val="6"/>
                <c:pt idx="0">
                  <c:v>61</c:v>
                </c:pt>
                <c:pt idx="1">
                  <c:v>58</c:v>
                </c:pt>
                <c:pt idx="2">
                  <c:v>58</c:v>
                </c:pt>
                <c:pt idx="3">
                  <c:v>56</c:v>
                </c:pt>
                <c:pt idx="4">
                  <c:v>46</c:v>
                </c:pt>
                <c:pt idx="5">
                  <c:v>45</c:v>
                </c:pt>
              </c:numCache>
            </c:numRef>
          </c:val>
          <c:smooth val="0"/>
          <c:extLst>
            <c:ext xmlns:c16="http://schemas.microsoft.com/office/drawing/2014/chart" uri="{C3380CC4-5D6E-409C-BE32-E72D297353CC}">
              <c16:uniqueId val="{00000002-4DE9-441C-A3EC-8CB72D1A3667}"/>
            </c:ext>
          </c:extLst>
        </c:ser>
        <c:ser>
          <c:idx val="3"/>
          <c:order val="3"/>
          <c:tx>
            <c:strRef>
              <c:f>'Ark1'!$A$15</c:f>
              <c:strCache>
                <c:ptCount val="1"/>
                <c:pt idx="0">
                  <c:v>Aktivt medlem: Idrettslag</c:v>
                </c:pt>
              </c:strCache>
            </c:strRef>
          </c:tx>
          <c:spPr>
            <a:ln>
              <a:prstDash val="dash"/>
            </a:ln>
          </c:spPr>
          <c:cat>
            <c:numRef>
              <c:f>'Ark1'!$B$11:$G$11</c:f>
              <c:numCache>
                <c:formatCode>General</c:formatCode>
                <c:ptCount val="6"/>
                <c:pt idx="0">
                  <c:v>1997</c:v>
                </c:pt>
                <c:pt idx="1">
                  <c:v>2001</c:v>
                </c:pt>
                <c:pt idx="2">
                  <c:v>2004</c:v>
                </c:pt>
                <c:pt idx="3">
                  <c:v>2007</c:v>
                </c:pt>
                <c:pt idx="4">
                  <c:v>2011</c:v>
                </c:pt>
                <c:pt idx="5">
                  <c:v>2014</c:v>
                </c:pt>
              </c:numCache>
            </c:numRef>
          </c:cat>
          <c:val>
            <c:numRef>
              <c:f>'Ark1'!$B$15:$G$15</c:f>
              <c:numCache>
                <c:formatCode>General</c:formatCode>
                <c:ptCount val="6"/>
                <c:pt idx="0">
                  <c:v>18</c:v>
                </c:pt>
                <c:pt idx="1">
                  <c:v>18</c:v>
                </c:pt>
                <c:pt idx="2">
                  <c:v>18</c:v>
                </c:pt>
                <c:pt idx="3">
                  <c:v>18</c:v>
                </c:pt>
                <c:pt idx="4">
                  <c:v>18</c:v>
                </c:pt>
                <c:pt idx="5">
                  <c:v>17</c:v>
                </c:pt>
              </c:numCache>
            </c:numRef>
          </c:val>
          <c:smooth val="0"/>
          <c:extLst>
            <c:ext xmlns:c16="http://schemas.microsoft.com/office/drawing/2014/chart" uri="{C3380CC4-5D6E-409C-BE32-E72D297353CC}">
              <c16:uniqueId val="{00000003-4DE9-441C-A3EC-8CB72D1A3667}"/>
            </c:ext>
          </c:extLst>
        </c:ser>
        <c:dLbls>
          <c:showLegendKey val="0"/>
          <c:showVal val="0"/>
          <c:showCatName val="0"/>
          <c:showSerName val="0"/>
          <c:showPercent val="0"/>
          <c:showBubbleSize val="0"/>
        </c:dLbls>
        <c:marker val="1"/>
        <c:smooth val="0"/>
        <c:axId val="38895616"/>
        <c:axId val="38897152"/>
      </c:lineChart>
      <c:catAx>
        <c:axId val="38895616"/>
        <c:scaling>
          <c:orientation val="minMax"/>
        </c:scaling>
        <c:delete val="0"/>
        <c:axPos val="b"/>
        <c:numFmt formatCode="General" sourceLinked="1"/>
        <c:majorTickMark val="out"/>
        <c:minorTickMark val="none"/>
        <c:tickLblPos val="nextTo"/>
        <c:crossAx val="38897152"/>
        <c:crosses val="autoZero"/>
        <c:auto val="1"/>
        <c:lblAlgn val="ctr"/>
        <c:lblOffset val="100"/>
        <c:noMultiLvlLbl val="0"/>
      </c:catAx>
      <c:valAx>
        <c:axId val="38897152"/>
        <c:scaling>
          <c:orientation val="minMax"/>
          <c:max val="100"/>
        </c:scaling>
        <c:delete val="0"/>
        <c:axPos val="l"/>
        <c:majorGridlines/>
        <c:numFmt formatCode="General" sourceLinked="1"/>
        <c:majorTickMark val="out"/>
        <c:minorTickMark val="none"/>
        <c:tickLblPos val="nextTo"/>
        <c:crossAx val="38895616"/>
        <c:crosses val="autoZero"/>
        <c:crossBetween val="between"/>
      </c:valAx>
    </c:plotArea>
    <c:legend>
      <c:legendPos val="b"/>
      <c:overlay val="0"/>
      <c:txPr>
        <a:bodyPr/>
        <a:lstStyle/>
        <a:p>
          <a:pPr>
            <a:defRPr sz="900"/>
          </a:pPr>
          <a:endParaRPr lang="nb-NO"/>
        </a:p>
      </c:txPr>
    </c:legend>
    <c:plotVisOnly val="1"/>
    <c:dispBlanksAs val="gap"/>
    <c:showDLblsOverMax val="0"/>
  </c:chart>
  <c:txPr>
    <a:bodyPr/>
    <a:lstStyle/>
    <a:p>
      <a:pPr>
        <a:defRPr sz="10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spPr>
            <a:ln>
              <a:noFill/>
            </a:ln>
          </c:spPr>
          <c:invertIfNegative val="0"/>
          <c:dLbls>
            <c:dLbl>
              <c:idx val="0"/>
              <c:layout>
                <c:manualLayout>
                  <c:x val="-1.045016055121991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D6-40A5-8DC8-C0D352E99DB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Sheet6!$J$2:$J$13</c:f>
              <c:strCache>
                <c:ptCount val="12"/>
                <c:pt idx="0">
                  <c:v>Hobby og fritid</c:v>
                </c:pt>
                <c:pt idx="1">
                  <c:v>Nærings- og arbeidsliv</c:v>
                </c:pt>
                <c:pt idx="2">
                  <c:v>Rettighets- og støttearbeid</c:v>
                </c:pt>
                <c:pt idx="3">
                  <c:v>Tro- og livssyn</c:v>
                </c:pt>
                <c:pt idx="4">
                  <c:v>Sosiale tjenester</c:v>
                </c:pt>
                <c:pt idx="5">
                  <c:v>Internasjonale</c:v>
                </c:pt>
                <c:pt idx="6">
                  <c:v>Kunst og kultur</c:v>
                </c:pt>
                <c:pt idx="7">
                  <c:v>Idrett</c:v>
                </c:pt>
                <c:pt idx="8">
                  <c:v>Miljø- og dyrevern</c:v>
                </c:pt>
                <c:pt idx="9">
                  <c:v>Utdanning</c:v>
                </c:pt>
                <c:pt idx="10">
                  <c:v>Helse</c:v>
                </c:pt>
                <c:pt idx="11">
                  <c:v>Bolig og utvikling</c:v>
                </c:pt>
              </c:strCache>
            </c:strRef>
          </c:cat>
          <c:val>
            <c:numRef>
              <c:f>Sheet6!$K$2:$K$13</c:f>
              <c:numCache>
                <c:formatCode>General</c:formatCode>
                <c:ptCount val="12"/>
                <c:pt idx="0">
                  <c:v>-7</c:v>
                </c:pt>
                <c:pt idx="1">
                  <c:v>-6</c:v>
                </c:pt>
                <c:pt idx="2">
                  <c:v>-4</c:v>
                </c:pt>
                <c:pt idx="3">
                  <c:v>-3</c:v>
                </c:pt>
                <c:pt idx="4">
                  <c:v>-1</c:v>
                </c:pt>
                <c:pt idx="5">
                  <c:v>1</c:v>
                </c:pt>
                <c:pt idx="6">
                  <c:v>2</c:v>
                </c:pt>
                <c:pt idx="7">
                  <c:v>2</c:v>
                </c:pt>
                <c:pt idx="8">
                  <c:v>3</c:v>
                </c:pt>
                <c:pt idx="9">
                  <c:v>4</c:v>
                </c:pt>
                <c:pt idx="10">
                  <c:v>4</c:v>
                </c:pt>
                <c:pt idx="11">
                  <c:v>5</c:v>
                </c:pt>
              </c:numCache>
            </c:numRef>
          </c:val>
          <c:extLst>
            <c:ext xmlns:c16="http://schemas.microsoft.com/office/drawing/2014/chart" uri="{C3380CC4-5D6E-409C-BE32-E72D297353CC}">
              <c16:uniqueId val="{00000001-69D6-40A5-8DC8-C0D352E99DBC}"/>
            </c:ext>
          </c:extLst>
        </c:ser>
        <c:dLbls>
          <c:dLblPos val="outEnd"/>
          <c:showLegendKey val="0"/>
          <c:showVal val="1"/>
          <c:showCatName val="0"/>
          <c:showSerName val="0"/>
          <c:showPercent val="0"/>
          <c:showBubbleSize val="0"/>
        </c:dLbls>
        <c:gapWidth val="150"/>
        <c:axId val="38929920"/>
        <c:axId val="38948224"/>
      </c:barChart>
      <c:catAx>
        <c:axId val="38929920"/>
        <c:scaling>
          <c:orientation val="minMax"/>
        </c:scaling>
        <c:delete val="0"/>
        <c:axPos val="l"/>
        <c:numFmt formatCode="General" sourceLinked="0"/>
        <c:majorTickMark val="out"/>
        <c:minorTickMark val="none"/>
        <c:tickLblPos val="low"/>
        <c:crossAx val="38948224"/>
        <c:crosses val="autoZero"/>
        <c:auto val="1"/>
        <c:lblAlgn val="ctr"/>
        <c:lblOffset val="100"/>
        <c:noMultiLvlLbl val="0"/>
      </c:catAx>
      <c:valAx>
        <c:axId val="38948224"/>
        <c:scaling>
          <c:orientation val="minMax"/>
        </c:scaling>
        <c:delete val="0"/>
        <c:axPos val="b"/>
        <c:numFmt formatCode="General" sourceLinked="1"/>
        <c:majorTickMark val="out"/>
        <c:minorTickMark val="none"/>
        <c:tickLblPos val="nextTo"/>
        <c:crossAx val="38929920"/>
        <c:crosses val="autoZero"/>
        <c:crossBetween val="between"/>
        <c:majorUnit val="10"/>
      </c:valAx>
      <c:spPr>
        <a:solidFill>
          <a:srgbClr val="FFFFFF"/>
        </a:solidFill>
      </c:spPr>
    </c:plotArea>
    <c:plotVisOnly val="1"/>
    <c:dispBlanksAs val="gap"/>
    <c:showDLblsOverMax val="0"/>
  </c:chart>
  <c:spPr>
    <a:solidFill>
      <a:schemeClr val="accent6">
        <a:lumMod val="40000"/>
        <a:lumOff val="60000"/>
      </a:schemeClr>
    </a:solidFill>
    <a:ln>
      <a:noFill/>
    </a:ln>
  </c:spPr>
  <c:txPr>
    <a:bodyPr/>
    <a:lstStyle/>
    <a:p>
      <a:pPr>
        <a:defRPr sz="1100">
          <a:latin typeface="Arial" panose="020B0604020202020204" pitchFamily="34" charset="0"/>
          <a:cs typeface="Arial" panose="020B0604020202020204" pitchFamily="34" charset="0"/>
        </a:defRPr>
      </a:pPr>
      <a:endParaRPr lang="nb-NO"/>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Sheet1!$G$3</c:f>
              <c:strCache>
                <c:ptCount val="1"/>
                <c:pt idx="0">
                  <c:v>Betalt arbeid</c:v>
                </c:pt>
              </c:strCache>
            </c:strRef>
          </c:tx>
          <c:invertIfNegative val="0"/>
          <c:dLbls>
            <c:spPr>
              <a:noFill/>
              <a:ln>
                <a:noFill/>
              </a:ln>
              <a:effectLst/>
            </c:spPr>
            <c:txPr>
              <a:bodyPr/>
              <a:lstStyle/>
              <a:p>
                <a:pPr>
                  <a:defRPr>
                    <a:solidFill>
                      <a:schemeClr val="bg1"/>
                    </a:solidFill>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Sheet1!$F$4:$F$9</c:f>
              <c:strCache>
                <c:ptCount val="6"/>
                <c:pt idx="0">
                  <c:v>Tro og livssyn</c:v>
                </c:pt>
                <c:pt idx="1">
                  <c:v>Bolig og økonomi</c:v>
                </c:pt>
                <c:pt idx="2">
                  <c:v>Samfunnsrettede</c:v>
                </c:pt>
                <c:pt idx="3">
                  <c:v>Velferd</c:v>
                </c:pt>
                <c:pt idx="4">
                  <c:v>Kultur og fritid</c:v>
                </c:pt>
                <c:pt idx="5">
                  <c:v>Idrett</c:v>
                </c:pt>
              </c:strCache>
            </c:strRef>
          </c:cat>
          <c:val>
            <c:numRef>
              <c:f>Sheet1!$G$4:$G$9</c:f>
              <c:numCache>
                <c:formatCode>0</c:formatCode>
                <c:ptCount val="6"/>
                <c:pt idx="0">
                  <c:v>3.5599993888196892</c:v>
                </c:pt>
                <c:pt idx="1">
                  <c:v>4.6958482414110385</c:v>
                </c:pt>
                <c:pt idx="2">
                  <c:v>3.7173535636790573</c:v>
                </c:pt>
                <c:pt idx="3">
                  <c:v>2.2809741857797108</c:v>
                </c:pt>
                <c:pt idx="4">
                  <c:v>4.4986873053952232</c:v>
                </c:pt>
                <c:pt idx="5">
                  <c:v>3</c:v>
                </c:pt>
              </c:numCache>
            </c:numRef>
          </c:val>
          <c:extLst>
            <c:ext xmlns:c16="http://schemas.microsoft.com/office/drawing/2014/chart" uri="{C3380CC4-5D6E-409C-BE32-E72D297353CC}">
              <c16:uniqueId val="{00000000-2D95-431C-92C7-F787B0F9D6E4}"/>
            </c:ext>
          </c:extLst>
        </c:ser>
        <c:ser>
          <c:idx val="1"/>
          <c:order val="1"/>
          <c:tx>
            <c:strRef>
              <c:f>Sheet1!$H$3</c:f>
              <c:strCache>
                <c:ptCount val="1"/>
                <c:pt idx="0">
                  <c:v>Frivillig arbeid</c:v>
                </c:pt>
              </c:strCache>
            </c:strRef>
          </c:tx>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Sheet1!$F$4:$F$9</c:f>
              <c:strCache>
                <c:ptCount val="6"/>
                <c:pt idx="0">
                  <c:v>Tro og livssyn</c:v>
                </c:pt>
                <c:pt idx="1">
                  <c:v>Bolig og økonomi</c:v>
                </c:pt>
                <c:pt idx="2">
                  <c:v>Samfunnsrettede</c:v>
                </c:pt>
                <c:pt idx="3">
                  <c:v>Velferd</c:v>
                </c:pt>
                <c:pt idx="4">
                  <c:v>Kultur og fritid</c:v>
                </c:pt>
                <c:pt idx="5">
                  <c:v>Idrett</c:v>
                </c:pt>
              </c:strCache>
            </c:strRef>
          </c:cat>
          <c:val>
            <c:numRef>
              <c:f>Sheet1!$H$4:$H$9</c:f>
              <c:numCache>
                <c:formatCode>0</c:formatCode>
                <c:ptCount val="6"/>
                <c:pt idx="0">
                  <c:v>6.5435223241071494</c:v>
                </c:pt>
                <c:pt idx="1">
                  <c:v>10.632127387356437</c:v>
                </c:pt>
                <c:pt idx="2">
                  <c:v>9.5762349375566291</c:v>
                </c:pt>
                <c:pt idx="3">
                  <c:v>14.669662302586895</c:v>
                </c:pt>
                <c:pt idx="4">
                  <c:v>39.825590363308187</c:v>
                </c:pt>
                <c:pt idx="5">
                  <c:v>19</c:v>
                </c:pt>
              </c:numCache>
            </c:numRef>
          </c:val>
          <c:extLst>
            <c:ext xmlns:c16="http://schemas.microsoft.com/office/drawing/2014/chart" uri="{C3380CC4-5D6E-409C-BE32-E72D297353CC}">
              <c16:uniqueId val="{00000001-2D95-431C-92C7-F787B0F9D6E4}"/>
            </c:ext>
          </c:extLst>
        </c:ser>
        <c:dLbls>
          <c:dLblPos val="ctr"/>
          <c:showLegendKey val="0"/>
          <c:showVal val="1"/>
          <c:showCatName val="0"/>
          <c:showSerName val="0"/>
          <c:showPercent val="0"/>
          <c:showBubbleSize val="0"/>
        </c:dLbls>
        <c:gapWidth val="150"/>
        <c:overlap val="100"/>
        <c:axId val="38994304"/>
        <c:axId val="38995840"/>
      </c:barChart>
      <c:catAx>
        <c:axId val="38994304"/>
        <c:scaling>
          <c:orientation val="minMax"/>
        </c:scaling>
        <c:delete val="0"/>
        <c:axPos val="l"/>
        <c:numFmt formatCode="General" sourceLinked="0"/>
        <c:majorTickMark val="out"/>
        <c:minorTickMark val="none"/>
        <c:tickLblPos val="nextTo"/>
        <c:crossAx val="38995840"/>
        <c:crosses val="autoZero"/>
        <c:auto val="1"/>
        <c:lblAlgn val="ctr"/>
        <c:lblOffset val="100"/>
        <c:noMultiLvlLbl val="0"/>
      </c:catAx>
      <c:valAx>
        <c:axId val="38995840"/>
        <c:scaling>
          <c:orientation val="minMax"/>
        </c:scaling>
        <c:delete val="0"/>
        <c:axPos val="b"/>
        <c:majorGridlines/>
        <c:numFmt formatCode="0" sourceLinked="1"/>
        <c:majorTickMark val="out"/>
        <c:minorTickMark val="none"/>
        <c:tickLblPos val="nextTo"/>
        <c:crossAx val="38994304"/>
        <c:crosses val="autoZero"/>
        <c:crossBetween val="between"/>
      </c:valAx>
      <c:spPr>
        <a:solidFill>
          <a:schemeClr val="bg1"/>
        </a:solidFill>
      </c:spPr>
    </c:plotArea>
    <c:legend>
      <c:legendPos val="b"/>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cdr:x>
      <cdr:y>0</cdr:y>
    </cdr:from>
    <cdr:to>
      <cdr:x>1</cdr:x>
      <cdr:y>1</cdr:y>
    </cdr:to>
    <cdr:sp macro="" textlink="">
      <cdr:nvSpPr>
        <cdr:cNvPr id="2" name="Rectangle 1"/>
        <cdr:cNvSpPr/>
      </cdr:nvSpPr>
      <cdr:spPr bwMode="auto">
        <a:xfrm xmlns:a="http://schemas.openxmlformats.org/drawingml/2006/main">
          <a:off x="0" y="-1270"/>
          <a:ext cx="5407184" cy="283464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nb-NO"/>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smtClean="0"/>
            </a:lvl1pPr>
          </a:lstStyle>
          <a:p>
            <a:pPr>
              <a:defRPr/>
            </a:pPr>
            <a:endParaRPr lang="nb-NO" altLang="nb-NO"/>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smtClean="0"/>
            </a:lvl1pPr>
          </a:lstStyle>
          <a:p>
            <a:pPr>
              <a:defRPr/>
            </a:pPr>
            <a:endParaRPr lang="nb-NO" altLang="nb-NO"/>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noProof="0"/>
              <a:t>Klikk for å redigere tekststiler i malen</a:t>
            </a:r>
          </a:p>
          <a:p>
            <a:pPr lvl="1"/>
            <a:r>
              <a:rPr lang="nb-NO" altLang="nb-NO" noProof="0"/>
              <a:t>Andre nivå</a:t>
            </a:r>
          </a:p>
          <a:p>
            <a:pPr lvl="2"/>
            <a:r>
              <a:rPr lang="nb-NO" altLang="nb-NO" noProof="0"/>
              <a:t>Tredje nivå</a:t>
            </a:r>
          </a:p>
          <a:p>
            <a:pPr lvl="3"/>
            <a:r>
              <a:rPr lang="nb-NO" altLang="nb-NO" noProof="0"/>
              <a:t>Fjerde nivå</a:t>
            </a:r>
          </a:p>
          <a:p>
            <a:pPr lvl="4"/>
            <a:r>
              <a:rPr lang="nb-NO" altLang="nb-NO" noProof="0"/>
              <a:t>Femte nivå</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smtClean="0"/>
            </a:lvl1pPr>
          </a:lstStyle>
          <a:p>
            <a:pPr>
              <a:defRPr/>
            </a:pPr>
            <a:endParaRPr lang="nb-NO" altLang="nb-NO"/>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smtClean="0"/>
            </a:lvl1pPr>
          </a:lstStyle>
          <a:p>
            <a:pPr>
              <a:defRPr/>
            </a:pPr>
            <a:fld id="{D9A4FED1-DBCA-4C8D-87E4-8C53138AA9D5}" type="slidenum">
              <a:rPr lang="nb-NO" altLang="nb-NO"/>
              <a:pPr>
                <a:defRPr/>
              </a:pPr>
              <a:t>‹#›</a:t>
            </a:fld>
            <a:endParaRPr lang="nb-NO" altLang="nb-NO"/>
          </a:p>
        </p:txBody>
      </p:sp>
    </p:spTree>
    <p:extLst>
      <p:ext uri="{BB962C8B-B14F-4D97-AF65-F5344CB8AC3E}">
        <p14:creationId xmlns:p14="http://schemas.microsoft.com/office/powerpoint/2010/main" val="26003830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a:t>
            </a:fld>
            <a:endParaRPr lang="nb-NO" altLang="nb-NO"/>
          </a:p>
        </p:txBody>
      </p:sp>
    </p:spTree>
    <p:extLst>
      <p:ext uri="{BB962C8B-B14F-4D97-AF65-F5344CB8AC3E}">
        <p14:creationId xmlns:p14="http://schemas.microsoft.com/office/powerpoint/2010/main" val="142113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10</a:t>
            </a:fld>
            <a:endParaRPr lang="nb-NO" altLang="nb-NO"/>
          </a:p>
        </p:txBody>
      </p:sp>
    </p:spTree>
    <p:extLst>
      <p:ext uri="{BB962C8B-B14F-4D97-AF65-F5344CB8AC3E}">
        <p14:creationId xmlns:p14="http://schemas.microsoft.com/office/powerpoint/2010/main" val="1585204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11</a:t>
            </a:fld>
            <a:endParaRPr lang="nb-NO" altLang="nb-NO"/>
          </a:p>
        </p:txBody>
      </p:sp>
    </p:spTree>
    <p:extLst>
      <p:ext uri="{BB962C8B-B14F-4D97-AF65-F5344CB8AC3E}">
        <p14:creationId xmlns:p14="http://schemas.microsoft.com/office/powerpoint/2010/main" val="2795809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12</a:t>
            </a:fld>
            <a:endParaRPr lang="nb-NO" altLang="nb-NO"/>
          </a:p>
        </p:txBody>
      </p:sp>
    </p:spTree>
    <p:extLst>
      <p:ext uri="{BB962C8B-B14F-4D97-AF65-F5344CB8AC3E}">
        <p14:creationId xmlns:p14="http://schemas.microsoft.com/office/powerpoint/2010/main" val="597494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13</a:t>
            </a:fld>
            <a:endParaRPr lang="nb-NO" altLang="nb-NO"/>
          </a:p>
        </p:txBody>
      </p:sp>
    </p:spTree>
    <p:extLst>
      <p:ext uri="{BB962C8B-B14F-4D97-AF65-F5344CB8AC3E}">
        <p14:creationId xmlns:p14="http://schemas.microsoft.com/office/powerpoint/2010/main" val="958774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14</a:t>
            </a:fld>
            <a:endParaRPr lang="nb-NO" altLang="nb-NO"/>
          </a:p>
        </p:txBody>
      </p:sp>
    </p:spTree>
    <p:extLst>
      <p:ext uri="{BB962C8B-B14F-4D97-AF65-F5344CB8AC3E}">
        <p14:creationId xmlns:p14="http://schemas.microsoft.com/office/powerpoint/2010/main" val="3092832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15</a:t>
            </a:fld>
            <a:endParaRPr lang="nb-NO" altLang="nb-NO"/>
          </a:p>
        </p:txBody>
      </p:sp>
    </p:spTree>
    <p:extLst>
      <p:ext uri="{BB962C8B-B14F-4D97-AF65-F5344CB8AC3E}">
        <p14:creationId xmlns:p14="http://schemas.microsoft.com/office/powerpoint/2010/main" val="48664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defRPr/>
            </a:pPr>
            <a:r>
              <a:rPr lang="nb-NO" dirty="0"/>
              <a:t>http://alingsasgk.se/medlem/medlemsformer/</a:t>
            </a:r>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16</a:t>
            </a:fld>
            <a:endParaRPr lang="nb-NO" altLang="nb-NO"/>
          </a:p>
        </p:txBody>
      </p:sp>
    </p:spTree>
    <p:extLst>
      <p:ext uri="{BB962C8B-B14F-4D97-AF65-F5344CB8AC3E}">
        <p14:creationId xmlns:p14="http://schemas.microsoft.com/office/powerpoint/2010/main" val="2978984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17</a:t>
            </a:fld>
            <a:endParaRPr lang="nb-NO" altLang="nb-NO"/>
          </a:p>
        </p:txBody>
      </p:sp>
    </p:spTree>
    <p:extLst>
      <p:ext uri="{BB962C8B-B14F-4D97-AF65-F5344CB8AC3E}">
        <p14:creationId xmlns:p14="http://schemas.microsoft.com/office/powerpoint/2010/main" val="397468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19</a:t>
            </a:fld>
            <a:endParaRPr lang="nb-NO" altLang="nb-NO"/>
          </a:p>
        </p:txBody>
      </p:sp>
    </p:spTree>
    <p:extLst>
      <p:ext uri="{BB962C8B-B14F-4D97-AF65-F5344CB8AC3E}">
        <p14:creationId xmlns:p14="http://schemas.microsoft.com/office/powerpoint/2010/main" val="2633487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20</a:t>
            </a:fld>
            <a:endParaRPr lang="nb-NO" altLang="nb-NO"/>
          </a:p>
        </p:txBody>
      </p:sp>
    </p:spTree>
    <p:extLst>
      <p:ext uri="{BB962C8B-B14F-4D97-AF65-F5344CB8AC3E}">
        <p14:creationId xmlns:p14="http://schemas.microsoft.com/office/powerpoint/2010/main" val="2683471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a:t>
            </a:fld>
            <a:endParaRPr lang="nb-NO" altLang="nb-NO"/>
          </a:p>
        </p:txBody>
      </p:sp>
    </p:spTree>
    <p:extLst>
      <p:ext uri="{BB962C8B-B14F-4D97-AF65-F5344CB8AC3E}">
        <p14:creationId xmlns:p14="http://schemas.microsoft.com/office/powerpoint/2010/main" val="2795809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21</a:t>
            </a:fld>
            <a:endParaRPr lang="nb-NO" altLang="nb-NO"/>
          </a:p>
        </p:txBody>
      </p:sp>
    </p:spTree>
    <p:extLst>
      <p:ext uri="{BB962C8B-B14F-4D97-AF65-F5344CB8AC3E}">
        <p14:creationId xmlns:p14="http://schemas.microsoft.com/office/powerpoint/2010/main" val="3241938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22</a:t>
            </a:fld>
            <a:endParaRPr lang="nb-NO" altLang="nb-NO"/>
          </a:p>
        </p:txBody>
      </p:sp>
    </p:spTree>
    <p:extLst>
      <p:ext uri="{BB962C8B-B14F-4D97-AF65-F5344CB8AC3E}">
        <p14:creationId xmlns:p14="http://schemas.microsoft.com/office/powerpoint/2010/main" val="2198122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23</a:t>
            </a:fld>
            <a:endParaRPr lang="nb-NO" altLang="nb-NO"/>
          </a:p>
        </p:txBody>
      </p:sp>
    </p:spTree>
    <p:extLst>
      <p:ext uri="{BB962C8B-B14F-4D97-AF65-F5344CB8AC3E}">
        <p14:creationId xmlns:p14="http://schemas.microsoft.com/office/powerpoint/2010/main" val="3996553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24</a:t>
            </a:fld>
            <a:endParaRPr lang="nb-NO" altLang="nb-NO"/>
          </a:p>
        </p:txBody>
      </p:sp>
    </p:spTree>
    <p:extLst>
      <p:ext uri="{BB962C8B-B14F-4D97-AF65-F5344CB8AC3E}">
        <p14:creationId xmlns:p14="http://schemas.microsoft.com/office/powerpoint/2010/main" val="2888151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pPr>
              <a:defRPr/>
            </a:pPr>
            <a:fld id="{D9A4FED1-DBCA-4C8D-87E4-8C53138AA9D5}" type="slidenum">
              <a:rPr lang="nb-NO" altLang="nb-NO" smtClean="0"/>
              <a:pPr>
                <a:defRPr/>
              </a:pPr>
              <a:t>25</a:t>
            </a:fld>
            <a:endParaRPr lang="nb-NO" altLang="nb-NO"/>
          </a:p>
        </p:txBody>
      </p:sp>
    </p:spTree>
    <p:extLst>
      <p:ext uri="{BB962C8B-B14F-4D97-AF65-F5344CB8AC3E}">
        <p14:creationId xmlns:p14="http://schemas.microsoft.com/office/powerpoint/2010/main" val="34640241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26</a:t>
            </a:fld>
            <a:endParaRPr lang="nb-NO" altLang="nb-NO"/>
          </a:p>
        </p:txBody>
      </p:sp>
    </p:spTree>
    <p:extLst>
      <p:ext uri="{BB962C8B-B14F-4D97-AF65-F5344CB8AC3E}">
        <p14:creationId xmlns:p14="http://schemas.microsoft.com/office/powerpoint/2010/main" val="7591827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9A4FED1-DBCA-4C8D-87E4-8C53138AA9D5}" type="slidenum">
              <a:rPr lang="nb-NO" altLang="nb-NO" smtClean="0"/>
              <a:pPr>
                <a:defRPr/>
              </a:pPr>
              <a:t>27</a:t>
            </a:fld>
            <a:endParaRPr lang="nb-NO" altLang="nb-NO"/>
          </a:p>
        </p:txBody>
      </p:sp>
    </p:spTree>
    <p:extLst>
      <p:ext uri="{BB962C8B-B14F-4D97-AF65-F5344CB8AC3E}">
        <p14:creationId xmlns:p14="http://schemas.microsoft.com/office/powerpoint/2010/main" val="161871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3</a:t>
            </a:fld>
            <a:endParaRPr lang="nb-NO" altLang="nb-NO"/>
          </a:p>
        </p:txBody>
      </p:sp>
    </p:spTree>
    <p:extLst>
      <p:ext uri="{BB962C8B-B14F-4D97-AF65-F5344CB8AC3E}">
        <p14:creationId xmlns:p14="http://schemas.microsoft.com/office/powerpoint/2010/main" val="1337155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4</a:t>
            </a:fld>
            <a:endParaRPr lang="nb-NO" altLang="nb-NO"/>
          </a:p>
        </p:txBody>
      </p:sp>
    </p:spTree>
    <p:extLst>
      <p:ext uri="{BB962C8B-B14F-4D97-AF65-F5344CB8AC3E}">
        <p14:creationId xmlns:p14="http://schemas.microsoft.com/office/powerpoint/2010/main" val="2230488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5</a:t>
            </a:fld>
            <a:endParaRPr lang="nb-NO" altLang="nb-NO"/>
          </a:p>
        </p:txBody>
      </p:sp>
    </p:spTree>
    <p:extLst>
      <p:ext uri="{BB962C8B-B14F-4D97-AF65-F5344CB8AC3E}">
        <p14:creationId xmlns:p14="http://schemas.microsoft.com/office/powerpoint/2010/main" val="2586276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de-AT"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6</a:t>
            </a:fld>
            <a:endParaRPr lang="nb-NO" altLang="nb-NO"/>
          </a:p>
        </p:txBody>
      </p:sp>
    </p:spTree>
    <p:extLst>
      <p:ext uri="{BB962C8B-B14F-4D97-AF65-F5344CB8AC3E}">
        <p14:creationId xmlns:p14="http://schemas.microsoft.com/office/powerpoint/2010/main" val="1469071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7</a:t>
            </a:fld>
            <a:endParaRPr lang="nb-NO" altLang="nb-NO"/>
          </a:p>
        </p:txBody>
      </p:sp>
    </p:spTree>
    <p:extLst>
      <p:ext uri="{BB962C8B-B14F-4D97-AF65-F5344CB8AC3E}">
        <p14:creationId xmlns:p14="http://schemas.microsoft.com/office/powerpoint/2010/main" val="2741228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D9A4FED1-DBCA-4C8D-87E4-8C53138AA9D5}" type="slidenum">
              <a:rPr lang="nb-NO" altLang="nb-NO" smtClean="0"/>
              <a:pPr>
                <a:defRPr/>
              </a:pPr>
              <a:t>8</a:t>
            </a:fld>
            <a:endParaRPr lang="nb-NO" altLang="nb-NO"/>
          </a:p>
        </p:txBody>
      </p:sp>
    </p:spTree>
    <p:extLst>
      <p:ext uri="{BB962C8B-B14F-4D97-AF65-F5344CB8AC3E}">
        <p14:creationId xmlns:p14="http://schemas.microsoft.com/office/powerpoint/2010/main" val="1076442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a:p>
        </p:txBody>
      </p:sp>
      <p:sp>
        <p:nvSpPr>
          <p:cNvPr id="4" name="Slide Number Placeholder 3"/>
          <p:cNvSpPr>
            <a:spLocks noGrp="1"/>
          </p:cNvSpPr>
          <p:nvPr>
            <p:ph type="sldNum" sz="quarter" idx="10"/>
          </p:nvPr>
        </p:nvSpPr>
        <p:spPr/>
        <p:txBody>
          <a:bodyPr/>
          <a:lstStyle/>
          <a:p>
            <a:pPr>
              <a:defRPr/>
            </a:pPr>
            <a:fld id="{D9A4FED1-DBCA-4C8D-87E4-8C53138AA9D5}" type="slidenum">
              <a:rPr lang="nb-NO" altLang="nb-NO" smtClean="0"/>
              <a:pPr>
                <a:defRPr/>
              </a:pPr>
              <a:t>9</a:t>
            </a:fld>
            <a:endParaRPr lang="nb-NO" altLang="nb-NO"/>
          </a:p>
        </p:txBody>
      </p:sp>
    </p:spTree>
    <p:extLst>
      <p:ext uri="{BB962C8B-B14F-4D97-AF65-F5344CB8AC3E}">
        <p14:creationId xmlns:p14="http://schemas.microsoft.com/office/powerpoint/2010/main" val="2679902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pic>
        <p:nvPicPr>
          <p:cNvPr id="4" name="Picture 14" descr="ppt bakgru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50" y="6064250"/>
            <a:ext cx="15113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Rectangle 3"/>
          <p:cNvSpPr>
            <a:spLocks noGrp="1" noChangeArrowheads="1"/>
          </p:cNvSpPr>
          <p:nvPr>
            <p:ph type="ctrTitle"/>
          </p:nvPr>
        </p:nvSpPr>
        <p:spPr>
          <a:xfrm>
            <a:off x="658813" y="1763713"/>
            <a:ext cx="7772400" cy="1363662"/>
          </a:xfrm>
        </p:spPr>
        <p:txBody>
          <a:bodyPr/>
          <a:lstStyle>
            <a:lvl1pPr algn="ctr">
              <a:defRPr sz="6000"/>
            </a:lvl1pPr>
          </a:lstStyle>
          <a:p>
            <a:pPr lvl="0"/>
            <a:r>
              <a:rPr lang="nb-NO" altLang="nb-NO" noProof="0"/>
              <a:t>Klikk for å redigere tittelstil</a:t>
            </a:r>
          </a:p>
        </p:txBody>
      </p:sp>
      <p:sp>
        <p:nvSpPr>
          <p:cNvPr id="80900" name="Rectangle 4"/>
          <p:cNvSpPr>
            <a:spLocks noGrp="1" noChangeArrowheads="1"/>
          </p:cNvSpPr>
          <p:nvPr>
            <p:ph type="subTitle" idx="1"/>
          </p:nvPr>
        </p:nvSpPr>
        <p:spPr>
          <a:xfrm>
            <a:off x="1371600" y="3470275"/>
            <a:ext cx="6400800" cy="1752600"/>
          </a:xfrm>
        </p:spPr>
        <p:txBody>
          <a:bodyPr/>
          <a:lstStyle>
            <a:lvl1pPr algn="ctr">
              <a:defRPr/>
            </a:lvl1pPr>
          </a:lstStyle>
          <a:p>
            <a:pPr lvl="0"/>
            <a:r>
              <a:rPr lang="nb-NO" altLang="nb-NO" noProof="0"/>
              <a:t>Klikk for å redigere undertittelstil i malen</a:t>
            </a:r>
          </a:p>
        </p:txBody>
      </p:sp>
    </p:spTree>
    <p:extLst>
      <p:ext uri="{BB962C8B-B14F-4D97-AF65-F5344CB8AC3E}">
        <p14:creationId xmlns:p14="http://schemas.microsoft.com/office/powerpoint/2010/main" val="3377336775"/>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95544836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438900" y="890588"/>
            <a:ext cx="1852613" cy="508317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81063" y="890588"/>
            <a:ext cx="5405437" cy="508317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23252778"/>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nhold">
    <p:spTree>
      <p:nvGrpSpPr>
        <p:cNvPr id="1" name=""/>
        <p:cNvGrpSpPr/>
        <p:nvPr/>
      </p:nvGrpSpPr>
      <p:grpSpPr>
        <a:xfrm>
          <a:off x="0" y="0"/>
          <a:ext cx="0" cy="0"/>
          <a:chOff x="0" y="0"/>
          <a:chExt cx="0" cy="0"/>
        </a:xfrm>
      </p:grpSpPr>
      <p:sp>
        <p:nvSpPr>
          <p:cNvPr id="2" name="Plassholder for innhold 1"/>
          <p:cNvSpPr>
            <a:spLocks noGrp="1"/>
          </p:cNvSpPr>
          <p:nvPr>
            <p:ph/>
          </p:nvPr>
        </p:nvSpPr>
        <p:spPr>
          <a:xfrm>
            <a:off x="881063" y="890588"/>
            <a:ext cx="7410450" cy="50831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2397218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tel, tekst og utklipp">
    <p:spTree>
      <p:nvGrpSpPr>
        <p:cNvPr id="1" name=""/>
        <p:cNvGrpSpPr/>
        <p:nvPr/>
      </p:nvGrpSpPr>
      <p:grpSpPr>
        <a:xfrm>
          <a:off x="0" y="0"/>
          <a:ext cx="0" cy="0"/>
          <a:chOff x="0" y="0"/>
          <a:chExt cx="0" cy="0"/>
        </a:xfrm>
      </p:grpSpPr>
      <p:sp>
        <p:nvSpPr>
          <p:cNvPr id="2" name="Tittel 1"/>
          <p:cNvSpPr>
            <a:spLocks noGrp="1"/>
          </p:cNvSpPr>
          <p:nvPr>
            <p:ph type="title"/>
          </p:nvPr>
        </p:nvSpPr>
        <p:spPr>
          <a:xfrm>
            <a:off x="890588" y="890588"/>
            <a:ext cx="7399337" cy="1143000"/>
          </a:xfrm>
        </p:spPr>
        <p:txBody>
          <a:bodyPr/>
          <a:lstStyle/>
          <a:p>
            <a:r>
              <a:rPr lang="nb-NO"/>
              <a:t>Klikk for å redigere tittelstil</a:t>
            </a:r>
          </a:p>
        </p:txBody>
      </p:sp>
      <p:sp>
        <p:nvSpPr>
          <p:cNvPr id="3" name="Plassholder for tekst 2"/>
          <p:cNvSpPr>
            <a:spLocks noGrp="1"/>
          </p:cNvSpPr>
          <p:nvPr>
            <p:ph type="body" sz="half" idx="1"/>
          </p:nvPr>
        </p:nvSpPr>
        <p:spPr>
          <a:xfrm>
            <a:off x="881063" y="2182813"/>
            <a:ext cx="3629025" cy="379095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utklipp 3"/>
          <p:cNvSpPr>
            <a:spLocks noGrp="1"/>
          </p:cNvSpPr>
          <p:nvPr>
            <p:ph type="clipArt" sz="half" idx="2"/>
          </p:nvPr>
        </p:nvSpPr>
        <p:spPr>
          <a:xfrm>
            <a:off x="4662488" y="2182813"/>
            <a:ext cx="3629025" cy="3790950"/>
          </a:xfrm>
        </p:spPr>
        <p:txBody>
          <a:bodyPr/>
          <a:lstStyle/>
          <a:p>
            <a:pPr lvl="0"/>
            <a:r>
              <a:rPr lang="nb-NO" noProof="0"/>
              <a:t>Klikk ikonet for å legge til utklipp</a:t>
            </a:r>
          </a:p>
        </p:txBody>
      </p:sp>
    </p:spTree>
    <p:extLst>
      <p:ext uri="{BB962C8B-B14F-4D97-AF65-F5344CB8AC3E}">
        <p14:creationId xmlns:p14="http://schemas.microsoft.com/office/powerpoint/2010/main" val="407139274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7015965"/>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extLst>
      <p:ext uri="{BB962C8B-B14F-4D97-AF65-F5344CB8AC3E}">
        <p14:creationId xmlns:p14="http://schemas.microsoft.com/office/powerpoint/2010/main" val="289086728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81063" y="2182813"/>
            <a:ext cx="3629025" cy="3790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62488" y="2182813"/>
            <a:ext cx="3629025" cy="3790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42561864"/>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62069959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65471480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824455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250412011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72236503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0" descr="ppt bakgrun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9850" y="6064250"/>
            <a:ext cx="1511300"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89058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9" name="Rectangle 5"/>
          <p:cNvSpPr>
            <a:spLocks noGrp="1" noChangeArrowheads="1"/>
          </p:cNvSpPr>
          <p:nvPr>
            <p:ph type="body" idx="1"/>
          </p:nvPr>
        </p:nvSpPr>
        <p:spPr bwMode="auto">
          <a:xfrm>
            <a:off x="881063" y="2182813"/>
            <a:ext cx="741045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p:txBody>
      </p:sp>
    </p:spTree>
  </p:cSld>
  <p:clrMap bg1="lt1" tx1="dk1" bg2="lt2" tx2="dk2" accent1="accent1" accent2="accent2" accent3="accent3" accent4="accent4" accent5="accent5" accent6="accent6" hlink="hlink" folHlink="folHlink"/>
  <p:sldLayoutIdLst>
    <p:sldLayoutId id="2147483679"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ransition spd="slow"/>
  <p:txStyles>
    <p:title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p:titleStyle>
    <p:bodyStyle>
      <a:lvl1pPr algn="l" rtl="0" eaLnBrk="1" fontAlgn="base" hangingPunct="1">
        <a:spcBef>
          <a:spcPct val="20000"/>
        </a:spcBef>
        <a:spcAft>
          <a:spcPct val="50000"/>
        </a:spcAft>
        <a:defRPr sz="2000">
          <a:solidFill>
            <a:schemeClr val="tx1"/>
          </a:solidFill>
          <a:latin typeface="+mn-lt"/>
          <a:ea typeface="+mn-ea"/>
          <a:cs typeface="+mn-cs"/>
        </a:defRPr>
      </a:lvl1pPr>
      <a:lvl2pPr marL="631825" indent="-185738" algn="l" rtl="0" eaLnBrk="1" fontAlgn="base" hangingPunct="1">
        <a:spcBef>
          <a:spcPct val="20000"/>
        </a:spcBef>
        <a:spcAft>
          <a:spcPct val="0"/>
        </a:spcAft>
        <a:buClr>
          <a:schemeClr val="tx1"/>
        </a:buClr>
        <a:buSzPct val="90000"/>
        <a:buFont typeface="Wingdings" pitchFamily="2" charset="2"/>
        <a:buChar char="§"/>
        <a:defRPr>
          <a:solidFill>
            <a:schemeClr val="tx1"/>
          </a:solidFill>
          <a:latin typeface="+mn-lt"/>
        </a:defRPr>
      </a:lvl2pPr>
      <a:lvl3pPr marL="893763" indent="-1588" algn="l" rtl="0" eaLnBrk="1" fontAlgn="base" hangingPunct="1">
        <a:spcBef>
          <a:spcPct val="20000"/>
        </a:spcBef>
        <a:spcAft>
          <a:spcPct val="0"/>
        </a:spcAft>
        <a:buClr>
          <a:schemeClr val="tx1"/>
        </a:buClr>
        <a:buSzPct val="90000"/>
        <a:buFont typeface="Wingdings" pitchFamily="2" charset="2"/>
        <a:buChar char="§"/>
        <a:defRPr sz="16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nb-NO" altLang="nb-NO" sz="4800" dirty="0"/>
              <a:t>Medlemsorganisasjoner og ulike tilknytningsformer</a:t>
            </a:r>
          </a:p>
        </p:txBody>
      </p:sp>
      <p:sp>
        <p:nvSpPr>
          <p:cNvPr id="4099" name="Rectangle 3"/>
          <p:cNvSpPr>
            <a:spLocks noGrp="1" noChangeArrowheads="1"/>
          </p:cNvSpPr>
          <p:nvPr>
            <p:ph type="subTitle" idx="1"/>
          </p:nvPr>
        </p:nvSpPr>
        <p:spPr/>
        <p:txBody>
          <a:bodyPr/>
          <a:lstStyle/>
          <a:p>
            <a:pPr eaLnBrk="1" hangingPunct="1"/>
            <a:r>
              <a:rPr lang="nb-NO" altLang="nb-NO" dirty="0"/>
              <a:t>Presentasjon for Norges Idrettsforbund</a:t>
            </a:r>
            <a:br>
              <a:rPr lang="nb-NO" altLang="nb-NO" dirty="0"/>
            </a:br>
            <a:r>
              <a:rPr lang="nb-NO" altLang="nb-NO" dirty="0"/>
              <a:t>16. mars 2017</a:t>
            </a:r>
          </a:p>
          <a:p>
            <a:pPr eaLnBrk="1" hangingPunct="1"/>
            <a:r>
              <a:rPr lang="nb-NO" altLang="nb-NO" dirty="0"/>
              <a:t>Karl Henrik Sivesind og Daniel Arnesen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639128" y="890588"/>
            <a:ext cx="7399337" cy="1143000"/>
          </a:xfrm>
        </p:spPr>
        <p:txBody>
          <a:bodyPr/>
          <a:lstStyle/>
          <a:p>
            <a:r>
              <a:rPr lang="nb-NO" sz="3600" dirty="0"/>
              <a:t>Profesjonalisering av frivilligheten?</a:t>
            </a:r>
            <a:br>
              <a:rPr lang="nb-NO" sz="3600" dirty="0"/>
            </a:br>
            <a:r>
              <a:rPr lang="nb-NO" sz="2400" dirty="0">
                <a:solidFill>
                  <a:schemeClr val="tx1">
                    <a:lumMod val="60000"/>
                    <a:lumOff val="40000"/>
                  </a:schemeClr>
                </a:solidFill>
              </a:rPr>
              <a:t>Mellom betalt og frivillig arbeid</a:t>
            </a:r>
            <a:endParaRPr lang="nb-NO" sz="3600" dirty="0">
              <a:solidFill>
                <a:schemeClr val="tx1">
                  <a:lumMod val="60000"/>
                  <a:lumOff val="40000"/>
                </a:schemeClr>
              </a:solidFill>
            </a:endParaRPr>
          </a:p>
        </p:txBody>
      </p:sp>
      <p:graphicFrame>
        <p:nvGraphicFramePr>
          <p:cNvPr id="9" name="Tabell 8"/>
          <p:cNvGraphicFramePr>
            <a:graphicFrameLocks noGrp="1"/>
          </p:cNvGraphicFramePr>
          <p:nvPr>
            <p:extLst>
              <p:ext uri="{D42A27DB-BD31-4B8C-83A1-F6EECF244321}">
                <p14:modId xmlns:p14="http://schemas.microsoft.com/office/powerpoint/2010/main" val="3975388242"/>
              </p:ext>
            </p:extLst>
          </p:nvPr>
        </p:nvGraphicFramePr>
        <p:xfrm>
          <a:off x="687134" y="2818448"/>
          <a:ext cx="3757930" cy="2105025"/>
        </p:xfrm>
        <a:graphic>
          <a:graphicData uri="http://schemas.openxmlformats.org/drawingml/2006/table">
            <a:tbl>
              <a:tblPr>
                <a:tableStyleId>{5C22544A-7EE6-4342-B048-85BDC9FD1C3A}</a:tableStyleId>
              </a:tblPr>
              <a:tblGrid>
                <a:gridCol w="1282700">
                  <a:extLst>
                    <a:ext uri="{9D8B030D-6E8A-4147-A177-3AD203B41FA5}">
                      <a16:colId xmlns:a16="http://schemas.microsoft.com/office/drawing/2014/main" val="20000"/>
                    </a:ext>
                  </a:extLst>
                </a:gridCol>
                <a:gridCol w="62357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17220">
                  <a:extLst>
                    <a:ext uri="{9D8B030D-6E8A-4147-A177-3AD203B41FA5}">
                      <a16:colId xmlns:a16="http://schemas.microsoft.com/office/drawing/2014/main" val="20003"/>
                    </a:ext>
                  </a:extLst>
                </a:gridCol>
                <a:gridCol w="624840">
                  <a:extLst>
                    <a:ext uri="{9D8B030D-6E8A-4147-A177-3AD203B41FA5}">
                      <a16:colId xmlns:a16="http://schemas.microsoft.com/office/drawing/2014/main" val="20004"/>
                    </a:ext>
                  </a:extLst>
                </a:gridCol>
              </a:tblGrid>
              <a:tr h="190500">
                <a:tc>
                  <a:txBody>
                    <a:bodyPr/>
                    <a:lstStyle/>
                    <a:p>
                      <a:pPr algn="l" fontAlgn="ct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fontAlgn="ctr"/>
                      <a:r>
                        <a:rPr lang="nn-NO" sz="1000" b="0" i="0" u="none" strike="noStrike" dirty="0">
                          <a:solidFill>
                            <a:srgbClr val="000000"/>
                          </a:solidFill>
                          <a:effectLst/>
                          <a:latin typeface="Arial"/>
                        </a:rPr>
                        <a:t>1999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fontAlgn="ctr"/>
                      <a:endParaRPr lang="nn-NO"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nn-NO" sz="1000" b="0" i="0" u="none" strike="noStrike" dirty="0">
                          <a:solidFill>
                            <a:srgbClr val="000000"/>
                          </a:solidFill>
                          <a:effectLst/>
                          <a:latin typeface="Arial"/>
                        </a:rPr>
                        <a:t>2013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fontAlgn="ctr"/>
                      <a:endParaRPr lang="nn-NO" sz="1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0500">
                <a:tc>
                  <a:txBody>
                    <a:bodyPr/>
                    <a:lstStyle/>
                    <a:p>
                      <a:pPr algn="l" fontAlgn="ct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0" u="none" strike="noStrike" dirty="0">
                          <a:solidFill>
                            <a:srgbClr val="000000"/>
                          </a:solidFill>
                          <a:effectLst/>
                          <a:latin typeface="Arial"/>
                        </a:rPr>
                        <a:t>FTE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0" u="none" strike="noStrike" dirty="0">
                          <a:solidFill>
                            <a:srgbClr val="000000"/>
                          </a:solidFill>
                          <a:effectLst/>
                          <a:latin typeface="Arial"/>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0" u="none" strike="noStrike" dirty="0">
                          <a:solidFill>
                            <a:srgbClr val="000000"/>
                          </a:solidFill>
                          <a:effectLst/>
                          <a:latin typeface="Arial"/>
                        </a:rPr>
                        <a:t>FTE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0" u="none" strike="noStrike" dirty="0">
                          <a:solidFill>
                            <a:srgbClr val="000000"/>
                          </a:solidFill>
                          <a:effectLst/>
                          <a:latin typeface="Arial"/>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90500">
                <a:tc>
                  <a:txBody>
                    <a:bodyPr/>
                    <a:lstStyle/>
                    <a:p>
                      <a:pPr algn="l" fontAlgn="ctr"/>
                      <a:r>
                        <a:rPr lang="nb-NO" sz="1000" u="none" strike="noStrike" dirty="0">
                          <a:effectLst/>
                        </a:rPr>
                        <a:t>Kultur og fritid</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u="none" strike="noStrike">
                          <a:effectLst/>
                        </a:rPr>
                        <a:t>5 451</a:t>
                      </a:r>
                      <a:endParaRPr lang="nn-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u="none" strike="noStrike" dirty="0">
                          <a:effectLst/>
                        </a:rPr>
                        <a:t>25,4</a:t>
                      </a:r>
                      <a:endParaRPr lang="nn-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u="none" strike="noStrike">
                          <a:effectLst/>
                        </a:rPr>
                        <a:t>7 845</a:t>
                      </a:r>
                      <a:endParaRPr lang="nn-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u="none" strike="noStrike">
                          <a:effectLst/>
                        </a:rPr>
                        <a:t>24</a:t>
                      </a:r>
                      <a:endParaRPr lang="nn-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90500">
                <a:tc>
                  <a:txBody>
                    <a:bodyPr/>
                    <a:lstStyle/>
                    <a:p>
                      <a:pPr algn="l" fontAlgn="ctr"/>
                      <a:r>
                        <a:rPr lang="nb-NO" sz="1000" b="0" i="1" u="none" strike="noStrike" dirty="0">
                          <a:solidFill>
                            <a:srgbClr val="000000"/>
                          </a:solidFill>
                          <a:effectLst/>
                          <a:latin typeface="Arial"/>
                        </a:rPr>
                        <a:t>   </a:t>
                      </a:r>
                      <a:r>
                        <a:rPr lang="nb-NO" sz="1000" b="0" i="1" u="none" strike="noStrike" baseline="0" dirty="0">
                          <a:solidFill>
                            <a:srgbClr val="000000"/>
                          </a:solidFill>
                          <a:effectLst/>
                          <a:latin typeface="Arial"/>
                        </a:rPr>
                        <a:t>Kunst og kultur</a:t>
                      </a:r>
                      <a:endParaRPr lang="nb-NO" sz="1000" b="0" i="1"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1" u="none" strike="noStrike" dirty="0">
                          <a:solidFill>
                            <a:srgbClr val="000000"/>
                          </a:solidFill>
                          <a:effectLst/>
                          <a:latin typeface="Arial"/>
                        </a:rPr>
                        <a:t>2</a:t>
                      </a:r>
                      <a:r>
                        <a:rPr lang="nn-NO" sz="1000" b="0" i="1" u="none" strike="noStrike" baseline="0" dirty="0">
                          <a:solidFill>
                            <a:srgbClr val="000000"/>
                          </a:solidFill>
                          <a:effectLst/>
                          <a:latin typeface="Arial"/>
                        </a:rPr>
                        <a:t> 184</a:t>
                      </a:r>
                      <a:endParaRPr lang="nn-NO" sz="1000" b="0" i="1"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1" u="none" strike="noStrike" dirty="0">
                          <a:solidFill>
                            <a:srgbClr val="000000"/>
                          </a:solidFill>
                          <a:effectLst/>
                          <a:latin typeface="Arial"/>
                        </a:rPr>
                        <a:t>10,2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b="0" i="1" u="none" strike="noStrike" dirty="0">
                          <a:solidFill>
                            <a:srgbClr val="000000"/>
                          </a:solidFill>
                          <a:effectLst/>
                          <a:latin typeface="Arial"/>
                        </a:rPr>
                        <a:t>2 340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b="0" i="1" u="none" strike="noStrike" dirty="0">
                          <a:solidFill>
                            <a:srgbClr val="000000"/>
                          </a:solidFill>
                          <a:effectLst/>
                          <a:latin typeface="Arial"/>
                        </a:rPr>
                        <a:t>7,2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90500">
                <a:tc>
                  <a:txBody>
                    <a:bodyPr/>
                    <a:lstStyle/>
                    <a:p>
                      <a:pPr algn="l" fontAlgn="ctr"/>
                      <a:r>
                        <a:rPr lang="nb-NO" sz="1000" b="1" i="1" u="none" strike="noStrike" dirty="0">
                          <a:effectLst/>
                        </a:rPr>
                        <a:t>   Idrett</a:t>
                      </a:r>
                      <a:endParaRPr lang="nb-NO" sz="1000" b="1" i="1"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1" i="1" u="none" strike="noStrike">
                          <a:effectLst/>
                        </a:rPr>
                        <a:t>2 101</a:t>
                      </a:r>
                      <a:endParaRPr lang="nn-NO" sz="1000" b="1" i="1"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1" i="1" u="none" strike="noStrike" dirty="0">
                          <a:effectLst/>
                        </a:rPr>
                        <a:t>9,8</a:t>
                      </a:r>
                      <a:endParaRPr lang="nn-NO" sz="1000" b="1" i="1"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b="1" i="1" u="none" strike="noStrike" dirty="0">
                          <a:effectLst/>
                        </a:rPr>
                        <a:t>4 754</a:t>
                      </a:r>
                      <a:endParaRPr lang="nb-NO" sz="1000" b="1" i="1"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b="1" i="1" u="none" strike="noStrike" dirty="0">
                          <a:effectLst/>
                        </a:rPr>
                        <a:t>14,5</a:t>
                      </a:r>
                      <a:endParaRPr lang="nb-NO" sz="1000" b="1" i="1"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90500">
                <a:tc>
                  <a:txBody>
                    <a:bodyPr/>
                    <a:lstStyle/>
                    <a:p>
                      <a:pPr algn="l" fontAlgn="ctr"/>
                      <a:r>
                        <a:rPr lang="nb-NO" sz="1000" b="0" i="1" u="none" strike="noStrike" dirty="0">
                          <a:solidFill>
                            <a:srgbClr val="000000"/>
                          </a:solidFill>
                          <a:effectLst/>
                          <a:latin typeface="Arial"/>
                        </a:rPr>
                        <a:t>   Hobby og fritid</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1" u="none" strike="noStrike" dirty="0">
                          <a:solidFill>
                            <a:srgbClr val="000000"/>
                          </a:solidFill>
                          <a:effectLst/>
                          <a:latin typeface="Arial"/>
                        </a:rPr>
                        <a:t>1 155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n-NO" sz="1000" b="0" i="1" u="none" strike="noStrike" dirty="0">
                          <a:solidFill>
                            <a:srgbClr val="000000"/>
                          </a:solidFill>
                          <a:effectLst/>
                          <a:latin typeface="Arial"/>
                        </a:rPr>
                        <a:t>5,4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b="0" i="1" u="none" strike="noStrike" dirty="0">
                          <a:solidFill>
                            <a:srgbClr val="000000"/>
                          </a:solidFill>
                          <a:effectLst/>
                          <a:latin typeface="Arial"/>
                        </a:rPr>
                        <a:t>781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b="0" i="1" u="none" strike="noStrike" dirty="0">
                          <a:solidFill>
                            <a:srgbClr val="000000"/>
                          </a:solidFill>
                          <a:effectLst/>
                          <a:latin typeface="Arial"/>
                        </a:rPr>
                        <a:t>2,3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90500">
                <a:tc>
                  <a:txBody>
                    <a:bodyPr/>
                    <a:lstStyle/>
                    <a:p>
                      <a:pPr algn="l" fontAlgn="ctr"/>
                      <a:r>
                        <a:rPr lang="nb-NO" sz="1000" u="none" strike="noStrike">
                          <a:effectLst/>
                        </a:rPr>
                        <a:t>Velferd</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a:effectLst/>
                        </a:rPr>
                        <a:t>2 639</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a:effectLst/>
                        </a:rPr>
                        <a:t>12,3</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3 977</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12,2</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90500">
                <a:tc>
                  <a:txBody>
                    <a:bodyPr/>
                    <a:lstStyle/>
                    <a:p>
                      <a:pPr algn="l" fontAlgn="ctr"/>
                      <a:r>
                        <a:rPr lang="nb-NO" sz="1000" u="none" strike="noStrike">
                          <a:effectLst/>
                        </a:rPr>
                        <a:t>Samfunnsrettede</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a:effectLst/>
                        </a:rPr>
                        <a:t>2 370</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11,0</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6 482</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19,8</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90500">
                <a:tc>
                  <a:txBody>
                    <a:bodyPr/>
                    <a:lstStyle/>
                    <a:p>
                      <a:pPr algn="l" fontAlgn="ctr"/>
                      <a:r>
                        <a:rPr lang="nb-NO" sz="1000" u="none" strike="noStrike">
                          <a:effectLst/>
                        </a:rPr>
                        <a:t>Bolig og økonomi</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a:effectLst/>
                        </a:rPr>
                        <a:t>8 378</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39,0</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8 188</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25,0</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90500">
                <a:tc>
                  <a:txBody>
                    <a:bodyPr/>
                    <a:lstStyle/>
                    <a:p>
                      <a:pPr algn="l" fontAlgn="ctr"/>
                      <a:r>
                        <a:rPr lang="nb-NO" sz="1000" u="none" strike="noStrike">
                          <a:effectLst/>
                        </a:rPr>
                        <a:t>Tro og livssyn</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a:effectLst/>
                        </a:rPr>
                        <a:t>2 522</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11,7</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6 208</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19,0</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00025">
                <a:tc>
                  <a:txBody>
                    <a:bodyPr/>
                    <a:lstStyle/>
                    <a:p>
                      <a:pPr algn="l" fontAlgn="ctr"/>
                      <a:r>
                        <a:rPr lang="nb-NO" sz="1000" u="none" strike="noStrike">
                          <a:effectLst/>
                        </a:rPr>
                        <a:t>Totalt</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a:effectLst/>
                        </a:rPr>
                        <a:t>21 486</a:t>
                      </a:r>
                      <a:endParaRPr lang="nb-NO" sz="1000" b="0" i="0" u="none" strike="noStrike">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100,0</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32 713</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nb-NO" sz="1000" u="none" strike="noStrike" dirty="0">
                          <a:effectLst/>
                        </a:rPr>
                        <a:t>100,0</a:t>
                      </a:r>
                      <a:endParaRPr lang="nb-NO" sz="1000" b="0" i="0" u="none" strike="noStrike" dirty="0">
                        <a:solidFill>
                          <a:srgbClr val="000000"/>
                        </a:solidFill>
                        <a:effectLst/>
                        <a:latin typeface="Arial"/>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graphicFrame>
        <p:nvGraphicFramePr>
          <p:cNvPr id="10" name="Diagram 9"/>
          <p:cNvGraphicFramePr>
            <a:graphicFrameLocks/>
          </p:cNvGraphicFramePr>
          <p:nvPr>
            <p:extLst>
              <p:ext uri="{D42A27DB-BD31-4B8C-83A1-F6EECF244321}">
                <p14:modId xmlns:p14="http://schemas.microsoft.com/office/powerpoint/2010/main" val="2760510545"/>
              </p:ext>
            </p:extLst>
          </p:nvPr>
        </p:nvGraphicFramePr>
        <p:xfrm>
          <a:off x="4847431" y="2768441"/>
          <a:ext cx="379632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1"/>
          <p:cNvSpPr txBox="1"/>
          <p:nvPr/>
        </p:nvSpPr>
        <p:spPr>
          <a:xfrm>
            <a:off x="4847431" y="2183665"/>
            <a:ext cx="3563144" cy="584775"/>
          </a:xfrm>
          <a:prstGeom prst="rect">
            <a:avLst/>
          </a:prstGeom>
          <a:noFill/>
        </p:spPr>
        <p:txBody>
          <a:bodyPr wrap="square" rtlCol="0">
            <a:spAutoFit/>
          </a:bodyPr>
          <a:lstStyle/>
          <a:p>
            <a:r>
              <a:rPr lang="nb-NO" sz="1600" dirty="0"/>
              <a:t>Betalte og frivillige årsverk som andel av alle fulltidsårsverk, 2013</a:t>
            </a:r>
          </a:p>
        </p:txBody>
      </p:sp>
      <p:sp>
        <p:nvSpPr>
          <p:cNvPr id="12" name="TextBox 13"/>
          <p:cNvSpPr txBox="1"/>
          <p:nvPr/>
        </p:nvSpPr>
        <p:spPr>
          <a:xfrm>
            <a:off x="616268" y="2183666"/>
            <a:ext cx="3765232" cy="584775"/>
          </a:xfrm>
          <a:prstGeom prst="rect">
            <a:avLst/>
          </a:prstGeom>
          <a:noFill/>
        </p:spPr>
        <p:txBody>
          <a:bodyPr wrap="square" rtlCol="0">
            <a:spAutoFit/>
          </a:bodyPr>
          <a:lstStyle/>
          <a:p>
            <a:r>
              <a:rPr lang="nb-NO" sz="1600" dirty="0"/>
              <a:t>Betalt arbeid fordelt på organisasjons-kategorier, 1999-2013</a:t>
            </a:r>
          </a:p>
        </p:txBody>
      </p:sp>
      <p:sp>
        <p:nvSpPr>
          <p:cNvPr id="13" name="Rektangel 12"/>
          <p:cNvSpPr/>
          <p:nvPr/>
        </p:nvSpPr>
        <p:spPr bwMode="auto">
          <a:xfrm>
            <a:off x="4953000" y="2880360"/>
            <a:ext cx="3619500" cy="350520"/>
          </a:xfrm>
          <a:prstGeom prst="rect">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nb-NO"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64891016"/>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055" y="2516187"/>
            <a:ext cx="7399337" cy="1143000"/>
          </a:xfrm>
        </p:spPr>
        <p:txBody>
          <a:bodyPr/>
          <a:lstStyle/>
          <a:p>
            <a:pPr algn="ctr"/>
            <a:r>
              <a:rPr lang="nb-NO" dirty="0"/>
              <a:t>Modeller og begreper</a:t>
            </a:r>
          </a:p>
        </p:txBody>
      </p:sp>
    </p:spTree>
    <p:extLst>
      <p:ext uri="{BB962C8B-B14F-4D97-AF65-F5344CB8AC3E}">
        <p14:creationId xmlns:p14="http://schemas.microsoft.com/office/powerpoint/2010/main" val="12809405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Plassholder for innhold 2"/>
          <p:cNvGraphicFramePr>
            <a:graphicFrameLocks noGrp="1"/>
          </p:cNvGraphicFramePr>
          <p:nvPr>
            <p:ph idx="1"/>
            <p:extLst>
              <p:ext uri="{D42A27DB-BD31-4B8C-83A1-F6EECF244321}">
                <p14:modId xmlns:p14="http://schemas.microsoft.com/office/powerpoint/2010/main" val="1212343464"/>
              </p:ext>
            </p:extLst>
          </p:nvPr>
        </p:nvGraphicFramePr>
        <p:xfrm>
          <a:off x="2164915" y="2918314"/>
          <a:ext cx="6461760" cy="2194560"/>
        </p:xfrm>
        <a:graphic>
          <a:graphicData uri="http://schemas.openxmlformats.org/drawingml/2006/table">
            <a:tbl>
              <a:tblPr firstRow="1" firstCol="1" bandRow="1">
                <a:tableStyleId>{2D5ABB26-0587-4C30-8999-92F81FD0307C}</a:tableStyleId>
              </a:tblPr>
              <a:tblGrid>
                <a:gridCol w="2153318">
                  <a:extLst>
                    <a:ext uri="{9D8B030D-6E8A-4147-A177-3AD203B41FA5}">
                      <a16:colId xmlns:a16="http://schemas.microsoft.com/office/drawing/2014/main" val="20000"/>
                    </a:ext>
                  </a:extLst>
                </a:gridCol>
                <a:gridCol w="2154221">
                  <a:extLst>
                    <a:ext uri="{9D8B030D-6E8A-4147-A177-3AD203B41FA5}">
                      <a16:colId xmlns:a16="http://schemas.microsoft.com/office/drawing/2014/main" val="20001"/>
                    </a:ext>
                  </a:extLst>
                </a:gridCol>
                <a:gridCol w="2154221">
                  <a:extLst>
                    <a:ext uri="{9D8B030D-6E8A-4147-A177-3AD203B41FA5}">
                      <a16:colId xmlns:a16="http://schemas.microsoft.com/office/drawing/2014/main" val="20002"/>
                    </a:ext>
                  </a:extLst>
                </a:gridCol>
              </a:tblGrid>
              <a:tr h="0">
                <a:tc>
                  <a:txBody>
                    <a:bodyPr/>
                    <a:lstStyle/>
                    <a:p>
                      <a:pPr>
                        <a:spcAft>
                          <a:spcPts val="0"/>
                        </a:spcAft>
                      </a:pPr>
                      <a:endParaRPr lang="nb-NO" sz="2400" dirty="0">
                        <a:effectLst/>
                      </a:endParaRPr>
                    </a:p>
                    <a:p>
                      <a:pPr>
                        <a:spcAft>
                          <a:spcPts val="0"/>
                        </a:spcAft>
                      </a:pPr>
                      <a:r>
                        <a:rPr lang="nb-NO" sz="2400" dirty="0">
                          <a:effectLst/>
                        </a:rPr>
                        <a:t>Aktivt</a:t>
                      </a:r>
                      <a:r>
                        <a:rPr lang="nb-NO" sz="2400" baseline="0" dirty="0">
                          <a:effectLst/>
                        </a:rPr>
                        <a:t> medlem</a:t>
                      </a:r>
                    </a:p>
                    <a:p>
                      <a:pPr>
                        <a:spcAft>
                          <a:spcPts val="0"/>
                        </a:spcAft>
                      </a:pPr>
                      <a:endParaRPr lang="nb-NO" sz="2400" dirty="0">
                        <a:effectLst/>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nb-NO" sz="2400" dirty="0">
                        <a:effectLst/>
                      </a:endParaRPr>
                    </a:p>
                    <a:p>
                      <a:pPr>
                        <a:spcAft>
                          <a:spcPts val="0"/>
                        </a:spcAft>
                      </a:pPr>
                      <a:r>
                        <a:rPr lang="nb-NO" sz="2400" dirty="0">
                          <a:effectLst/>
                        </a:rPr>
                        <a:t>Frivillig</a:t>
                      </a:r>
                    </a:p>
                    <a:p>
                      <a:pPr>
                        <a:spcAft>
                          <a:spcPts val="0"/>
                        </a:spcAft>
                      </a:pPr>
                      <a:endParaRPr lang="nb-NO" sz="2400" dirty="0">
                        <a:effectLst/>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nb-NO" sz="2400" dirty="0">
                        <a:effectLst/>
                      </a:endParaRPr>
                    </a:p>
                    <a:p>
                      <a:pPr>
                        <a:spcAft>
                          <a:spcPts val="0"/>
                        </a:spcAft>
                      </a:pPr>
                      <a:r>
                        <a:rPr lang="nb-NO" sz="2400" dirty="0">
                          <a:effectLst/>
                        </a:rPr>
                        <a:t>Deltager</a:t>
                      </a:r>
                    </a:p>
                    <a:p>
                      <a:pPr>
                        <a:spcAft>
                          <a:spcPts val="0"/>
                        </a:spcAft>
                      </a:pPr>
                      <a:endParaRPr lang="nb-NO" sz="2400" dirty="0">
                        <a:effectLst/>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endParaRPr lang="nb-NO" sz="2400" dirty="0">
                        <a:effectLst/>
                        <a:latin typeface="+mn-lt"/>
                        <a:ea typeface="+mn-ea"/>
                        <a:cs typeface="+mn-cs"/>
                      </a:endParaRPr>
                    </a:p>
                    <a:p>
                      <a:pPr>
                        <a:spcAft>
                          <a:spcPts val="0"/>
                        </a:spcAft>
                      </a:pPr>
                      <a:r>
                        <a:rPr lang="nb-NO" sz="2400" dirty="0">
                          <a:effectLst/>
                          <a:latin typeface="+mn-lt"/>
                          <a:ea typeface="+mn-ea"/>
                          <a:cs typeface="+mn-cs"/>
                        </a:rPr>
                        <a:t>Støttemedlem</a:t>
                      </a:r>
                    </a:p>
                    <a:p>
                      <a:pPr>
                        <a:spcAft>
                          <a:spcPts val="0"/>
                        </a:spcAft>
                      </a:pPr>
                      <a:endParaRPr lang="nb-NO" sz="2400" dirty="0">
                        <a:effectLst/>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nb-NO" sz="2400" dirty="0">
                        <a:effectLst/>
                      </a:endParaRPr>
                    </a:p>
                    <a:p>
                      <a:pPr>
                        <a:spcAft>
                          <a:spcPts val="0"/>
                        </a:spcAft>
                      </a:pPr>
                      <a:r>
                        <a:rPr lang="nb-NO" sz="2400" dirty="0">
                          <a:effectLst/>
                        </a:rPr>
                        <a:t>Giver</a:t>
                      </a:r>
                      <a:endParaRPr lang="nb-NO" sz="2400" dirty="0">
                        <a:effectLst/>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endParaRPr lang="nb-NO" sz="2400" dirty="0">
                        <a:effectLst/>
                      </a:endParaRPr>
                    </a:p>
                    <a:p>
                      <a:pPr>
                        <a:spcAft>
                          <a:spcPts val="0"/>
                        </a:spcAft>
                      </a:pPr>
                      <a:r>
                        <a:rPr lang="nb-NO" sz="2400" dirty="0">
                          <a:effectLst/>
                        </a:rPr>
                        <a:t>Klient</a:t>
                      </a:r>
                      <a:endParaRPr lang="nb-NO" sz="2400" dirty="0">
                        <a:effectLst/>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5" name="Rett pil 4"/>
          <p:cNvCxnSpPr/>
          <p:nvPr/>
        </p:nvCxnSpPr>
        <p:spPr bwMode="auto">
          <a:xfrm>
            <a:off x="2172534" y="2718606"/>
            <a:ext cx="6370320" cy="0"/>
          </a:xfrm>
          <a:prstGeom prst="straightConnector1">
            <a:avLst/>
          </a:prstGeom>
          <a:ln w="34925">
            <a:solidFill>
              <a:schemeClr val="accent1"/>
            </a:solidFill>
            <a:headEnd type="triangle"/>
            <a:tailEnd type="triangle"/>
          </a:ln>
          <a:extLst/>
        </p:spPr>
        <p:style>
          <a:lnRef idx="1">
            <a:schemeClr val="dk1"/>
          </a:lnRef>
          <a:fillRef idx="0">
            <a:schemeClr val="dk1"/>
          </a:fillRef>
          <a:effectRef idx="0">
            <a:schemeClr val="dk1"/>
          </a:effectRef>
          <a:fontRef idx="minor">
            <a:schemeClr val="tx1"/>
          </a:fontRef>
        </p:style>
      </p:cxnSp>
      <p:sp>
        <p:nvSpPr>
          <p:cNvPr id="10" name="TekstSylinder 9"/>
          <p:cNvSpPr txBox="1"/>
          <p:nvPr/>
        </p:nvSpPr>
        <p:spPr>
          <a:xfrm>
            <a:off x="3197424" y="2177586"/>
            <a:ext cx="4320540" cy="381000"/>
          </a:xfrm>
          <a:prstGeom prst="rect">
            <a:avLst/>
          </a:prstGeom>
          <a:noFill/>
        </p:spPr>
        <p:txBody>
          <a:bodyPr wrap="square" rtlCol="0">
            <a:spAutoFit/>
          </a:bodyPr>
          <a:lstStyle/>
          <a:p>
            <a:pPr algn="ctr"/>
            <a:r>
              <a:rPr lang="nb-NO" dirty="0">
                <a:solidFill>
                  <a:schemeClr val="accent1"/>
                </a:solidFill>
              </a:rPr>
              <a:t>Grad av eierskap til organisasjonen</a:t>
            </a:r>
          </a:p>
        </p:txBody>
      </p:sp>
      <p:sp>
        <p:nvSpPr>
          <p:cNvPr id="12" name="TekstSylinder 11"/>
          <p:cNvSpPr txBox="1"/>
          <p:nvPr/>
        </p:nvSpPr>
        <p:spPr>
          <a:xfrm>
            <a:off x="1962984" y="2246166"/>
            <a:ext cx="613410" cy="338554"/>
          </a:xfrm>
          <a:prstGeom prst="rect">
            <a:avLst/>
          </a:prstGeom>
          <a:noFill/>
        </p:spPr>
        <p:txBody>
          <a:bodyPr wrap="square" rtlCol="0">
            <a:spAutoFit/>
          </a:bodyPr>
          <a:lstStyle/>
          <a:p>
            <a:pPr algn="ctr"/>
            <a:r>
              <a:rPr lang="nb-NO" sz="1600" i="1" dirty="0">
                <a:solidFill>
                  <a:schemeClr val="accent1"/>
                </a:solidFill>
              </a:rPr>
              <a:t>Høy</a:t>
            </a:r>
          </a:p>
        </p:txBody>
      </p:sp>
      <p:sp>
        <p:nvSpPr>
          <p:cNvPr id="13" name="TekstSylinder 12"/>
          <p:cNvSpPr txBox="1"/>
          <p:nvPr/>
        </p:nvSpPr>
        <p:spPr>
          <a:xfrm>
            <a:off x="8165664" y="2246166"/>
            <a:ext cx="613410" cy="338554"/>
          </a:xfrm>
          <a:prstGeom prst="rect">
            <a:avLst/>
          </a:prstGeom>
          <a:noFill/>
        </p:spPr>
        <p:txBody>
          <a:bodyPr wrap="square" rtlCol="0">
            <a:spAutoFit/>
          </a:bodyPr>
          <a:lstStyle/>
          <a:p>
            <a:pPr algn="ctr"/>
            <a:r>
              <a:rPr lang="nb-NO" sz="1600" i="1" dirty="0">
                <a:solidFill>
                  <a:schemeClr val="accent1"/>
                </a:solidFill>
              </a:rPr>
              <a:t>Lav</a:t>
            </a:r>
          </a:p>
        </p:txBody>
      </p:sp>
      <p:sp>
        <p:nvSpPr>
          <p:cNvPr id="14" name="TekstSylinder 13"/>
          <p:cNvSpPr txBox="1"/>
          <p:nvPr/>
        </p:nvSpPr>
        <p:spPr>
          <a:xfrm>
            <a:off x="397908" y="3580011"/>
            <a:ext cx="1546860" cy="701731"/>
          </a:xfrm>
          <a:prstGeom prst="rect">
            <a:avLst/>
          </a:prstGeom>
          <a:noFill/>
        </p:spPr>
        <p:txBody>
          <a:bodyPr wrap="square" rtlCol="0">
            <a:spAutoFit/>
          </a:bodyPr>
          <a:lstStyle/>
          <a:p>
            <a:pPr algn="ctr"/>
            <a:r>
              <a:rPr lang="nb-NO" dirty="0">
                <a:solidFill>
                  <a:schemeClr val="accent1"/>
                </a:solidFill>
              </a:rPr>
              <a:t>Grad av </a:t>
            </a:r>
          </a:p>
          <a:p>
            <a:pPr algn="ctr"/>
            <a:r>
              <a:rPr lang="nb-NO" dirty="0">
                <a:solidFill>
                  <a:schemeClr val="accent1"/>
                </a:solidFill>
              </a:rPr>
              <a:t>involvering</a:t>
            </a:r>
          </a:p>
        </p:txBody>
      </p:sp>
      <p:cxnSp>
        <p:nvCxnSpPr>
          <p:cNvPr id="15" name="Rett pil 14"/>
          <p:cNvCxnSpPr/>
          <p:nvPr/>
        </p:nvCxnSpPr>
        <p:spPr bwMode="auto">
          <a:xfrm>
            <a:off x="1902024" y="2939586"/>
            <a:ext cx="0" cy="2118360"/>
          </a:xfrm>
          <a:prstGeom prst="straightConnector1">
            <a:avLst/>
          </a:prstGeom>
          <a:ln w="34925">
            <a:solidFill>
              <a:schemeClr val="accent1"/>
            </a:solidFill>
            <a:headEnd type="triangle"/>
            <a:tailEnd type="triangle"/>
          </a:ln>
          <a:extLst/>
        </p:spPr>
        <p:style>
          <a:lnRef idx="1">
            <a:schemeClr val="dk1"/>
          </a:lnRef>
          <a:fillRef idx="0">
            <a:schemeClr val="dk1"/>
          </a:fillRef>
          <a:effectRef idx="0">
            <a:schemeClr val="dk1"/>
          </a:effectRef>
          <a:fontRef idx="minor">
            <a:schemeClr val="tx1"/>
          </a:fontRef>
        </p:style>
      </p:cxnSp>
      <p:sp>
        <p:nvSpPr>
          <p:cNvPr id="18" name="TekstSylinder 17"/>
          <p:cNvSpPr txBox="1"/>
          <p:nvPr/>
        </p:nvSpPr>
        <p:spPr>
          <a:xfrm>
            <a:off x="1208604" y="2832906"/>
            <a:ext cx="613410" cy="338554"/>
          </a:xfrm>
          <a:prstGeom prst="rect">
            <a:avLst/>
          </a:prstGeom>
          <a:noFill/>
        </p:spPr>
        <p:txBody>
          <a:bodyPr wrap="square" rtlCol="0">
            <a:spAutoFit/>
          </a:bodyPr>
          <a:lstStyle/>
          <a:p>
            <a:pPr algn="ctr"/>
            <a:r>
              <a:rPr lang="nb-NO" sz="1600" i="1" dirty="0">
                <a:solidFill>
                  <a:schemeClr val="accent1"/>
                </a:solidFill>
              </a:rPr>
              <a:t>Høy</a:t>
            </a:r>
          </a:p>
        </p:txBody>
      </p:sp>
      <p:sp>
        <p:nvSpPr>
          <p:cNvPr id="19" name="TekstSylinder 18"/>
          <p:cNvSpPr txBox="1"/>
          <p:nvPr/>
        </p:nvSpPr>
        <p:spPr>
          <a:xfrm>
            <a:off x="1208604" y="4814106"/>
            <a:ext cx="613410" cy="338554"/>
          </a:xfrm>
          <a:prstGeom prst="rect">
            <a:avLst/>
          </a:prstGeom>
          <a:noFill/>
        </p:spPr>
        <p:txBody>
          <a:bodyPr wrap="square" rtlCol="0">
            <a:spAutoFit/>
          </a:bodyPr>
          <a:lstStyle/>
          <a:p>
            <a:pPr algn="ctr"/>
            <a:r>
              <a:rPr lang="nb-NO" sz="1600" i="1" dirty="0">
                <a:solidFill>
                  <a:schemeClr val="accent1"/>
                </a:solidFill>
              </a:rPr>
              <a:t>Lav</a:t>
            </a:r>
          </a:p>
        </p:txBody>
      </p:sp>
      <p:sp>
        <p:nvSpPr>
          <p:cNvPr id="21"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Hvordan tenke om tilknytning? </a:t>
            </a:r>
            <a:br>
              <a:rPr lang="nb-NO" sz="3600" kern="0" dirty="0"/>
            </a:br>
            <a:r>
              <a:rPr lang="nb-NO" sz="2400" kern="0" dirty="0">
                <a:solidFill>
                  <a:schemeClr val="tx1">
                    <a:lumMod val="60000"/>
                    <a:lumOff val="40000"/>
                  </a:schemeClr>
                </a:solidFill>
              </a:rPr>
              <a:t>En typologi basert på eierskap og involvering</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52150256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ell 12"/>
          <p:cNvGraphicFramePr>
            <a:graphicFrameLocks noGrp="1"/>
          </p:cNvGraphicFramePr>
          <p:nvPr>
            <p:extLst>
              <p:ext uri="{D42A27DB-BD31-4B8C-83A1-F6EECF244321}">
                <p14:modId xmlns:p14="http://schemas.microsoft.com/office/powerpoint/2010/main" val="3626956575"/>
              </p:ext>
            </p:extLst>
          </p:nvPr>
        </p:nvGraphicFramePr>
        <p:xfrm>
          <a:off x="1371600" y="2319020"/>
          <a:ext cx="6263640" cy="2931160"/>
        </p:xfrm>
        <a:graphic>
          <a:graphicData uri="http://schemas.openxmlformats.org/drawingml/2006/table">
            <a:tbl>
              <a:tblPr firstRow="1" bandRow="1">
                <a:tableStyleId>{3B4B98B0-60AC-42C2-AFA5-B58CD77FA1E5}</a:tableStyleId>
              </a:tblPr>
              <a:tblGrid>
                <a:gridCol w="3131820">
                  <a:extLst>
                    <a:ext uri="{9D8B030D-6E8A-4147-A177-3AD203B41FA5}">
                      <a16:colId xmlns:a16="http://schemas.microsoft.com/office/drawing/2014/main" val="20000"/>
                    </a:ext>
                  </a:extLst>
                </a:gridCol>
                <a:gridCol w="3131820">
                  <a:extLst>
                    <a:ext uri="{9D8B030D-6E8A-4147-A177-3AD203B41FA5}">
                      <a16:colId xmlns:a16="http://schemas.microsoft.com/office/drawing/2014/main" val="20001"/>
                    </a:ext>
                  </a:extLst>
                </a:gridCol>
              </a:tblGrid>
              <a:tr h="370840">
                <a:tc>
                  <a:txBody>
                    <a:bodyPr/>
                    <a:lstStyle/>
                    <a:p>
                      <a:r>
                        <a:rPr lang="nb-NO" dirty="0"/>
                        <a:t>Organisasjonsform</a:t>
                      </a:r>
                    </a:p>
                  </a:txBody>
                  <a:tcPr/>
                </a:tc>
                <a:tc>
                  <a:txBody>
                    <a:bodyPr/>
                    <a:lstStyle/>
                    <a:p>
                      <a:r>
                        <a:rPr lang="nb-NO" dirty="0"/>
                        <a:t>Medlemsform</a:t>
                      </a:r>
                    </a:p>
                  </a:txBody>
                  <a:tcPr/>
                </a:tc>
                <a:extLst>
                  <a:ext uri="{0D108BD9-81ED-4DB2-BD59-A6C34878D82A}">
                    <a16:rowId xmlns:a16="http://schemas.microsoft.com/office/drawing/2014/main" val="10000"/>
                  </a:ext>
                </a:extLst>
              </a:tr>
              <a:tr h="370840">
                <a:tc>
                  <a:txBody>
                    <a:bodyPr/>
                    <a:lstStyle/>
                    <a:p>
                      <a:r>
                        <a:rPr lang="nb-NO" dirty="0"/>
                        <a:t>Hierarkisk organisasjon</a:t>
                      </a:r>
                      <a:r>
                        <a:rPr lang="nb-NO" baseline="0" dirty="0"/>
                        <a:t> («Folkebevegelsesmodell»)</a:t>
                      </a:r>
                      <a:endParaRPr lang="nb-NO" dirty="0"/>
                    </a:p>
                  </a:txBody>
                  <a:tcPr/>
                </a:tc>
                <a:tc>
                  <a:txBody>
                    <a:bodyPr/>
                    <a:lstStyle/>
                    <a:p>
                      <a:r>
                        <a:rPr lang="nb-NO" dirty="0"/>
                        <a:t>Indirekte</a:t>
                      </a:r>
                      <a:r>
                        <a:rPr lang="nb-NO" baseline="0" dirty="0"/>
                        <a:t> medlemskap via lokallag</a:t>
                      </a:r>
                      <a:endParaRPr lang="nb-NO" dirty="0"/>
                    </a:p>
                  </a:txBody>
                  <a:tcPr/>
                </a:tc>
                <a:extLst>
                  <a:ext uri="{0D108BD9-81ED-4DB2-BD59-A6C34878D82A}">
                    <a16:rowId xmlns:a16="http://schemas.microsoft.com/office/drawing/2014/main" val="10001"/>
                  </a:ext>
                </a:extLst>
              </a:tr>
              <a:tr h="370840">
                <a:tc>
                  <a:txBody>
                    <a:bodyPr/>
                    <a:lstStyle/>
                    <a:p>
                      <a:r>
                        <a:rPr lang="nb-NO" dirty="0"/>
                        <a:t>Fleksibel</a:t>
                      </a:r>
                      <a:r>
                        <a:rPr lang="nb-NO" baseline="0" dirty="0"/>
                        <a:t> organisasjon</a:t>
                      </a:r>
                      <a:endParaRPr lang="nb-NO" dirty="0"/>
                    </a:p>
                  </a:txBody>
                  <a:tcPr/>
                </a:tc>
                <a:tc>
                  <a:txBody>
                    <a:bodyPr/>
                    <a:lstStyle/>
                    <a:p>
                      <a:r>
                        <a:rPr lang="nb-NO" dirty="0"/>
                        <a:t>Direkte medlemskap i sentralledd</a:t>
                      </a:r>
                    </a:p>
                  </a:txBody>
                  <a:tcPr/>
                </a:tc>
                <a:extLst>
                  <a:ext uri="{0D108BD9-81ED-4DB2-BD59-A6C34878D82A}">
                    <a16:rowId xmlns:a16="http://schemas.microsoft.com/office/drawing/2014/main" val="10002"/>
                  </a:ext>
                </a:extLst>
              </a:tr>
              <a:tr h="370840">
                <a:tc>
                  <a:txBody>
                    <a:bodyPr/>
                    <a:lstStyle/>
                    <a:p>
                      <a:r>
                        <a:rPr lang="nb-NO" dirty="0"/>
                        <a:t>Meta-organisasjon</a:t>
                      </a:r>
                      <a:br>
                        <a:rPr lang="nb-NO" dirty="0"/>
                      </a:br>
                      <a:r>
                        <a:rPr lang="nb-NO" dirty="0"/>
                        <a:t>(f.eks. paraplyorganisasjon)</a:t>
                      </a:r>
                    </a:p>
                  </a:txBody>
                  <a:tcPr/>
                </a:tc>
                <a:tc>
                  <a:txBody>
                    <a:bodyPr/>
                    <a:lstStyle/>
                    <a:p>
                      <a:r>
                        <a:rPr lang="nb-NO" dirty="0"/>
                        <a:t>Assosiert </a:t>
                      </a:r>
                      <a:r>
                        <a:rPr lang="nb-NO" baseline="0" dirty="0"/>
                        <a:t>via institusjon som er medlem i organisasjonen</a:t>
                      </a:r>
                      <a:endParaRPr lang="nb-NO" dirty="0"/>
                    </a:p>
                  </a:txBody>
                  <a:tcPr/>
                </a:tc>
                <a:extLst>
                  <a:ext uri="{0D108BD9-81ED-4DB2-BD59-A6C34878D82A}">
                    <a16:rowId xmlns:a16="http://schemas.microsoft.com/office/drawing/2014/main" val="10003"/>
                  </a:ext>
                </a:extLst>
              </a:tr>
              <a:tr h="370840">
                <a:tc>
                  <a:txBody>
                    <a:bodyPr/>
                    <a:lstStyle/>
                    <a:p>
                      <a:r>
                        <a:rPr lang="nb-NO" dirty="0" err="1"/>
                        <a:t>Medlemsløs</a:t>
                      </a:r>
                      <a:r>
                        <a:rPr lang="nb-NO" dirty="0"/>
                        <a:t> organisasjon</a:t>
                      </a:r>
                      <a:br>
                        <a:rPr lang="nb-NO" dirty="0"/>
                      </a:br>
                      <a:r>
                        <a:rPr lang="nb-NO" dirty="0"/>
                        <a:t>(«Lavterskeltilbud»)</a:t>
                      </a:r>
                    </a:p>
                  </a:txBody>
                  <a:tcPr/>
                </a:tc>
                <a:tc>
                  <a:txBody>
                    <a:bodyPr/>
                    <a:lstStyle/>
                    <a:p>
                      <a:r>
                        <a:rPr lang="nb-NO" dirty="0"/>
                        <a:t>Aktiv</a:t>
                      </a:r>
                      <a:r>
                        <a:rPr lang="nb-NO" baseline="0" dirty="0"/>
                        <a:t> som frivillig eller deltager uten medlemskap</a:t>
                      </a:r>
                      <a:endParaRPr lang="nb-NO" dirty="0"/>
                    </a:p>
                  </a:txBody>
                  <a:tcPr/>
                </a:tc>
                <a:extLst>
                  <a:ext uri="{0D108BD9-81ED-4DB2-BD59-A6C34878D82A}">
                    <a16:rowId xmlns:a16="http://schemas.microsoft.com/office/drawing/2014/main" val="10004"/>
                  </a:ext>
                </a:extLst>
              </a:tr>
            </a:tbl>
          </a:graphicData>
        </a:graphic>
      </p:graphicFrame>
      <p:sp>
        <p:nvSpPr>
          <p:cNvPr id="42"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Organisasjons- og medlemsformer</a:t>
            </a:r>
            <a:br>
              <a:rPr lang="nb-NO" sz="3600" kern="0" dirty="0"/>
            </a:br>
            <a:r>
              <a:rPr lang="nb-NO" sz="2400" kern="0" dirty="0">
                <a:solidFill>
                  <a:schemeClr val="tx1">
                    <a:lumMod val="60000"/>
                    <a:lumOff val="40000"/>
                  </a:schemeClr>
                </a:solidFill>
              </a:rPr>
              <a:t>Idealtyper/modeller</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261906710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Hybridorganisering</a:t>
            </a:r>
            <a:br>
              <a:rPr lang="nb-NO" sz="3600" kern="0" dirty="0"/>
            </a:br>
            <a:r>
              <a:rPr lang="nb-NO" sz="2400" kern="0" dirty="0">
                <a:solidFill>
                  <a:schemeClr val="tx1">
                    <a:lumMod val="60000"/>
                    <a:lumOff val="40000"/>
                  </a:schemeClr>
                </a:solidFill>
              </a:rPr>
              <a:t>Kombinasjoner av ulike modeller</a:t>
            </a:r>
            <a:endParaRPr lang="nb-NO" sz="3600" kern="0" dirty="0">
              <a:solidFill>
                <a:schemeClr val="tx1">
                  <a:lumMod val="60000"/>
                  <a:lumOff val="40000"/>
                </a:schemeClr>
              </a:solidFill>
            </a:endParaRPr>
          </a:p>
        </p:txBody>
      </p:sp>
      <p:sp>
        <p:nvSpPr>
          <p:cNvPr id="6" name="TekstSylinder 5"/>
          <p:cNvSpPr txBox="1"/>
          <p:nvPr/>
        </p:nvSpPr>
        <p:spPr>
          <a:xfrm>
            <a:off x="3466306" y="2438400"/>
            <a:ext cx="2705100" cy="369332"/>
          </a:xfrm>
          <a:prstGeom prst="rect">
            <a:avLst/>
          </a:prstGeom>
          <a:noFill/>
          <a:ln>
            <a:solidFill>
              <a:schemeClr val="accent1"/>
            </a:solidFill>
          </a:ln>
        </p:spPr>
        <p:txBody>
          <a:bodyPr wrap="square" rtlCol="0">
            <a:spAutoFit/>
          </a:bodyPr>
          <a:lstStyle/>
          <a:p>
            <a:pPr algn="ctr"/>
            <a:r>
              <a:rPr lang="nb-NO" dirty="0"/>
              <a:t>Sentralledd</a:t>
            </a:r>
          </a:p>
        </p:txBody>
      </p:sp>
      <p:sp>
        <p:nvSpPr>
          <p:cNvPr id="7" name="TekstSylinder 6"/>
          <p:cNvSpPr txBox="1"/>
          <p:nvPr/>
        </p:nvSpPr>
        <p:spPr>
          <a:xfrm>
            <a:off x="3466306" y="3345180"/>
            <a:ext cx="2705100" cy="369332"/>
          </a:xfrm>
          <a:prstGeom prst="rect">
            <a:avLst/>
          </a:prstGeom>
          <a:noFill/>
          <a:ln>
            <a:solidFill>
              <a:schemeClr val="accent1"/>
            </a:solidFill>
          </a:ln>
        </p:spPr>
        <p:txBody>
          <a:bodyPr wrap="square" rtlCol="0">
            <a:spAutoFit/>
          </a:bodyPr>
          <a:lstStyle/>
          <a:p>
            <a:pPr algn="ctr"/>
            <a:r>
              <a:rPr lang="nb-NO" dirty="0"/>
              <a:t>Krets-/regionledd</a:t>
            </a:r>
          </a:p>
        </p:txBody>
      </p:sp>
      <p:sp>
        <p:nvSpPr>
          <p:cNvPr id="8" name="TekstSylinder 7"/>
          <p:cNvSpPr txBox="1"/>
          <p:nvPr/>
        </p:nvSpPr>
        <p:spPr>
          <a:xfrm>
            <a:off x="3466306" y="4343400"/>
            <a:ext cx="2705100" cy="369332"/>
          </a:xfrm>
          <a:prstGeom prst="rect">
            <a:avLst/>
          </a:prstGeom>
          <a:noFill/>
          <a:ln>
            <a:solidFill>
              <a:schemeClr val="accent1"/>
            </a:solidFill>
          </a:ln>
        </p:spPr>
        <p:txBody>
          <a:bodyPr wrap="square" rtlCol="0">
            <a:spAutoFit/>
          </a:bodyPr>
          <a:lstStyle/>
          <a:p>
            <a:pPr algn="ctr"/>
            <a:r>
              <a:rPr lang="nb-NO" dirty="0"/>
              <a:t>Lokallag/klubb</a:t>
            </a:r>
          </a:p>
        </p:txBody>
      </p:sp>
      <p:sp>
        <p:nvSpPr>
          <p:cNvPr id="9" name="TekstSylinder 8"/>
          <p:cNvSpPr txBox="1"/>
          <p:nvPr/>
        </p:nvSpPr>
        <p:spPr>
          <a:xfrm>
            <a:off x="905986" y="3225492"/>
            <a:ext cx="1997234" cy="646331"/>
          </a:xfrm>
          <a:prstGeom prst="rect">
            <a:avLst/>
          </a:prstGeom>
          <a:noFill/>
          <a:ln>
            <a:solidFill>
              <a:schemeClr val="accent1"/>
            </a:solidFill>
          </a:ln>
        </p:spPr>
        <p:txBody>
          <a:bodyPr wrap="square" rtlCol="0">
            <a:spAutoFit/>
          </a:bodyPr>
          <a:lstStyle/>
          <a:p>
            <a:pPr algn="ctr"/>
            <a:r>
              <a:rPr lang="nb-NO" dirty="0"/>
              <a:t>Organisasjon/</a:t>
            </a:r>
            <a:br>
              <a:rPr lang="nb-NO" dirty="0"/>
            </a:br>
            <a:r>
              <a:rPr lang="nb-NO" dirty="0"/>
              <a:t>institusjon</a:t>
            </a:r>
          </a:p>
        </p:txBody>
      </p:sp>
      <p:sp>
        <p:nvSpPr>
          <p:cNvPr id="10" name="TekstSylinder 9"/>
          <p:cNvSpPr txBox="1"/>
          <p:nvPr/>
        </p:nvSpPr>
        <p:spPr>
          <a:xfrm>
            <a:off x="3816826" y="5206692"/>
            <a:ext cx="1997234" cy="369332"/>
          </a:xfrm>
          <a:prstGeom prst="rect">
            <a:avLst/>
          </a:prstGeom>
          <a:noFill/>
          <a:ln>
            <a:solidFill>
              <a:schemeClr val="accent1"/>
            </a:solidFill>
          </a:ln>
        </p:spPr>
        <p:txBody>
          <a:bodyPr wrap="square" rtlCol="0">
            <a:spAutoFit/>
          </a:bodyPr>
          <a:lstStyle/>
          <a:p>
            <a:pPr algn="ctr"/>
            <a:r>
              <a:rPr lang="nb-NO" dirty="0"/>
              <a:t>Individ</a:t>
            </a:r>
          </a:p>
        </p:txBody>
      </p:sp>
      <p:cxnSp>
        <p:nvCxnSpPr>
          <p:cNvPr id="12" name="Rett linje 11"/>
          <p:cNvCxnSpPr>
            <a:stCxn id="10" idx="1"/>
          </p:cNvCxnSpPr>
          <p:nvPr/>
        </p:nvCxnSpPr>
        <p:spPr bwMode="auto">
          <a:xfrm flipH="1">
            <a:off x="1904603" y="5391358"/>
            <a:ext cx="1912223" cy="0"/>
          </a:xfrm>
          <a:prstGeom prst="line">
            <a:avLst/>
          </a:prstGeom>
          <a:ln/>
          <a:extLst/>
        </p:spPr>
        <p:style>
          <a:lnRef idx="1">
            <a:schemeClr val="dk1"/>
          </a:lnRef>
          <a:fillRef idx="0">
            <a:schemeClr val="dk1"/>
          </a:fillRef>
          <a:effectRef idx="0">
            <a:schemeClr val="dk1"/>
          </a:effectRef>
          <a:fontRef idx="minor">
            <a:schemeClr val="tx1"/>
          </a:fontRef>
        </p:style>
      </p:cxnSp>
      <p:cxnSp>
        <p:nvCxnSpPr>
          <p:cNvPr id="14" name="Rett linje 13"/>
          <p:cNvCxnSpPr>
            <a:stCxn id="9" idx="2"/>
          </p:cNvCxnSpPr>
          <p:nvPr/>
        </p:nvCxnSpPr>
        <p:spPr bwMode="auto">
          <a:xfrm>
            <a:off x="1904603" y="3871823"/>
            <a:ext cx="0" cy="1519535"/>
          </a:xfrm>
          <a:prstGeom prst="line">
            <a:avLst/>
          </a:prstGeom>
          <a:ln>
            <a:headEnd type="arrow"/>
          </a:ln>
          <a:extLst/>
        </p:spPr>
        <p:style>
          <a:lnRef idx="1">
            <a:schemeClr val="dk1"/>
          </a:lnRef>
          <a:fillRef idx="0">
            <a:schemeClr val="dk1"/>
          </a:fillRef>
          <a:effectRef idx="0">
            <a:schemeClr val="dk1"/>
          </a:effectRef>
          <a:fontRef idx="minor">
            <a:schemeClr val="tx1"/>
          </a:fontRef>
        </p:style>
      </p:cxnSp>
      <p:cxnSp>
        <p:nvCxnSpPr>
          <p:cNvPr id="18" name="Rett linje 17"/>
          <p:cNvCxnSpPr>
            <a:stCxn id="9" idx="0"/>
          </p:cNvCxnSpPr>
          <p:nvPr/>
        </p:nvCxnSpPr>
        <p:spPr bwMode="auto">
          <a:xfrm flipV="1">
            <a:off x="1904603" y="2623066"/>
            <a:ext cx="0" cy="602426"/>
          </a:xfrm>
          <a:prstGeom prst="line">
            <a:avLst/>
          </a:prstGeom>
          <a:ln/>
          <a:extLst/>
        </p:spPr>
        <p:style>
          <a:lnRef idx="1">
            <a:schemeClr val="dk1"/>
          </a:lnRef>
          <a:fillRef idx="0">
            <a:schemeClr val="dk1"/>
          </a:fillRef>
          <a:effectRef idx="0">
            <a:schemeClr val="dk1"/>
          </a:effectRef>
          <a:fontRef idx="minor">
            <a:schemeClr val="tx1"/>
          </a:fontRef>
        </p:style>
      </p:cxnSp>
      <p:cxnSp>
        <p:nvCxnSpPr>
          <p:cNvPr id="19" name="Rett linje 18"/>
          <p:cNvCxnSpPr/>
          <p:nvPr/>
        </p:nvCxnSpPr>
        <p:spPr bwMode="auto">
          <a:xfrm flipH="1">
            <a:off x="1904604" y="2623066"/>
            <a:ext cx="1219596" cy="0"/>
          </a:xfrm>
          <a:prstGeom prst="line">
            <a:avLst/>
          </a:prstGeom>
          <a:ln>
            <a:headEnd type="arrow"/>
          </a:ln>
          <a:extLst/>
        </p:spPr>
        <p:style>
          <a:lnRef idx="1">
            <a:schemeClr val="dk1"/>
          </a:lnRef>
          <a:fillRef idx="0">
            <a:schemeClr val="dk1"/>
          </a:fillRef>
          <a:effectRef idx="0">
            <a:schemeClr val="dk1"/>
          </a:effectRef>
          <a:fontRef idx="minor">
            <a:schemeClr val="tx1"/>
          </a:fontRef>
        </p:style>
      </p:cxnSp>
      <p:cxnSp>
        <p:nvCxnSpPr>
          <p:cNvPr id="23" name="Rett linje 22"/>
          <p:cNvCxnSpPr>
            <a:stCxn id="10" idx="3"/>
          </p:cNvCxnSpPr>
          <p:nvPr/>
        </p:nvCxnSpPr>
        <p:spPr bwMode="auto">
          <a:xfrm>
            <a:off x="5814060" y="5391358"/>
            <a:ext cx="906780" cy="0"/>
          </a:xfrm>
          <a:prstGeom prst="line">
            <a:avLst/>
          </a:prstGeom>
          <a:ln/>
          <a:extLst/>
        </p:spPr>
        <p:style>
          <a:lnRef idx="1">
            <a:schemeClr val="dk1"/>
          </a:lnRef>
          <a:fillRef idx="0">
            <a:schemeClr val="dk1"/>
          </a:fillRef>
          <a:effectRef idx="0">
            <a:schemeClr val="dk1"/>
          </a:effectRef>
          <a:fontRef idx="minor">
            <a:schemeClr val="tx1"/>
          </a:fontRef>
        </p:style>
      </p:cxnSp>
      <p:cxnSp>
        <p:nvCxnSpPr>
          <p:cNvPr id="24" name="Rett linje 23"/>
          <p:cNvCxnSpPr/>
          <p:nvPr/>
        </p:nvCxnSpPr>
        <p:spPr bwMode="auto">
          <a:xfrm>
            <a:off x="6720840" y="2706886"/>
            <a:ext cx="0" cy="2684472"/>
          </a:xfrm>
          <a:prstGeom prst="line">
            <a:avLst/>
          </a:prstGeom>
          <a:ln/>
          <a:extLst/>
        </p:spPr>
        <p:style>
          <a:lnRef idx="1">
            <a:schemeClr val="dk1"/>
          </a:lnRef>
          <a:fillRef idx="0">
            <a:schemeClr val="dk1"/>
          </a:fillRef>
          <a:effectRef idx="0">
            <a:schemeClr val="dk1"/>
          </a:effectRef>
          <a:fontRef idx="minor">
            <a:schemeClr val="tx1"/>
          </a:fontRef>
        </p:style>
      </p:cxnSp>
      <p:cxnSp>
        <p:nvCxnSpPr>
          <p:cNvPr id="27" name="Rett linje 26"/>
          <p:cNvCxnSpPr/>
          <p:nvPr/>
        </p:nvCxnSpPr>
        <p:spPr bwMode="auto">
          <a:xfrm flipH="1">
            <a:off x="6324600" y="2706886"/>
            <a:ext cx="396240" cy="0"/>
          </a:xfrm>
          <a:prstGeom prst="line">
            <a:avLst/>
          </a:prstGeom>
          <a:ln>
            <a:tailEnd type="arrow"/>
          </a:ln>
          <a:extLst/>
        </p:spPr>
        <p:style>
          <a:lnRef idx="1">
            <a:schemeClr val="dk1"/>
          </a:lnRef>
          <a:fillRef idx="0">
            <a:schemeClr val="dk1"/>
          </a:fillRef>
          <a:effectRef idx="0">
            <a:schemeClr val="dk1"/>
          </a:effectRef>
          <a:fontRef idx="minor">
            <a:schemeClr val="tx1"/>
          </a:fontRef>
        </p:style>
      </p:cxnSp>
      <p:cxnSp>
        <p:nvCxnSpPr>
          <p:cNvPr id="29" name="Rett pil 28"/>
          <p:cNvCxnSpPr>
            <a:stCxn id="10" idx="0"/>
            <a:endCxn id="8" idx="2"/>
          </p:cNvCxnSpPr>
          <p:nvPr/>
        </p:nvCxnSpPr>
        <p:spPr bwMode="auto">
          <a:xfrm flipV="1">
            <a:off x="4815443" y="4712732"/>
            <a:ext cx="3413" cy="493960"/>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30" name="Rett pil 29"/>
          <p:cNvCxnSpPr>
            <a:endCxn id="7" idx="2"/>
          </p:cNvCxnSpPr>
          <p:nvPr/>
        </p:nvCxnSpPr>
        <p:spPr bwMode="auto">
          <a:xfrm flipV="1">
            <a:off x="4815443" y="3714512"/>
            <a:ext cx="3413" cy="628888"/>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32" name="Rett pil 31"/>
          <p:cNvCxnSpPr>
            <a:endCxn id="6" idx="2"/>
          </p:cNvCxnSpPr>
          <p:nvPr/>
        </p:nvCxnSpPr>
        <p:spPr bwMode="auto">
          <a:xfrm flipV="1">
            <a:off x="4812030" y="2807732"/>
            <a:ext cx="6826" cy="537448"/>
          </a:xfrm>
          <a:prstGeom prst="straightConnector1">
            <a:avLst/>
          </a:prstGeom>
          <a:ln>
            <a:tailEnd type="arrow"/>
          </a:ln>
          <a:extLst/>
        </p:spPr>
        <p:style>
          <a:lnRef idx="1">
            <a:schemeClr val="dk1"/>
          </a:lnRef>
          <a:fillRef idx="0">
            <a:schemeClr val="dk1"/>
          </a:fillRef>
          <a:effectRef idx="0">
            <a:schemeClr val="dk1"/>
          </a:effectRef>
          <a:fontRef idx="minor">
            <a:schemeClr val="tx1"/>
          </a:fontRef>
        </p:style>
      </p:cxnSp>
      <p:cxnSp>
        <p:nvCxnSpPr>
          <p:cNvPr id="40" name="Rett linje 39"/>
          <p:cNvCxnSpPr/>
          <p:nvPr/>
        </p:nvCxnSpPr>
        <p:spPr bwMode="auto">
          <a:xfrm>
            <a:off x="6720840" y="5391358"/>
            <a:ext cx="944880" cy="0"/>
          </a:xfrm>
          <a:prstGeom prst="line">
            <a:avLst/>
          </a:prstGeom>
          <a:ln>
            <a:prstDash val="dash"/>
          </a:ln>
          <a:extLst/>
        </p:spPr>
        <p:style>
          <a:lnRef idx="1">
            <a:schemeClr val="dk1"/>
          </a:lnRef>
          <a:fillRef idx="0">
            <a:schemeClr val="dk1"/>
          </a:fillRef>
          <a:effectRef idx="0">
            <a:schemeClr val="dk1"/>
          </a:effectRef>
          <a:fontRef idx="minor">
            <a:schemeClr val="tx1"/>
          </a:fontRef>
        </p:style>
      </p:cxnSp>
      <p:cxnSp>
        <p:nvCxnSpPr>
          <p:cNvPr id="42" name="Rett linje 41"/>
          <p:cNvCxnSpPr/>
          <p:nvPr/>
        </p:nvCxnSpPr>
        <p:spPr bwMode="auto">
          <a:xfrm flipV="1">
            <a:off x="7665720" y="2488138"/>
            <a:ext cx="0" cy="2903220"/>
          </a:xfrm>
          <a:prstGeom prst="line">
            <a:avLst/>
          </a:prstGeom>
          <a:ln>
            <a:prstDash val="dash"/>
          </a:ln>
          <a:extLst/>
        </p:spPr>
        <p:style>
          <a:lnRef idx="1">
            <a:schemeClr val="dk1"/>
          </a:lnRef>
          <a:fillRef idx="0">
            <a:schemeClr val="dk1"/>
          </a:fillRef>
          <a:effectRef idx="0">
            <a:schemeClr val="dk1"/>
          </a:effectRef>
          <a:fontRef idx="minor">
            <a:schemeClr val="tx1"/>
          </a:fontRef>
        </p:style>
      </p:cxnSp>
      <p:cxnSp>
        <p:nvCxnSpPr>
          <p:cNvPr id="45" name="Rett linje 44"/>
          <p:cNvCxnSpPr/>
          <p:nvPr/>
        </p:nvCxnSpPr>
        <p:spPr bwMode="auto">
          <a:xfrm>
            <a:off x="6324600" y="2488138"/>
            <a:ext cx="1341120" cy="0"/>
          </a:xfrm>
          <a:prstGeom prst="line">
            <a:avLst/>
          </a:prstGeom>
          <a:ln>
            <a:prstDash val="dash"/>
            <a:headEnd type="arrow"/>
            <a:tailEnd type="none"/>
          </a:ln>
          <a:extLst/>
        </p:spPr>
        <p:style>
          <a:lnRef idx="1">
            <a:schemeClr val="dk1"/>
          </a:lnRef>
          <a:fillRef idx="0">
            <a:schemeClr val="dk1"/>
          </a:fillRef>
          <a:effectRef idx="0">
            <a:schemeClr val="dk1"/>
          </a:effectRef>
          <a:fontRef idx="minor">
            <a:schemeClr val="tx1"/>
          </a:fontRef>
        </p:style>
      </p:cxnSp>
      <p:sp>
        <p:nvSpPr>
          <p:cNvPr id="51" name="TekstSylinder 50"/>
          <p:cNvSpPr txBox="1"/>
          <p:nvPr/>
        </p:nvSpPr>
        <p:spPr>
          <a:xfrm>
            <a:off x="1371600" y="5475178"/>
            <a:ext cx="1744980" cy="461665"/>
          </a:xfrm>
          <a:prstGeom prst="rect">
            <a:avLst/>
          </a:prstGeom>
          <a:noFill/>
        </p:spPr>
        <p:txBody>
          <a:bodyPr wrap="square" rtlCol="0">
            <a:spAutoFit/>
          </a:bodyPr>
          <a:lstStyle/>
          <a:p>
            <a:r>
              <a:rPr lang="nb-NO" sz="1200" b="1" dirty="0"/>
              <a:t>Institusjonelt medlemskap</a:t>
            </a:r>
          </a:p>
        </p:txBody>
      </p:sp>
      <p:sp>
        <p:nvSpPr>
          <p:cNvPr id="52" name="TekstSylinder 51"/>
          <p:cNvSpPr txBox="1"/>
          <p:nvPr/>
        </p:nvSpPr>
        <p:spPr>
          <a:xfrm>
            <a:off x="3938746" y="5706010"/>
            <a:ext cx="1744980" cy="461665"/>
          </a:xfrm>
          <a:prstGeom prst="rect">
            <a:avLst/>
          </a:prstGeom>
          <a:noFill/>
        </p:spPr>
        <p:txBody>
          <a:bodyPr wrap="square" rtlCol="0">
            <a:spAutoFit/>
          </a:bodyPr>
          <a:lstStyle/>
          <a:p>
            <a:pPr algn="ctr"/>
            <a:r>
              <a:rPr lang="nb-NO" sz="1200" b="1" dirty="0"/>
              <a:t>Indirekte medlemskap</a:t>
            </a:r>
          </a:p>
        </p:txBody>
      </p:sp>
      <p:sp>
        <p:nvSpPr>
          <p:cNvPr id="53" name="TekstSylinder 52"/>
          <p:cNvSpPr txBox="1"/>
          <p:nvPr/>
        </p:nvSpPr>
        <p:spPr>
          <a:xfrm>
            <a:off x="5683726" y="5475177"/>
            <a:ext cx="1744980" cy="461665"/>
          </a:xfrm>
          <a:prstGeom prst="rect">
            <a:avLst/>
          </a:prstGeom>
          <a:noFill/>
        </p:spPr>
        <p:txBody>
          <a:bodyPr wrap="square" rtlCol="0">
            <a:spAutoFit/>
          </a:bodyPr>
          <a:lstStyle/>
          <a:p>
            <a:pPr algn="ctr"/>
            <a:r>
              <a:rPr lang="nb-NO" sz="1200" b="1" dirty="0"/>
              <a:t>Direkte</a:t>
            </a:r>
            <a:br>
              <a:rPr lang="nb-NO" sz="1200" b="1" dirty="0"/>
            </a:br>
            <a:r>
              <a:rPr lang="nb-NO" sz="1200" b="1" dirty="0"/>
              <a:t>medlemskap</a:t>
            </a:r>
          </a:p>
        </p:txBody>
      </p:sp>
      <p:sp>
        <p:nvSpPr>
          <p:cNvPr id="54" name="TekstSylinder 53"/>
          <p:cNvSpPr txBox="1"/>
          <p:nvPr/>
        </p:nvSpPr>
        <p:spPr>
          <a:xfrm>
            <a:off x="6995160" y="5475178"/>
            <a:ext cx="1744980" cy="498598"/>
          </a:xfrm>
          <a:prstGeom prst="rect">
            <a:avLst/>
          </a:prstGeom>
          <a:noFill/>
        </p:spPr>
        <p:txBody>
          <a:bodyPr wrap="square" rtlCol="0">
            <a:spAutoFit/>
          </a:bodyPr>
          <a:lstStyle/>
          <a:p>
            <a:pPr algn="ctr"/>
            <a:r>
              <a:rPr lang="nb-NO" sz="1200" b="1" dirty="0"/>
              <a:t>«Lavterskel-</a:t>
            </a:r>
          </a:p>
          <a:p>
            <a:pPr algn="ctr"/>
            <a:r>
              <a:rPr lang="nb-NO" sz="1200" b="1" dirty="0"/>
              <a:t>Tilbud»</a:t>
            </a:r>
          </a:p>
        </p:txBody>
      </p:sp>
    </p:spTree>
    <p:extLst>
      <p:ext uri="{BB962C8B-B14F-4D97-AF65-F5344CB8AC3E}">
        <p14:creationId xmlns:p14="http://schemas.microsoft.com/office/powerpoint/2010/main" val="2545864786"/>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9"/>
          <p:cNvSpPr>
            <a:spLocks noGrp="1" noChangeArrowheads="1"/>
          </p:cNvSpPr>
          <p:nvPr>
            <p:ph type="body" idx="1"/>
          </p:nvPr>
        </p:nvSpPr>
        <p:spPr>
          <a:xfrm>
            <a:off x="743047" y="2182813"/>
            <a:ext cx="7410450" cy="3790950"/>
          </a:xfrm>
        </p:spPr>
        <p:txBody>
          <a:bodyPr/>
          <a:lstStyle/>
          <a:p>
            <a:pPr eaLnBrk="1" hangingPunct="1"/>
            <a:r>
              <a:rPr lang="nb-NO" altLang="nb-NO" dirty="0"/>
              <a:t>Selektive goder er materielle eller andre «belønninger» som stimulerer til tilknytning og deltagelse. De har vist seg viktige for å opprettholde medlemskap i store organisasjoner.</a:t>
            </a:r>
          </a:p>
          <a:p>
            <a:pPr eaLnBrk="1" hangingPunct="1"/>
            <a:r>
              <a:rPr lang="nb-NO" altLang="nb-NO" dirty="0"/>
              <a:t>Noen ulike tenkte eksempler:</a:t>
            </a:r>
          </a:p>
          <a:p>
            <a:pPr marL="974725" lvl="1" indent="-342900">
              <a:buFont typeface="Arial" panose="020B0604020202020204" pitchFamily="34" charset="0"/>
              <a:buChar char="•"/>
            </a:pPr>
            <a:r>
              <a:rPr lang="nb-NO" altLang="nb-NO" dirty="0"/>
              <a:t>Forsikringer, lisenser o.l.</a:t>
            </a:r>
          </a:p>
          <a:p>
            <a:pPr marL="974725" lvl="1" indent="-342900">
              <a:buFont typeface="Arial" panose="020B0604020202020204" pitchFamily="34" charset="0"/>
              <a:buChar char="•"/>
            </a:pPr>
            <a:r>
              <a:rPr lang="nb-NO" altLang="nb-NO" dirty="0"/>
              <a:t>Kompetanse om trening og kosthold</a:t>
            </a:r>
          </a:p>
          <a:p>
            <a:pPr marL="974725" lvl="1" indent="-342900">
              <a:buFont typeface="Arial" panose="020B0604020202020204" pitchFamily="34" charset="0"/>
              <a:buChar char="•"/>
            </a:pPr>
            <a:r>
              <a:rPr lang="nb-NO" altLang="nb-NO" dirty="0"/>
              <a:t>Tilgang til konkurranser</a:t>
            </a:r>
          </a:p>
          <a:p>
            <a:pPr marL="974725" lvl="1" indent="-342900">
              <a:spcAft>
                <a:spcPts val="1200"/>
              </a:spcAft>
              <a:buFont typeface="Arial" panose="020B0604020202020204" pitchFamily="34" charset="0"/>
              <a:buChar char="•"/>
            </a:pPr>
            <a:r>
              <a:rPr lang="nb-NO" altLang="nb-NO" dirty="0"/>
              <a:t>Et sosialt fellesskap</a:t>
            </a:r>
          </a:p>
          <a:p>
            <a:pPr marL="342900" indent="-342900">
              <a:buFont typeface="Arial" panose="020B0604020202020204" pitchFamily="34" charset="0"/>
              <a:buChar char="•"/>
            </a:pPr>
            <a:endParaRPr lang="nb-NO" altLang="nb-NO" dirty="0"/>
          </a:p>
          <a:p>
            <a:pPr marL="342900" indent="-342900">
              <a:buFont typeface="Arial" panose="020B0604020202020204" pitchFamily="34" charset="0"/>
              <a:buChar char="•"/>
            </a:pPr>
            <a:endParaRPr lang="nb-NO" altLang="nb-NO" dirty="0"/>
          </a:p>
        </p:txBody>
      </p:sp>
      <p:sp>
        <p:nvSpPr>
          <p:cNvPr id="4"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Medlemskap og selektive goder</a:t>
            </a:r>
            <a:br>
              <a:rPr lang="nb-NO" sz="3600" kern="0" dirty="0"/>
            </a:br>
            <a:r>
              <a:rPr lang="nb-NO" sz="2400" kern="0" dirty="0">
                <a:solidFill>
                  <a:schemeClr val="tx1">
                    <a:lumMod val="60000"/>
                    <a:lumOff val="40000"/>
                  </a:schemeClr>
                </a:solidFill>
              </a:rPr>
              <a:t>Hva er det som gjør medlemskap attraktivt?</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275609072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7401" y="1264920"/>
            <a:ext cx="4903775" cy="53301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07" y="480060"/>
            <a:ext cx="4717526" cy="6377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0578388"/>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45067"/>
            <a:ext cx="3453166" cy="370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70073" y="1413934"/>
            <a:ext cx="3299798" cy="425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4173" y="1142894"/>
            <a:ext cx="3402128" cy="3891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8939928"/>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Å finne balansen</a:t>
            </a:r>
          </a:p>
        </p:txBody>
      </p:sp>
      <p:sp>
        <p:nvSpPr>
          <p:cNvPr id="4" name="Likebent trekant 3"/>
          <p:cNvSpPr/>
          <p:nvPr/>
        </p:nvSpPr>
        <p:spPr bwMode="auto">
          <a:xfrm>
            <a:off x="3449955" y="2996565"/>
            <a:ext cx="2129790" cy="2520315"/>
          </a:xfrm>
          <a:prstGeom prst="triangle">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nb-NO" sz="1800" b="0" i="0" u="none" strike="noStrike" cap="none" normalizeH="0" baseline="0">
              <a:ln>
                <a:noFill/>
              </a:ln>
              <a:solidFill>
                <a:schemeClr val="tx1"/>
              </a:solidFill>
              <a:effectLst/>
              <a:latin typeface="Arial" charset="0"/>
            </a:endParaRPr>
          </a:p>
        </p:txBody>
      </p:sp>
      <p:sp>
        <p:nvSpPr>
          <p:cNvPr id="5" name="TekstSylinder 4"/>
          <p:cNvSpPr txBox="1"/>
          <p:nvPr/>
        </p:nvSpPr>
        <p:spPr>
          <a:xfrm>
            <a:off x="3051810" y="2172336"/>
            <a:ext cx="2926080" cy="646331"/>
          </a:xfrm>
          <a:prstGeom prst="rect">
            <a:avLst/>
          </a:prstGeom>
          <a:noFill/>
        </p:spPr>
        <p:txBody>
          <a:bodyPr wrap="square" rtlCol="0">
            <a:spAutoFit/>
          </a:bodyPr>
          <a:lstStyle/>
          <a:p>
            <a:pPr algn="ctr"/>
            <a:r>
              <a:rPr lang="nb-NO" dirty="0"/>
              <a:t>Individers behov </a:t>
            </a:r>
            <a:br>
              <a:rPr lang="nb-NO" dirty="0"/>
            </a:br>
            <a:r>
              <a:rPr lang="nb-NO" dirty="0"/>
              <a:t>(aktiv, frivillig, deltager)</a:t>
            </a:r>
          </a:p>
        </p:txBody>
      </p:sp>
      <p:sp>
        <p:nvSpPr>
          <p:cNvPr id="6" name="TekstSylinder 5"/>
          <p:cNvSpPr txBox="1"/>
          <p:nvPr/>
        </p:nvSpPr>
        <p:spPr>
          <a:xfrm>
            <a:off x="5749290" y="5193714"/>
            <a:ext cx="2926080" cy="923330"/>
          </a:xfrm>
          <a:prstGeom prst="rect">
            <a:avLst/>
          </a:prstGeom>
          <a:noFill/>
        </p:spPr>
        <p:txBody>
          <a:bodyPr wrap="square" rtlCol="0">
            <a:spAutoFit/>
          </a:bodyPr>
          <a:lstStyle/>
          <a:p>
            <a:r>
              <a:rPr lang="nb-NO" dirty="0"/>
              <a:t>Selektive goder (materielle, sosiale, økonomiske, etc.)</a:t>
            </a:r>
          </a:p>
        </p:txBody>
      </p:sp>
      <p:sp>
        <p:nvSpPr>
          <p:cNvPr id="7" name="TekstSylinder 6"/>
          <p:cNvSpPr txBox="1"/>
          <p:nvPr/>
        </p:nvSpPr>
        <p:spPr>
          <a:xfrm>
            <a:off x="384810" y="5193714"/>
            <a:ext cx="2926080" cy="923330"/>
          </a:xfrm>
          <a:prstGeom prst="rect">
            <a:avLst/>
          </a:prstGeom>
          <a:noFill/>
        </p:spPr>
        <p:txBody>
          <a:bodyPr wrap="square" rtlCol="0">
            <a:spAutoFit/>
          </a:bodyPr>
          <a:lstStyle/>
          <a:p>
            <a:pPr algn="r"/>
            <a:r>
              <a:rPr lang="nb-NO" dirty="0"/>
              <a:t>Medlemsformer </a:t>
            </a:r>
            <a:br>
              <a:rPr lang="nb-NO" dirty="0"/>
            </a:br>
            <a:r>
              <a:rPr lang="nb-NO" dirty="0"/>
              <a:t>(indirekte, direkte, institusjonell, lavterskel)</a:t>
            </a:r>
          </a:p>
        </p:txBody>
      </p:sp>
    </p:spTree>
    <p:extLst>
      <p:ext uri="{BB962C8B-B14F-4D97-AF65-F5344CB8AC3E}">
        <p14:creationId xmlns:p14="http://schemas.microsoft.com/office/powerpoint/2010/main" val="283581803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055" y="2516187"/>
            <a:ext cx="7399337" cy="1143000"/>
          </a:xfrm>
        </p:spPr>
        <p:txBody>
          <a:bodyPr/>
          <a:lstStyle/>
          <a:p>
            <a:pPr algn="ctr"/>
            <a:r>
              <a:rPr lang="nb-NO" dirty="0"/>
              <a:t>Utfordringer og dilemmaer</a:t>
            </a:r>
          </a:p>
        </p:txBody>
      </p:sp>
    </p:spTree>
    <p:extLst>
      <p:ext uri="{BB962C8B-B14F-4D97-AF65-F5344CB8AC3E}">
        <p14:creationId xmlns:p14="http://schemas.microsoft.com/office/powerpoint/2010/main" val="304878094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99055" y="2516187"/>
            <a:ext cx="7399337" cy="1143000"/>
          </a:xfrm>
        </p:spPr>
        <p:txBody>
          <a:bodyPr/>
          <a:lstStyle/>
          <a:p>
            <a:pPr algn="ctr"/>
            <a:r>
              <a:rPr lang="nb-NO" dirty="0"/>
              <a:t>Organisasjonssamfunnet i endring</a:t>
            </a:r>
          </a:p>
        </p:txBody>
      </p:sp>
    </p:spTree>
    <p:extLst>
      <p:ext uri="{BB962C8B-B14F-4D97-AF65-F5344CB8AC3E}">
        <p14:creationId xmlns:p14="http://schemas.microsoft.com/office/powerpoint/2010/main" val="775445002"/>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9"/>
          <p:cNvSpPr>
            <a:spLocks noGrp="1" noChangeArrowheads="1"/>
          </p:cNvSpPr>
          <p:nvPr>
            <p:ph type="body" idx="1"/>
          </p:nvPr>
        </p:nvSpPr>
        <p:spPr>
          <a:xfrm>
            <a:off x="743047" y="2182813"/>
            <a:ext cx="7410450" cy="3790950"/>
          </a:xfrm>
        </p:spPr>
        <p:txBody>
          <a:bodyPr/>
          <a:lstStyle/>
          <a:p>
            <a:pPr eaLnBrk="1" hangingPunct="1"/>
            <a:r>
              <a:rPr lang="nb-NO" altLang="nb-NO" dirty="0"/>
              <a:t>Når medlemmene i større grad legger vekt på konkret aktivitet, men sjeldnere ønsker å delta i møtevirksomhet skaper dette utfordringer for medlemsdemokratiet.</a:t>
            </a:r>
          </a:p>
          <a:p>
            <a:pPr eaLnBrk="1" hangingPunct="1"/>
            <a:r>
              <a:rPr lang="nb-NO" altLang="nb-NO" dirty="0"/>
              <a:t>Hvordan involvere medlemmer med svak eller ingen tilknytning til lag eller klubb?</a:t>
            </a:r>
          </a:p>
          <a:p>
            <a:pPr eaLnBrk="1" hangingPunct="1"/>
            <a:r>
              <a:rPr lang="nb-NO" altLang="nb-NO" dirty="0"/>
              <a:t>Sosiale medier kan være en plattform for «diskursdemokrati» - samtale og debatt som komplementært til tradisjonelle former for involvering. Men det krever samtidig kompetanse og ressurser å ta i bruk denne teknologien. </a:t>
            </a:r>
          </a:p>
        </p:txBody>
      </p:sp>
      <p:sp>
        <p:nvSpPr>
          <p:cNvPr id="5"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Utfordringer for idrettsdemokratiet</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2880768966"/>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9"/>
          <p:cNvSpPr>
            <a:spLocks noGrp="1" noChangeArrowheads="1"/>
          </p:cNvSpPr>
          <p:nvPr>
            <p:ph type="body" idx="1"/>
          </p:nvPr>
        </p:nvSpPr>
        <p:spPr>
          <a:xfrm>
            <a:off x="743047" y="2182813"/>
            <a:ext cx="7410450" cy="3790950"/>
          </a:xfrm>
        </p:spPr>
        <p:txBody>
          <a:bodyPr/>
          <a:lstStyle/>
          <a:p>
            <a:pPr eaLnBrk="1" hangingPunct="1"/>
            <a:r>
              <a:rPr lang="nb-NO" altLang="nb-NO" dirty="0"/>
              <a:t>Fortrenging eller synergi? </a:t>
            </a:r>
          </a:p>
          <a:p>
            <a:pPr eaLnBrk="1" hangingPunct="1"/>
            <a:r>
              <a:rPr lang="nb-NO" altLang="nb-NO" dirty="0"/>
              <a:t>Betalte ansatte kan «fortrenge» de frivillige og bidra til svekket deltagelse. Samtidig stadig viktigere for å legge til rette for aktivitet og er med på å skape synergieffekter.</a:t>
            </a:r>
          </a:p>
          <a:p>
            <a:pPr eaLnBrk="1" hangingPunct="1"/>
            <a:r>
              <a:rPr lang="nb-NO" altLang="nb-NO" dirty="0"/>
              <a:t>Nødvendig å finne balansegang. Organisasjonen må legge til rette for at frivillige kan gjøre seg gjeldende på nye områder. Kompetansene som betalte ansatte sitter på kan også komme medlemmer og frivillige til gode gjennom kurs og seminarer.</a:t>
            </a:r>
          </a:p>
        </p:txBody>
      </p:sp>
      <p:sp>
        <p:nvSpPr>
          <p:cNvPr id="5"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Profesjonalisering og frivillighet</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4052402256"/>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9"/>
          <p:cNvSpPr>
            <a:spLocks noGrp="1" noChangeArrowheads="1"/>
          </p:cNvSpPr>
          <p:nvPr>
            <p:ph type="body" idx="1"/>
          </p:nvPr>
        </p:nvSpPr>
        <p:spPr>
          <a:xfrm>
            <a:off x="743047" y="2182813"/>
            <a:ext cx="7410450" cy="3790950"/>
          </a:xfrm>
        </p:spPr>
        <p:txBody>
          <a:bodyPr/>
          <a:lstStyle/>
          <a:p>
            <a:pPr eaLnBrk="1" hangingPunct="1"/>
            <a:r>
              <a:rPr lang="nb-NO" altLang="nb-NO" dirty="0"/>
              <a:t>Kan være fristende å ta opp konkurransen med treningssentre ved i større grad å ta seg inn i dette markedet. Men da er det også en risiko for at det vil stilles spørsmål ved idrettens rammebetingelser.</a:t>
            </a:r>
          </a:p>
          <a:p>
            <a:pPr eaLnBrk="1" hangingPunct="1"/>
            <a:r>
              <a:rPr lang="nb-NO" altLang="nb-NO" dirty="0"/>
              <a:t>Kommersialisering skaper også fare for at idretten mister sin egenart. </a:t>
            </a:r>
          </a:p>
        </p:txBody>
      </p:sp>
      <p:sp>
        <p:nvSpPr>
          <p:cNvPr id="5"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Mellom børs og katedral</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3215707752"/>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950" y="2179638"/>
            <a:ext cx="7410450" cy="4775336"/>
          </a:xfrm>
        </p:spPr>
        <p:txBody>
          <a:bodyPr/>
          <a:lstStyle/>
          <a:p>
            <a:r>
              <a:rPr lang="nb-NO" sz="1800" dirty="0"/>
              <a:t>Klarer seg bedre enn resten av frivillig sektor:</a:t>
            </a:r>
          </a:p>
          <a:p>
            <a:pPr marL="342900" indent="-342900">
              <a:buFont typeface="Arial" panose="020B0604020202020204" pitchFamily="34" charset="0"/>
              <a:buChar char="•"/>
            </a:pPr>
            <a:r>
              <a:rPr lang="nb-NO" sz="1800" dirty="0"/>
              <a:t>Økning i medlemmer, lokallag og frivillige:  Gir inntekter og arbeidskraft</a:t>
            </a:r>
          </a:p>
          <a:p>
            <a:pPr marL="342900" indent="-342900">
              <a:buFont typeface="Arial" panose="020B0604020202020204" pitchFamily="34" charset="0"/>
              <a:buChar char="•"/>
            </a:pPr>
            <a:r>
              <a:rPr lang="nb-NO" sz="1800" dirty="0"/>
              <a:t>Det finnes selektive goder som gjør at mange blir medlemmer</a:t>
            </a:r>
          </a:p>
          <a:p>
            <a:pPr marL="342900" indent="-342900">
              <a:buFont typeface="Arial" panose="020B0604020202020204" pitchFamily="34" charset="0"/>
              <a:buChar char="•"/>
            </a:pPr>
            <a:r>
              <a:rPr lang="nb-NO" sz="1800" dirty="0"/>
              <a:t>Idrett er en del av den norske barndommen og foreldre vil gjerne bidra</a:t>
            </a:r>
          </a:p>
          <a:p>
            <a:pPr marL="342900" indent="-342900">
              <a:buFont typeface="Arial" panose="020B0604020202020204" pitchFamily="34" charset="0"/>
              <a:buChar char="•"/>
            </a:pPr>
            <a:r>
              <a:rPr lang="nb-NO" sz="1800" dirty="0"/>
              <a:t>Økonomiske rammebetingelser og goodwill som andre bare kan drømme om</a:t>
            </a:r>
          </a:p>
          <a:p>
            <a:pPr marL="342900" indent="-342900">
              <a:buFont typeface="Arial" panose="020B0604020202020204" pitchFamily="34" charset="0"/>
              <a:buChar char="•"/>
            </a:pPr>
            <a:r>
              <a:rPr lang="nb-NO" sz="1800" dirty="0"/>
              <a:t>Idretten har «merkevarer» som arrangementer, utøvere og organisasjoner. Det skaper identifikasjon og positive verdier</a:t>
            </a:r>
          </a:p>
        </p:txBody>
      </p:sp>
      <p:sp>
        <p:nvSpPr>
          <p:cNvPr id="5"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Idretten – en suksesshistorie</a:t>
            </a:r>
          </a:p>
        </p:txBody>
      </p:sp>
    </p:spTree>
    <p:extLst>
      <p:ext uri="{BB962C8B-B14F-4D97-AF65-F5344CB8AC3E}">
        <p14:creationId xmlns:p14="http://schemas.microsoft.com/office/powerpoint/2010/main" val="2297736069"/>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188" y="1545908"/>
            <a:ext cx="7410450" cy="4653416"/>
          </a:xfrm>
        </p:spPr>
        <p:txBody>
          <a:bodyPr/>
          <a:lstStyle/>
          <a:p>
            <a:pPr marL="285750" indent="-285750">
              <a:buFont typeface="Arial" panose="020B0604020202020204" pitchFamily="34" charset="0"/>
              <a:buChar char="•"/>
            </a:pPr>
            <a:r>
              <a:rPr lang="nb-NO" sz="1800" dirty="0"/>
              <a:t>Svært mange slutter i løpet av tenårene: Særlig blant kvinner er egenorganisert trening og treningssentre viktigst</a:t>
            </a:r>
          </a:p>
          <a:p>
            <a:pPr marL="285750" indent="-285750">
              <a:buFont typeface="Arial" panose="020B0604020202020204" pitchFamily="34" charset="0"/>
              <a:buChar char="•"/>
            </a:pPr>
            <a:r>
              <a:rPr lang="nb-NO" sz="1800" dirty="0"/>
              <a:t>NIF har en konkurranseorientering, mens den offentlige støtten i stor grad begrunnes med bredden og folkehelsa</a:t>
            </a:r>
          </a:p>
          <a:p>
            <a:pPr marL="285750" indent="-285750">
              <a:buFont typeface="Arial" panose="020B0604020202020204" pitchFamily="34" charset="0"/>
              <a:buChar char="•"/>
            </a:pPr>
            <a:r>
              <a:rPr lang="nb-NO" sz="1800" dirty="0"/>
              <a:t>Medlemskapets betydning for tilknytning og demokratisk styring har blitt svekket, selektive goder blir viktigere</a:t>
            </a:r>
          </a:p>
          <a:p>
            <a:pPr marL="285750" indent="-285750">
              <a:buFont typeface="Arial" panose="020B0604020202020204" pitchFamily="34" charset="0"/>
              <a:buChar char="•"/>
            </a:pPr>
            <a:r>
              <a:rPr lang="nb-NO" sz="1800" dirty="0"/>
              <a:t>NIF har allerede en svært kompleks organisasjonsstruktur. Hvor demokratisk og styringsdyktig er den?</a:t>
            </a:r>
          </a:p>
          <a:p>
            <a:pPr marL="285750" indent="-285750">
              <a:buFont typeface="Arial" panose="020B0604020202020204" pitchFamily="34" charset="0"/>
              <a:buChar char="•"/>
            </a:pPr>
            <a:r>
              <a:rPr lang="nb-NO" sz="1800" dirty="0"/>
              <a:t>Kommersielle aktører vil arrangere konkurranser og treningstilbud på NIFs områder</a:t>
            </a:r>
          </a:p>
          <a:p>
            <a:pPr marL="285750" indent="-285750">
              <a:buFont typeface="Arial" panose="020B0604020202020204" pitchFamily="34" charset="0"/>
              <a:buChar char="•"/>
            </a:pPr>
            <a:r>
              <a:rPr lang="nb-NO" sz="1800" dirty="0"/>
              <a:t>Om momskompensasjon og anleggsmidler brukes til å vinne i markedskonkurranse: ESA-domstolen neste?</a:t>
            </a:r>
          </a:p>
        </p:txBody>
      </p:sp>
      <p:sp>
        <p:nvSpPr>
          <p:cNvPr id="5" name="Tittel 3"/>
          <p:cNvSpPr txBox="1">
            <a:spLocks/>
          </p:cNvSpPr>
          <p:nvPr/>
        </p:nvSpPr>
        <p:spPr bwMode="auto">
          <a:xfrm>
            <a:off x="723301" y="40290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Mulige svakheter</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614587555"/>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888" y="1744028"/>
            <a:ext cx="7410450" cy="4357324"/>
          </a:xfrm>
        </p:spPr>
        <p:txBody>
          <a:bodyPr/>
          <a:lstStyle/>
          <a:p>
            <a:pPr>
              <a:spcBef>
                <a:spcPts val="200"/>
              </a:spcBef>
              <a:spcAft>
                <a:spcPts val="1200"/>
              </a:spcAft>
            </a:pPr>
            <a:r>
              <a:rPr lang="nb-NO" dirty="0"/>
              <a:t>Status som frivillig organisasjon med individuelle medlemmer og demokratisk styring er viktig for NIFs privilegerte stilling</a:t>
            </a:r>
          </a:p>
          <a:p>
            <a:pPr>
              <a:spcBef>
                <a:spcPts val="200"/>
              </a:spcBef>
              <a:spcAft>
                <a:spcPts val="1200"/>
              </a:spcAft>
            </a:pPr>
            <a:r>
              <a:rPr lang="nb-NO" dirty="0"/>
              <a:t>Institusjonelle medlemmer kan skape tvil om nonprofit status</a:t>
            </a:r>
          </a:p>
          <a:p>
            <a:pPr>
              <a:spcBef>
                <a:spcPts val="200"/>
              </a:spcBef>
              <a:spcAft>
                <a:spcPts val="600"/>
              </a:spcAft>
            </a:pPr>
            <a:r>
              <a:rPr lang="nb-NO" dirty="0"/>
              <a:t>Tilknytning til lokallag skaper identitet og vilje til å gjøre en innsats </a:t>
            </a:r>
          </a:p>
          <a:p>
            <a:pPr marL="974725" lvl="1" indent="-342900">
              <a:spcBef>
                <a:spcPts val="200"/>
              </a:spcBef>
              <a:spcAft>
                <a:spcPts val="200"/>
              </a:spcAft>
              <a:buFont typeface="Arial" panose="020B0604020202020204" pitchFamily="34" charset="0"/>
              <a:buChar char="•"/>
            </a:pPr>
            <a:r>
              <a:rPr lang="nb-NO" dirty="0"/>
              <a:t>Støttemedlemmer er gjerne flyktige</a:t>
            </a:r>
          </a:p>
          <a:p>
            <a:pPr marL="974725" lvl="1" indent="-342900">
              <a:spcBef>
                <a:spcPts val="200"/>
              </a:spcBef>
              <a:spcAft>
                <a:spcPts val="200"/>
              </a:spcAft>
              <a:buFont typeface="Arial" panose="020B0604020202020204" pitchFamily="34" charset="0"/>
              <a:buChar char="•"/>
            </a:pPr>
            <a:r>
              <a:rPr lang="nb-NO" dirty="0"/>
              <a:t>Direktemedlemskap og lavterskeltilbud bør derfor brukes til å skape tilknytning til lokallag og ikke som erstatning</a:t>
            </a:r>
          </a:p>
          <a:p>
            <a:pPr marL="974725" lvl="1" indent="-342900">
              <a:spcBef>
                <a:spcPts val="200"/>
              </a:spcBef>
              <a:spcAft>
                <a:spcPts val="1200"/>
              </a:spcAft>
              <a:buFont typeface="Arial" panose="020B0604020202020204" pitchFamily="34" charset="0"/>
              <a:buChar char="•"/>
            </a:pPr>
            <a:r>
              <a:rPr lang="nb-NO" dirty="0"/>
              <a:t>Hierarkisk modell</a:t>
            </a:r>
            <a:r>
              <a:rPr lang="nb-NO" sz="2000" dirty="0"/>
              <a:t> bør prioriteres</a:t>
            </a:r>
          </a:p>
          <a:p>
            <a:r>
              <a:rPr lang="nb-NO" dirty="0"/>
              <a:t>Sosiale medier kan brukes til å fremme kommunikasjon med medlemmer og andre interesserte</a:t>
            </a:r>
          </a:p>
        </p:txBody>
      </p:sp>
      <p:sp>
        <p:nvSpPr>
          <p:cNvPr id="5" name="Tittel 3"/>
          <p:cNvSpPr txBox="1">
            <a:spLocks/>
          </p:cNvSpPr>
          <p:nvPr/>
        </p:nvSpPr>
        <p:spPr bwMode="auto">
          <a:xfrm>
            <a:off x="623888" y="60102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Hvordan bevare styrker og unngå svekkelser?</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147846823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176" y="463868"/>
            <a:ext cx="7399337" cy="1143000"/>
          </a:xfrm>
        </p:spPr>
        <p:txBody>
          <a:bodyPr/>
          <a:lstStyle/>
          <a:p>
            <a:r>
              <a:rPr lang="nb-NO" dirty="0"/>
              <a:t>Utviklingsmuligheter</a:t>
            </a:r>
          </a:p>
        </p:txBody>
      </p:sp>
      <p:sp>
        <p:nvSpPr>
          <p:cNvPr id="3" name="Content Placeholder 2"/>
          <p:cNvSpPr>
            <a:spLocks noGrp="1"/>
          </p:cNvSpPr>
          <p:nvPr>
            <p:ph idx="1"/>
          </p:nvPr>
        </p:nvSpPr>
        <p:spPr>
          <a:xfrm>
            <a:off x="881063" y="1436052"/>
            <a:ext cx="7410450" cy="4614227"/>
          </a:xfrm>
        </p:spPr>
        <p:txBody>
          <a:bodyPr/>
          <a:lstStyle/>
          <a:p>
            <a:pPr>
              <a:spcBef>
                <a:spcPts val="200"/>
              </a:spcBef>
              <a:spcAft>
                <a:spcPts val="1200"/>
              </a:spcAft>
            </a:pPr>
            <a:r>
              <a:rPr lang="nb-NO" dirty="0"/>
              <a:t>Mer differensiert treningstilbud kan skape større bredde, f.eks.:</a:t>
            </a:r>
          </a:p>
          <a:p>
            <a:pPr marL="285750" indent="-285750">
              <a:spcBef>
                <a:spcPts val="200"/>
              </a:spcBef>
              <a:spcAft>
                <a:spcPts val="1200"/>
              </a:spcAft>
              <a:buFont typeface="Arial" panose="020B0604020202020204" pitchFamily="34" charset="0"/>
              <a:buChar char="•"/>
            </a:pPr>
            <a:r>
              <a:rPr lang="nb-NO" dirty="0"/>
              <a:t>Beholde </a:t>
            </a:r>
            <a:r>
              <a:rPr lang="nb-NO" i="1" dirty="0"/>
              <a:t>tenåringer</a:t>
            </a:r>
            <a:r>
              <a:rPr lang="nb-NO" dirty="0"/>
              <a:t> som ikke ønsker å satse mot toppen:</a:t>
            </a:r>
          </a:p>
          <a:p>
            <a:pPr marL="917575" lvl="1" indent="-285750">
              <a:spcBef>
                <a:spcPts val="200"/>
              </a:spcBef>
              <a:spcAft>
                <a:spcPts val="1200"/>
              </a:spcAft>
              <a:buFont typeface="Arial" panose="020B0604020202020204" pitchFamily="34" charset="0"/>
              <a:buChar char="•"/>
            </a:pPr>
            <a:r>
              <a:rPr lang="nb-NO" dirty="0"/>
              <a:t>Trening og «konkurranser» som sosiale møteplasser</a:t>
            </a:r>
          </a:p>
          <a:p>
            <a:pPr marL="917575" lvl="1" indent="-285750">
              <a:spcBef>
                <a:spcPts val="200"/>
              </a:spcBef>
              <a:spcAft>
                <a:spcPts val="1200"/>
              </a:spcAft>
              <a:buFont typeface="Arial" panose="020B0604020202020204" pitchFamily="34" charset="0"/>
              <a:buChar char="•"/>
            </a:pPr>
            <a:r>
              <a:rPr lang="nb-NO" dirty="0"/>
              <a:t>Kunnskap om kropp, kosthold og helse</a:t>
            </a:r>
          </a:p>
          <a:p>
            <a:pPr marL="285750" indent="-285750">
              <a:spcBef>
                <a:spcPts val="200"/>
              </a:spcBef>
              <a:spcAft>
                <a:spcPts val="1200"/>
              </a:spcAft>
              <a:buFont typeface="Arial" panose="020B0604020202020204" pitchFamily="34" charset="0"/>
              <a:buChar char="•"/>
            </a:pPr>
            <a:r>
              <a:rPr lang="nb-NO" i="1" dirty="0"/>
              <a:t>Mosjonister</a:t>
            </a:r>
            <a:r>
              <a:rPr lang="nb-NO" dirty="0"/>
              <a:t> som bruker mye penger på utstyr og konkurranser:</a:t>
            </a:r>
          </a:p>
          <a:p>
            <a:pPr marL="917575" lvl="1" indent="-285750">
              <a:spcBef>
                <a:spcPts val="200"/>
              </a:spcBef>
              <a:spcAft>
                <a:spcPts val="1200"/>
              </a:spcAft>
              <a:buFont typeface="Arial" panose="020B0604020202020204" pitchFamily="34" charset="0"/>
              <a:buChar char="•"/>
            </a:pPr>
            <a:r>
              <a:rPr lang="nb-NO" dirty="0"/>
              <a:t>Treningsgrupper, kurs og arrangerte turer</a:t>
            </a:r>
          </a:p>
          <a:p>
            <a:pPr>
              <a:spcBef>
                <a:spcPts val="200"/>
              </a:spcBef>
              <a:spcAft>
                <a:spcPts val="1200"/>
              </a:spcAft>
            </a:pPr>
            <a:r>
              <a:rPr lang="nb-NO" dirty="0"/>
              <a:t>Mer differensiert medlemsmasse forutsetter tilpassede goder og tilknytningsformer fra frivillig via medlemskap og </a:t>
            </a:r>
            <a:r>
              <a:rPr lang="nb-NO"/>
              <a:t>mot klient</a:t>
            </a:r>
            <a:endParaRPr lang="nb-NO" dirty="0"/>
          </a:p>
          <a:p>
            <a:pPr>
              <a:spcBef>
                <a:spcPts val="200"/>
              </a:spcBef>
              <a:spcAft>
                <a:spcPts val="1200"/>
              </a:spcAft>
            </a:pPr>
            <a:r>
              <a:rPr lang="nb-NO" dirty="0"/>
              <a:t>Prosjekter for utvikling og spredning av nye tilbud i organisasjonen</a:t>
            </a:r>
          </a:p>
        </p:txBody>
      </p:sp>
    </p:spTree>
    <p:extLst>
      <p:ext uri="{BB962C8B-B14F-4D97-AF65-F5344CB8AC3E}">
        <p14:creationId xmlns:p14="http://schemas.microsoft.com/office/powerpoint/2010/main" val="185036345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807" y="541866"/>
            <a:ext cx="4031377" cy="5615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1"/>
          <p:cNvSpPr txBox="1"/>
          <p:nvPr/>
        </p:nvSpPr>
        <p:spPr>
          <a:xfrm>
            <a:off x="4543637" y="2264221"/>
            <a:ext cx="3415004" cy="2917722"/>
          </a:xfrm>
          <a:prstGeom prst="rect">
            <a:avLst/>
          </a:prstGeom>
          <a:noFill/>
        </p:spPr>
        <p:txBody>
          <a:bodyPr wrap="square" rtlCol="0">
            <a:spAutoFit/>
          </a:bodyPr>
          <a:lstStyle>
            <a:defPPr>
              <a:defRPr lang="nb-NO"/>
            </a:defPPr>
            <a:lvl1pPr algn="l" rtl="0" fontAlgn="base">
              <a:spcBef>
                <a:spcPct val="20000"/>
              </a:spcBef>
              <a:spcAft>
                <a:spcPct val="0"/>
              </a:spcAft>
              <a:defRPr kern="1200">
                <a:solidFill>
                  <a:schemeClr val="tx1"/>
                </a:solidFill>
                <a:latin typeface="Arial" charset="0"/>
                <a:ea typeface="+mn-ea"/>
                <a:cs typeface="+mn-cs"/>
              </a:defRPr>
            </a:lvl1pPr>
            <a:lvl2pPr marL="457200" algn="l" rtl="0" fontAlgn="base">
              <a:spcBef>
                <a:spcPct val="20000"/>
              </a:spcBef>
              <a:spcAft>
                <a:spcPct val="0"/>
              </a:spcAft>
              <a:defRPr kern="1200">
                <a:solidFill>
                  <a:schemeClr val="tx1"/>
                </a:solidFill>
                <a:latin typeface="Arial" charset="0"/>
                <a:ea typeface="+mn-ea"/>
                <a:cs typeface="+mn-cs"/>
              </a:defRPr>
            </a:lvl2pPr>
            <a:lvl3pPr marL="914400" algn="l" rtl="0" fontAlgn="base">
              <a:spcBef>
                <a:spcPct val="20000"/>
              </a:spcBef>
              <a:spcAft>
                <a:spcPct val="0"/>
              </a:spcAft>
              <a:defRPr kern="1200">
                <a:solidFill>
                  <a:schemeClr val="tx1"/>
                </a:solidFill>
                <a:latin typeface="Arial" charset="0"/>
                <a:ea typeface="+mn-ea"/>
                <a:cs typeface="+mn-cs"/>
              </a:defRPr>
            </a:lvl3pPr>
            <a:lvl4pPr marL="1371600" algn="l" rtl="0" fontAlgn="base">
              <a:spcBef>
                <a:spcPct val="20000"/>
              </a:spcBef>
              <a:spcAft>
                <a:spcPct val="0"/>
              </a:spcAft>
              <a:defRPr kern="1200">
                <a:solidFill>
                  <a:schemeClr val="tx1"/>
                </a:solidFill>
                <a:latin typeface="Arial" charset="0"/>
                <a:ea typeface="+mn-ea"/>
                <a:cs typeface="+mn-cs"/>
              </a:defRPr>
            </a:lvl4pPr>
            <a:lvl5pPr marL="1828800" algn="l" rtl="0" fontAlgn="base">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nb-NO" b="1" dirty="0"/>
              <a:t>Rapporten er tilgjengelig på:</a:t>
            </a:r>
          </a:p>
          <a:p>
            <a:r>
              <a:rPr lang="nb-NO" dirty="0"/>
              <a:t>http://www.sivilsamfunn.no</a:t>
            </a:r>
          </a:p>
          <a:p>
            <a:endParaRPr lang="nb-NO" dirty="0"/>
          </a:p>
          <a:p>
            <a:r>
              <a:rPr lang="nb-NO" b="1" dirty="0"/>
              <a:t>Følg oss på </a:t>
            </a:r>
            <a:r>
              <a:rPr lang="nb-NO" b="1" dirty="0" err="1"/>
              <a:t>twitter</a:t>
            </a:r>
            <a:r>
              <a:rPr lang="nb-NO" b="1" dirty="0"/>
              <a:t>:</a:t>
            </a:r>
          </a:p>
          <a:p>
            <a:r>
              <a:rPr lang="nb-NO" dirty="0"/>
              <a:t>@Sivilsamfunn</a:t>
            </a:r>
          </a:p>
          <a:p>
            <a:endParaRPr lang="nb-NO" dirty="0"/>
          </a:p>
          <a:p>
            <a:r>
              <a:rPr lang="nb-NO" b="1" dirty="0"/>
              <a:t>Følg oss på </a:t>
            </a:r>
            <a:r>
              <a:rPr lang="nb-NO" b="1" dirty="0" err="1"/>
              <a:t>Facebook</a:t>
            </a:r>
            <a:r>
              <a:rPr lang="nb-NO" b="1" dirty="0"/>
              <a:t>:</a:t>
            </a:r>
            <a:br>
              <a:rPr lang="nb-NO" dirty="0"/>
            </a:br>
            <a:r>
              <a:rPr lang="nb-NO" dirty="0"/>
              <a:t>Senter for forskning på sivilsamfunn og frivillig sektor</a:t>
            </a:r>
          </a:p>
        </p:txBody>
      </p:sp>
    </p:spTree>
    <p:extLst>
      <p:ext uri="{BB962C8B-B14F-4D97-AF65-F5344CB8AC3E}">
        <p14:creationId xmlns:p14="http://schemas.microsoft.com/office/powerpoint/2010/main" val="25571909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Organisasjonssamfunnet i endring</a:t>
            </a:r>
            <a:br>
              <a:rPr lang="nb-NO" sz="3600" kern="0" dirty="0"/>
            </a:br>
            <a:r>
              <a:rPr lang="nb-NO" sz="2400" kern="0" dirty="0">
                <a:solidFill>
                  <a:schemeClr val="tx1">
                    <a:lumMod val="60000"/>
                    <a:lumOff val="40000"/>
                  </a:schemeClr>
                </a:solidFill>
              </a:rPr>
              <a:t>Sentrale utviklingstrekk fra 1980 til 2013</a:t>
            </a:r>
            <a:endParaRPr lang="nb-NO" sz="3600" kern="0" dirty="0">
              <a:solidFill>
                <a:schemeClr val="tx1">
                  <a:lumMod val="60000"/>
                  <a:lumOff val="40000"/>
                </a:schemeClr>
              </a:solidFill>
            </a:endParaRPr>
          </a:p>
        </p:txBody>
      </p:sp>
      <p:sp>
        <p:nvSpPr>
          <p:cNvPr id="7" name="Rectangle 59"/>
          <p:cNvSpPr txBox="1">
            <a:spLocks noChangeArrowheads="1"/>
          </p:cNvSpPr>
          <p:nvPr/>
        </p:nvSpPr>
        <p:spPr bwMode="auto">
          <a:xfrm>
            <a:off x="777551" y="2182813"/>
            <a:ext cx="741045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20000"/>
              </a:spcBef>
              <a:spcAft>
                <a:spcPct val="50000"/>
              </a:spcAft>
              <a:defRPr sz="2000">
                <a:solidFill>
                  <a:schemeClr val="tx1"/>
                </a:solidFill>
                <a:latin typeface="+mn-lt"/>
                <a:ea typeface="+mn-ea"/>
                <a:cs typeface="+mn-cs"/>
              </a:defRPr>
            </a:lvl1pPr>
            <a:lvl2pPr marL="631825" indent="-185738" algn="l" rtl="0" eaLnBrk="1" fontAlgn="base" hangingPunct="1">
              <a:spcBef>
                <a:spcPct val="20000"/>
              </a:spcBef>
              <a:spcAft>
                <a:spcPct val="0"/>
              </a:spcAft>
              <a:buClr>
                <a:schemeClr val="tx1"/>
              </a:buClr>
              <a:buSzPct val="90000"/>
              <a:buFont typeface="Wingdings" pitchFamily="2" charset="2"/>
              <a:buChar char="§"/>
              <a:defRPr>
                <a:solidFill>
                  <a:schemeClr val="tx1"/>
                </a:solidFill>
                <a:latin typeface="+mn-lt"/>
              </a:defRPr>
            </a:lvl2pPr>
            <a:lvl3pPr marL="893763" indent="-1588" algn="l" rtl="0" eaLnBrk="1" fontAlgn="base" hangingPunct="1">
              <a:spcBef>
                <a:spcPct val="20000"/>
              </a:spcBef>
              <a:spcAft>
                <a:spcPct val="0"/>
              </a:spcAft>
              <a:buClr>
                <a:schemeClr val="tx1"/>
              </a:buClr>
              <a:buSzPct val="90000"/>
              <a:buFont typeface="Wingdings" pitchFamily="2" charset="2"/>
              <a:buChar char="§"/>
              <a:defRPr sz="16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indent="-342900">
              <a:spcAft>
                <a:spcPts val="600"/>
              </a:spcAft>
              <a:buFont typeface="Arial" panose="020B0604020202020204" pitchFamily="34" charset="0"/>
              <a:buChar char="•"/>
            </a:pPr>
            <a:r>
              <a:rPr lang="nb-NO" altLang="nb-NO" kern="0" dirty="0"/>
              <a:t>Nedgang i antall lag i tradisjonelle organisasjoner, samtidig som det vokser frem mange nasjonale organisasjoner</a:t>
            </a:r>
          </a:p>
          <a:p>
            <a:pPr marL="342900" indent="-342900">
              <a:spcAft>
                <a:spcPts val="600"/>
              </a:spcAft>
              <a:buFont typeface="Arial" panose="020B0604020202020204" pitchFamily="34" charset="0"/>
              <a:buChar char="•"/>
            </a:pPr>
            <a:r>
              <a:rPr lang="nb-NO" altLang="nb-NO" kern="0" dirty="0"/>
              <a:t>Svekkelse av den tradisjonelle hierarkiske organisasjons-modellen peker i retning av </a:t>
            </a:r>
            <a:r>
              <a:rPr lang="nb-NO" altLang="nb-NO" i="1" kern="0" dirty="0"/>
              <a:t>et todelt organisasjonssamfunn</a:t>
            </a:r>
            <a:endParaRPr lang="nb-NO" altLang="nb-NO" kern="0" dirty="0"/>
          </a:p>
          <a:p>
            <a:pPr marL="342900" indent="-342900">
              <a:spcAft>
                <a:spcPts val="600"/>
              </a:spcAft>
              <a:buFont typeface="Arial" panose="020B0604020202020204" pitchFamily="34" charset="0"/>
              <a:buChar char="•"/>
            </a:pPr>
            <a:r>
              <a:rPr lang="nb-NO" altLang="nb-NO" kern="0" dirty="0"/>
              <a:t>Medlemsrolle og deltagelseskultur i endring – en dreining fra tradisjonelt (aktivt) medlemskap til frivillig innsats</a:t>
            </a:r>
          </a:p>
          <a:p>
            <a:pPr marL="342900" indent="-342900">
              <a:spcAft>
                <a:spcPts val="600"/>
              </a:spcAft>
              <a:buFont typeface="Arial" panose="020B0604020202020204" pitchFamily="34" charset="0"/>
              <a:buChar char="•"/>
            </a:pPr>
            <a:r>
              <a:rPr lang="nb-NO" altLang="nb-NO" kern="0" dirty="0"/>
              <a:t>Økende profesjonalisering og flere betalte ansatte i de frivillige organisasjonene</a:t>
            </a:r>
          </a:p>
          <a:p>
            <a:pPr marL="974725" lvl="1" indent="-342900">
              <a:spcAft>
                <a:spcPts val="600"/>
              </a:spcAft>
              <a:buFont typeface="Arial" panose="020B0604020202020204" pitchFamily="34" charset="0"/>
              <a:buChar char="•"/>
            </a:pPr>
            <a:r>
              <a:rPr lang="nb-NO" altLang="nb-NO" kern="0" dirty="0"/>
              <a:t>Det er vanskelig å spå om fremtidig utvikling og betydningen av denne for idretten, men viktig å merke seg at idretten har en mer stabil utvikling på mange områder</a:t>
            </a:r>
          </a:p>
        </p:txBody>
      </p:sp>
    </p:spTree>
    <p:extLst>
      <p:ext uri="{BB962C8B-B14F-4D97-AF65-F5344CB8AC3E}">
        <p14:creationId xmlns:p14="http://schemas.microsoft.com/office/powerpoint/2010/main" val="119917867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Et mer fragmentert landskap?</a:t>
            </a:r>
            <a:br>
              <a:rPr lang="nb-NO" sz="3600" kern="0" dirty="0"/>
            </a:br>
            <a:r>
              <a:rPr lang="nb-NO" sz="2400" kern="0" dirty="0">
                <a:solidFill>
                  <a:schemeClr val="tx1">
                    <a:lumMod val="60000"/>
                    <a:lumOff val="40000"/>
                  </a:schemeClr>
                </a:solidFill>
              </a:rPr>
              <a:t>Endringer i antall lag og organisasjoner</a:t>
            </a:r>
            <a:endParaRPr lang="nb-NO" sz="3600" kern="0" dirty="0">
              <a:solidFill>
                <a:schemeClr val="tx1">
                  <a:lumMod val="60000"/>
                  <a:lumOff val="40000"/>
                </a:schemeClr>
              </a:solidFill>
            </a:endParaRPr>
          </a:p>
        </p:txBody>
      </p:sp>
      <p:graphicFrame>
        <p:nvGraphicFramePr>
          <p:cNvPr id="6" name="Diagram 5"/>
          <p:cNvGraphicFramePr>
            <a:graphicFrameLocks/>
          </p:cNvGraphicFramePr>
          <p:nvPr>
            <p:extLst>
              <p:ext uri="{D42A27DB-BD31-4B8C-83A1-F6EECF244321}">
                <p14:modId xmlns:p14="http://schemas.microsoft.com/office/powerpoint/2010/main" val="1923164211"/>
              </p:ext>
            </p:extLst>
          </p:nvPr>
        </p:nvGraphicFramePr>
        <p:xfrm>
          <a:off x="736979" y="2582842"/>
          <a:ext cx="3777871"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p:cNvGraphicFramePr>
            <a:graphicFrameLocks/>
          </p:cNvGraphicFramePr>
          <p:nvPr>
            <p:extLst>
              <p:ext uri="{D42A27DB-BD31-4B8C-83A1-F6EECF244321}">
                <p14:modId xmlns:p14="http://schemas.microsoft.com/office/powerpoint/2010/main" val="3536376947"/>
              </p:ext>
            </p:extLst>
          </p:nvPr>
        </p:nvGraphicFramePr>
        <p:xfrm>
          <a:off x="4810835" y="2582843"/>
          <a:ext cx="37764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kstSylinder 1"/>
          <p:cNvSpPr txBox="1"/>
          <p:nvPr/>
        </p:nvSpPr>
        <p:spPr>
          <a:xfrm>
            <a:off x="769906" y="2197436"/>
            <a:ext cx="3568890" cy="338554"/>
          </a:xfrm>
          <a:prstGeom prst="rect">
            <a:avLst/>
          </a:prstGeom>
          <a:noFill/>
        </p:spPr>
        <p:txBody>
          <a:bodyPr wrap="square" rtlCol="0">
            <a:spAutoFit/>
          </a:bodyPr>
          <a:lstStyle/>
          <a:p>
            <a:r>
              <a:rPr lang="nb-NO" sz="1600" dirty="0"/>
              <a:t>Lokale lag og foreninger</a:t>
            </a:r>
          </a:p>
        </p:txBody>
      </p:sp>
      <p:sp>
        <p:nvSpPr>
          <p:cNvPr id="9" name="TekstSylinder 8"/>
          <p:cNvSpPr txBox="1"/>
          <p:nvPr/>
        </p:nvSpPr>
        <p:spPr>
          <a:xfrm>
            <a:off x="4865427" y="2211012"/>
            <a:ext cx="3568890" cy="338554"/>
          </a:xfrm>
          <a:prstGeom prst="rect">
            <a:avLst/>
          </a:prstGeom>
          <a:noFill/>
        </p:spPr>
        <p:txBody>
          <a:bodyPr wrap="square" rtlCol="0">
            <a:spAutoFit/>
          </a:bodyPr>
          <a:lstStyle/>
          <a:p>
            <a:r>
              <a:rPr lang="nb-NO" sz="1600" dirty="0"/>
              <a:t>Nasjonale organisasjoner</a:t>
            </a:r>
          </a:p>
        </p:txBody>
      </p:sp>
      <p:sp>
        <p:nvSpPr>
          <p:cNvPr id="10" name="TekstSylinder 9"/>
          <p:cNvSpPr txBox="1"/>
          <p:nvPr/>
        </p:nvSpPr>
        <p:spPr>
          <a:xfrm>
            <a:off x="6042476" y="5247710"/>
            <a:ext cx="3568890" cy="230832"/>
          </a:xfrm>
          <a:prstGeom prst="rect">
            <a:avLst/>
          </a:prstGeom>
          <a:noFill/>
        </p:spPr>
        <p:txBody>
          <a:bodyPr wrap="square" rtlCol="0">
            <a:spAutoFit/>
          </a:bodyPr>
          <a:lstStyle/>
          <a:p>
            <a:r>
              <a:rPr lang="nb-NO" sz="900" b="1" dirty="0"/>
              <a:t>(1 880)  (2 427)  (3 395)</a:t>
            </a:r>
          </a:p>
        </p:txBody>
      </p:sp>
      <p:sp>
        <p:nvSpPr>
          <p:cNvPr id="11" name="TekstSylinder 10"/>
          <p:cNvSpPr txBox="1"/>
          <p:nvPr/>
        </p:nvSpPr>
        <p:spPr>
          <a:xfrm>
            <a:off x="1704776" y="5247710"/>
            <a:ext cx="1986938" cy="230832"/>
          </a:xfrm>
          <a:prstGeom prst="rect">
            <a:avLst/>
          </a:prstGeom>
          <a:noFill/>
        </p:spPr>
        <p:txBody>
          <a:bodyPr wrap="square" rtlCol="0">
            <a:spAutoFit/>
          </a:bodyPr>
          <a:lstStyle/>
          <a:p>
            <a:pPr algn="ctr"/>
            <a:r>
              <a:rPr lang="nb-NO" sz="900" b="1" dirty="0"/>
              <a:t>(114 803) (116 891) (105 749)</a:t>
            </a:r>
          </a:p>
        </p:txBody>
      </p:sp>
    </p:spTree>
    <p:extLst>
      <p:ext uri="{BB962C8B-B14F-4D97-AF65-F5344CB8AC3E}">
        <p14:creationId xmlns:p14="http://schemas.microsoft.com/office/powerpoint/2010/main" val="129668213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3"/>
          <p:cNvSpPr txBox="1">
            <a:spLocks/>
          </p:cNvSpPr>
          <p:nvPr/>
        </p:nvSpPr>
        <p:spPr bwMode="auto">
          <a:xfrm>
            <a:off x="639128" y="890588"/>
            <a:ext cx="780764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Mot et todelt organisasjonssamfunn?</a:t>
            </a:r>
            <a:br>
              <a:rPr lang="nb-NO" sz="3600" kern="0" dirty="0"/>
            </a:br>
            <a:r>
              <a:rPr lang="nb-NO" sz="2400" kern="0" dirty="0">
                <a:solidFill>
                  <a:schemeClr val="tx1">
                    <a:lumMod val="60000"/>
                    <a:lumOff val="40000"/>
                  </a:schemeClr>
                </a:solidFill>
              </a:rPr>
              <a:t>Endringer i koblinger mellom nasjonalt og lokalt nivå</a:t>
            </a:r>
            <a:endParaRPr lang="nb-NO" sz="3600" kern="0" dirty="0">
              <a:solidFill>
                <a:schemeClr val="tx1">
                  <a:lumMod val="60000"/>
                  <a:lumOff val="40000"/>
                </a:schemeClr>
              </a:solidFill>
            </a:endParaRPr>
          </a:p>
        </p:txBody>
      </p:sp>
      <p:graphicFrame>
        <p:nvGraphicFramePr>
          <p:cNvPr id="3" name="Tabell 2"/>
          <p:cNvGraphicFramePr>
            <a:graphicFrameLocks noGrp="1"/>
          </p:cNvGraphicFramePr>
          <p:nvPr>
            <p:extLst>
              <p:ext uri="{D42A27DB-BD31-4B8C-83A1-F6EECF244321}">
                <p14:modId xmlns:p14="http://schemas.microsoft.com/office/powerpoint/2010/main" val="745255868"/>
              </p:ext>
            </p:extLst>
          </p:nvPr>
        </p:nvGraphicFramePr>
        <p:xfrm>
          <a:off x="730935" y="2421532"/>
          <a:ext cx="3812014" cy="2280285"/>
        </p:xfrm>
        <a:graphic>
          <a:graphicData uri="http://schemas.openxmlformats.org/drawingml/2006/table">
            <a:tbl>
              <a:tblPr>
                <a:tableStyleId>{9D7B26C5-4107-4FEC-AEDC-1716B250A1EF}</a:tableStyleId>
              </a:tblPr>
              <a:tblGrid>
                <a:gridCol w="2221423">
                  <a:extLst>
                    <a:ext uri="{9D8B030D-6E8A-4147-A177-3AD203B41FA5}">
                      <a16:colId xmlns:a16="http://schemas.microsoft.com/office/drawing/2014/main" val="20000"/>
                    </a:ext>
                  </a:extLst>
                </a:gridCol>
                <a:gridCol w="522164">
                  <a:extLst>
                    <a:ext uri="{9D8B030D-6E8A-4147-A177-3AD203B41FA5}">
                      <a16:colId xmlns:a16="http://schemas.microsoft.com/office/drawing/2014/main" val="20001"/>
                    </a:ext>
                  </a:extLst>
                </a:gridCol>
                <a:gridCol w="538230">
                  <a:extLst>
                    <a:ext uri="{9D8B030D-6E8A-4147-A177-3AD203B41FA5}">
                      <a16:colId xmlns:a16="http://schemas.microsoft.com/office/drawing/2014/main" val="20002"/>
                    </a:ext>
                  </a:extLst>
                </a:gridCol>
                <a:gridCol w="530197">
                  <a:extLst>
                    <a:ext uri="{9D8B030D-6E8A-4147-A177-3AD203B41FA5}">
                      <a16:colId xmlns:a16="http://schemas.microsoft.com/office/drawing/2014/main" val="20003"/>
                    </a:ext>
                  </a:extLst>
                </a:gridCol>
              </a:tblGrid>
              <a:tr h="0">
                <a:tc>
                  <a:txBody>
                    <a:bodyPr/>
                    <a:lstStyle/>
                    <a:p>
                      <a:pPr algn="l" fontAlgn="b"/>
                      <a:r>
                        <a:rPr lang="nb-NO" sz="1200" u="none" strike="noStrike" dirty="0">
                          <a:effectLst/>
                          <a:latin typeface="+mj-lt"/>
                        </a:rPr>
                        <a:t>Nasjonal organisasjon med</a:t>
                      </a:r>
                      <a:br>
                        <a:rPr lang="nb-NO" sz="1200" u="none" strike="noStrike" dirty="0">
                          <a:effectLst/>
                          <a:latin typeface="+mj-lt"/>
                        </a:rPr>
                      </a:br>
                      <a:r>
                        <a:rPr lang="nb-NO" sz="1200" u="none" strike="noStrike" dirty="0">
                          <a:effectLst/>
                          <a:latin typeface="+mj-lt"/>
                        </a:rPr>
                        <a:t>underenheter på …</a:t>
                      </a:r>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200" u="none" strike="noStrike" dirty="0">
                          <a:effectLst/>
                          <a:latin typeface="+mj-lt"/>
                        </a:rPr>
                        <a:t>1983</a:t>
                      </a:r>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200" u="none" strike="noStrike" dirty="0">
                          <a:effectLst/>
                          <a:latin typeface="+mj-lt"/>
                        </a:rPr>
                        <a:t>2013</a:t>
                      </a:r>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200" u="none" strike="noStrike" dirty="0" err="1">
                          <a:effectLst/>
                          <a:latin typeface="+mj-lt"/>
                        </a:rPr>
                        <a:t>Diff</a:t>
                      </a:r>
                      <a:r>
                        <a:rPr lang="nb-NO" sz="1200" u="none" strike="noStrike" dirty="0">
                          <a:effectLst/>
                          <a:latin typeface="+mj-lt"/>
                        </a:rPr>
                        <a:t>.</a:t>
                      </a:r>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90500">
                <a:tc>
                  <a:txBody>
                    <a:bodyPr/>
                    <a:lstStyle/>
                    <a:p>
                      <a:pPr algn="l" fontAlgn="b"/>
                      <a:r>
                        <a:rPr lang="nb-NO" sz="1200" u="none" strike="noStrike" dirty="0">
                          <a:effectLst/>
                          <a:latin typeface="+mj-lt"/>
                        </a:rPr>
                        <a:t>… lokalt nivå</a:t>
                      </a:r>
                      <a:endParaRPr lang="nb-NO" sz="1200" b="0" i="0" u="none" strike="noStrike" dirty="0">
                        <a:solidFill>
                          <a:srgbClr val="000000"/>
                        </a:solidFill>
                        <a:effectLst/>
                        <a:latin typeface="+mj-lt"/>
                      </a:endParaRPr>
                    </a:p>
                  </a:txBody>
                  <a:tcPr marL="85725" marR="9525" marT="9525" marB="0" anchor="b">
                    <a:lnT w="12700" cap="flat" cmpd="sng" algn="ctr">
                      <a:solidFill>
                        <a:schemeClr val="tx1"/>
                      </a:solidFill>
                      <a:prstDash val="solid"/>
                      <a:round/>
                      <a:headEnd type="none" w="med" len="med"/>
                      <a:tailEnd type="none" w="med" len="med"/>
                    </a:lnT>
                  </a:tcPr>
                </a:tc>
                <a:tc>
                  <a:txBody>
                    <a:bodyPr/>
                    <a:lstStyle/>
                    <a:p>
                      <a:pPr algn="r" fontAlgn="b"/>
                      <a:r>
                        <a:rPr lang="nb-NO" sz="1200" u="none" strike="noStrike">
                          <a:effectLst/>
                          <a:latin typeface="+mj-lt"/>
                        </a:rPr>
                        <a:t>32</a:t>
                      </a:r>
                      <a:endParaRPr lang="nb-NO" sz="1200" b="0" i="0" u="none" strike="noStrike">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nb-NO" sz="1200" u="none" strike="noStrike">
                          <a:effectLst/>
                          <a:latin typeface="+mj-lt"/>
                        </a:rPr>
                        <a:t>13</a:t>
                      </a:r>
                      <a:endParaRPr lang="nb-NO" sz="1200" b="0" i="0" u="none" strike="noStrike">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nb-NO" sz="1200" u="none" strike="noStrike">
                          <a:effectLst/>
                          <a:latin typeface="+mj-lt"/>
                        </a:rPr>
                        <a:t>-19</a:t>
                      </a:r>
                      <a:endParaRPr lang="nb-NO" sz="1200" b="0" i="0" u="none" strike="noStrike">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0500">
                <a:tc>
                  <a:txBody>
                    <a:bodyPr/>
                    <a:lstStyle/>
                    <a:p>
                      <a:pPr algn="l" fontAlgn="b"/>
                      <a:r>
                        <a:rPr lang="nb-NO" sz="1200" u="none" strike="noStrike" dirty="0">
                          <a:effectLst/>
                          <a:latin typeface="+mj-lt"/>
                        </a:rPr>
                        <a:t>… fylkesnivå</a:t>
                      </a:r>
                      <a:endParaRPr lang="nb-NO" sz="1200" b="0" i="0" u="none" strike="noStrike" dirty="0">
                        <a:solidFill>
                          <a:srgbClr val="000000"/>
                        </a:solidFill>
                        <a:effectLst/>
                        <a:latin typeface="+mj-lt"/>
                      </a:endParaRPr>
                    </a:p>
                  </a:txBody>
                  <a:tcPr marL="85725" marR="9525" marT="9525" marB="0" anchor="b"/>
                </a:tc>
                <a:tc>
                  <a:txBody>
                    <a:bodyPr/>
                    <a:lstStyle/>
                    <a:p>
                      <a:pPr algn="r" fontAlgn="b"/>
                      <a:r>
                        <a:rPr lang="nb-NO" sz="1200" u="none" strike="noStrike">
                          <a:effectLst/>
                          <a:latin typeface="+mj-lt"/>
                        </a:rPr>
                        <a:t>17</a:t>
                      </a:r>
                      <a:endParaRPr lang="nb-NO" sz="1200" b="0" i="0" u="none" strike="noStrike">
                        <a:solidFill>
                          <a:srgbClr val="000000"/>
                        </a:solidFill>
                        <a:effectLst/>
                        <a:latin typeface="+mj-lt"/>
                      </a:endParaRPr>
                    </a:p>
                  </a:txBody>
                  <a:tcPr marL="9525" marR="9525" marT="9525" marB="0" anchor="b"/>
                </a:tc>
                <a:tc>
                  <a:txBody>
                    <a:bodyPr/>
                    <a:lstStyle/>
                    <a:p>
                      <a:pPr algn="r" fontAlgn="b"/>
                      <a:r>
                        <a:rPr lang="nb-NO" sz="1200" u="none" strike="noStrike">
                          <a:effectLst/>
                          <a:latin typeface="+mj-lt"/>
                        </a:rPr>
                        <a:t>15</a:t>
                      </a:r>
                      <a:endParaRPr lang="nb-NO" sz="1200" b="0" i="0" u="none" strike="noStrike">
                        <a:solidFill>
                          <a:srgbClr val="000000"/>
                        </a:solidFill>
                        <a:effectLst/>
                        <a:latin typeface="+mj-lt"/>
                      </a:endParaRPr>
                    </a:p>
                  </a:txBody>
                  <a:tcPr marL="9525" marR="9525" marT="9525" marB="0" anchor="b"/>
                </a:tc>
                <a:tc>
                  <a:txBody>
                    <a:bodyPr/>
                    <a:lstStyle/>
                    <a:p>
                      <a:pPr algn="r" fontAlgn="b"/>
                      <a:r>
                        <a:rPr lang="nb-NO" sz="1200" u="none" strike="noStrike">
                          <a:effectLst/>
                          <a:latin typeface="+mj-lt"/>
                        </a:rPr>
                        <a:t>-2</a:t>
                      </a:r>
                      <a:endParaRPr lang="nb-NO" sz="1200" b="0" i="0" u="none" strike="noStrike">
                        <a:solidFill>
                          <a:srgbClr val="000000"/>
                        </a:solidFill>
                        <a:effectLst/>
                        <a:latin typeface="+mj-lt"/>
                      </a:endParaRPr>
                    </a:p>
                  </a:txBody>
                  <a:tcPr marL="9525" marR="9525" marT="9525" marB="0" anchor="b"/>
                </a:tc>
                <a:extLst>
                  <a:ext uri="{0D108BD9-81ED-4DB2-BD59-A6C34878D82A}">
                    <a16:rowId xmlns:a16="http://schemas.microsoft.com/office/drawing/2014/main" val="10002"/>
                  </a:ext>
                </a:extLst>
              </a:tr>
              <a:tr h="190500">
                <a:tc>
                  <a:txBody>
                    <a:bodyPr/>
                    <a:lstStyle/>
                    <a:p>
                      <a:pPr algn="l" fontAlgn="b"/>
                      <a:r>
                        <a:rPr lang="nb-NO" sz="1200" u="none" strike="noStrike" dirty="0">
                          <a:effectLst/>
                          <a:latin typeface="+mj-lt"/>
                        </a:rPr>
                        <a:t>… regionnivå</a:t>
                      </a:r>
                      <a:endParaRPr lang="nb-NO" sz="1200" b="0" i="0" u="none" strike="noStrike" dirty="0">
                        <a:solidFill>
                          <a:srgbClr val="000000"/>
                        </a:solidFill>
                        <a:effectLst/>
                        <a:latin typeface="+mj-lt"/>
                      </a:endParaRPr>
                    </a:p>
                  </a:txBody>
                  <a:tcPr marL="85725" marR="9525" marT="9525" marB="0" anchor="b">
                    <a:lnB w="12700" cap="flat" cmpd="sng" algn="ctr">
                      <a:solidFill>
                        <a:schemeClr val="tx1"/>
                      </a:solidFill>
                      <a:prstDash val="solid"/>
                      <a:round/>
                      <a:headEnd type="none" w="med" len="med"/>
                      <a:tailEnd type="none" w="med" len="med"/>
                    </a:lnB>
                  </a:tcPr>
                </a:tc>
                <a:tc>
                  <a:txBody>
                    <a:bodyPr/>
                    <a:lstStyle/>
                    <a:p>
                      <a:pPr algn="r" fontAlgn="b"/>
                      <a:r>
                        <a:rPr lang="nb-NO" sz="1200" u="none" strike="noStrike">
                          <a:effectLst/>
                          <a:latin typeface="+mj-lt"/>
                        </a:rPr>
                        <a:t>12</a:t>
                      </a:r>
                      <a:endParaRPr lang="nb-NO" sz="1200" b="0" i="0" u="none" strike="noStrike">
                        <a:solidFill>
                          <a:srgbClr val="000000"/>
                        </a:solidFill>
                        <a:effectLst/>
                        <a:latin typeface="+mj-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nb-NO" sz="1200" u="none" strike="noStrike" dirty="0">
                          <a:effectLst/>
                          <a:latin typeface="+mj-lt"/>
                        </a:rPr>
                        <a:t>11</a:t>
                      </a:r>
                      <a:endParaRPr lang="nb-NO" sz="1200" b="0" i="0" u="none" strike="noStrike" dirty="0">
                        <a:solidFill>
                          <a:srgbClr val="000000"/>
                        </a:solidFill>
                        <a:effectLst/>
                        <a:latin typeface="+mj-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nb-NO" sz="1200" u="none" strike="noStrike" dirty="0">
                          <a:effectLst/>
                          <a:latin typeface="+mj-lt"/>
                        </a:rPr>
                        <a:t>-1</a:t>
                      </a:r>
                      <a:endParaRPr lang="nb-NO" sz="1200" b="0" i="0" u="none" strike="noStrike" dirty="0">
                        <a:solidFill>
                          <a:srgbClr val="000000"/>
                        </a:solidFill>
                        <a:effectLst/>
                        <a:latin typeface="+mj-lt"/>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90500">
                <a:tc>
                  <a:txBody>
                    <a:bodyPr/>
                    <a:lstStyle/>
                    <a:p>
                      <a:pPr algn="l" fontAlgn="b"/>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nb-NO" sz="12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90500">
                <a:tc>
                  <a:txBody>
                    <a:bodyPr/>
                    <a:lstStyle/>
                    <a:p>
                      <a:pPr algn="l" fontAlgn="b"/>
                      <a:endParaRPr lang="nb-NO" sz="1200" b="0" i="0" u="none" strike="noStrike" dirty="0">
                        <a:solidFill>
                          <a:srgbClr val="000000"/>
                        </a:solidFill>
                        <a:effectLst/>
                        <a:latin typeface="+mj-lt"/>
                      </a:endParaRP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nb-NO" sz="1200" b="0" i="0" u="none" strike="noStrike" dirty="0">
                        <a:solidFill>
                          <a:srgbClr val="000000"/>
                        </a:solidFill>
                        <a:effectLst/>
                        <a:latin typeface="+mj-lt"/>
                      </a:endParaRP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nb-NO" sz="1200" b="0" i="0" u="none" strike="noStrike" dirty="0">
                        <a:solidFill>
                          <a:srgbClr val="000000"/>
                        </a:solidFill>
                        <a:effectLst/>
                        <a:latin typeface="+mj-lt"/>
                      </a:endParaRP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nb-NO" sz="1200" b="0" i="0" u="none" strike="noStrike" dirty="0">
                        <a:solidFill>
                          <a:srgbClr val="000000"/>
                        </a:solidFill>
                        <a:effectLst/>
                        <a:latin typeface="+mj-lt"/>
                      </a:endParaRPr>
                    </a:p>
                  </a:txBody>
                  <a:tcPr marL="9525" marR="9525" marT="9525" marB="0"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90500">
                <a:tc>
                  <a:txBody>
                    <a:bodyPr/>
                    <a:lstStyle/>
                    <a:p>
                      <a:pPr algn="l" fontAlgn="b"/>
                      <a:r>
                        <a:rPr lang="nb-NO" sz="1200" u="none" strike="noStrike" dirty="0">
                          <a:effectLst/>
                          <a:latin typeface="+mj-lt"/>
                        </a:rPr>
                        <a:t>Lag eller forening som er</a:t>
                      </a:r>
                      <a:br>
                        <a:rPr lang="nb-NO" sz="1200" u="none" strike="noStrike" dirty="0">
                          <a:effectLst/>
                          <a:latin typeface="+mj-lt"/>
                        </a:rPr>
                      </a:br>
                      <a:r>
                        <a:rPr lang="nb-NO" sz="1200" u="none" strike="noStrike" dirty="0">
                          <a:effectLst/>
                          <a:latin typeface="+mj-lt"/>
                        </a:rPr>
                        <a:t>tilsluttet</a:t>
                      </a:r>
                      <a:r>
                        <a:rPr lang="nb-NO" sz="1200" u="none" strike="noStrike" baseline="0" dirty="0">
                          <a:effectLst/>
                          <a:latin typeface="+mj-lt"/>
                        </a:rPr>
                        <a:t> en …</a:t>
                      </a:r>
                      <a:endParaRPr lang="nb-NO" sz="1200" b="0" i="0" u="none" strike="noStrike" dirty="0">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nb-NO" sz="1200" u="none" strike="noStrike" dirty="0">
                          <a:effectLst/>
                          <a:latin typeface="+mj-lt"/>
                        </a:rPr>
                        <a:t>1980</a:t>
                      </a:r>
                      <a:endParaRPr lang="nb-NO" sz="1200" b="0" i="0" u="none" strike="noStrike" dirty="0">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nb-NO" sz="1200" u="none" strike="noStrike">
                          <a:effectLst/>
                          <a:latin typeface="+mj-lt"/>
                        </a:rPr>
                        <a:t>2009</a:t>
                      </a:r>
                      <a:endParaRPr lang="nb-NO" sz="1200" b="0" i="0" u="none" strike="noStrike">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nb-NO" sz="1200" u="none" strike="noStrike" dirty="0" err="1">
                          <a:effectLst/>
                          <a:latin typeface="+mj-lt"/>
                        </a:rPr>
                        <a:t>Diff</a:t>
                      </a:r>
                      <a:r>
                        <a:rPr lang="nb-NO" sz="1200" u="none" strike="noStrike" dirty="0">
                          <a:effectLst/>
                          <a:latin typeface="+mj-lt"/>
                        </a:rPr>
                        <a:t>.</a:t>
                      </a:r>
                      <a:endParaRPr lang="nb-NO" sz="1200" b="0" i="0" u="none" strike="noStrike" dirty="0">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90500">
                <a:tc>
                  <a:txBody>
                    <a:bodyPr/>
                    <a:lstStyle/>
                    <a:p>
                      <a:pPr algn="l" fontAlgn="b"/>
                      <a:r>
                        <a:rPr lang="nb-NO" sz="1200" u="none" strike="noStrike" dirty="0">
                          <a:effectLst/>
                          <a:latin typeface="+mj-lt"/>
                        </a:rPr>
                        <a:t>… nasjonal</a:t>
                      </a:r>
                      <a:r>
                        <a:rPr lang="nb-NO" sz="1200" u="none" strike="noStrike" baseline="0" dirty="0">
                          <a:effectLst/>
                          <a:latin typeface="+mj-lt"/>
                        </a:rPr>
                        <a:t> organisasjon</a:t>
                      </a:r>
                      <a:endParaRPr lang="nb-NO" sz="1200" b="0" i="0" u="none" strike="noStrike" dirty="0">
                        <a:solidFill>
                          <a:srgbClr val="000000"/>
                        </a:solidFill>
                        <a:effectLst/>
                        <a:latin typeface="+mj-lt"/>
                      </a:endParaRPr>
                    </a:p>
                  </a:txBody>
                  <a:tcPr marL="85725" marR="9525" marT="9525" marB="0" anchor="b">
                    <a:lnT w="12700" cap="flat" cmpd="sng" algn="ctr">
                      <a:solidFill>
                        <a:schemeClr val="tx1"/>
                      </a:solidFill>
                      <a:prstDash val="solid"/>
                      <a:round/>
                      <a:headEnd type="none" w="med" len="med"/>
                      <a:tailEnd type="none" w="med" len="med"/>
                    </a:lnT>
                    <a:lnB>
                      <a:noFill/>
                    </a:lnB>
                  </a:tcPr>
                </a:tc>
                <a:tc>
                  <a:txBody>
                    <a:bodyPr/>
                    <a:lstStyle/>
                    <a:p>
                      <a:pPr algn="r" fontAlgn="b"/>
                      <a:r>
                        <a:rPr lang="nb-NO" sz="1200" u="none" strike="noStrike">
                          <a:effectLst/>
                          <a:latin typeface="+mj-lt"/>
                        </a:rPr>
                        <a:t>80</a:t>
                      </a:r>
                      <a:endParaRPr lang="nb-NO" sz="1200" b="0" i="0" u="none" strike="noStrike">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a:noFill/>
                    </a:lnB>
                  </a:tcPr>
                </a:tc>
                <a:tc>
                  <a:txBody>
                    <a:bodyPr/>
                    <a:lstStyle/>
                    <a:p>
                      <a:pPr algn="r" fontAlgn="b"/>
                      <a:r>
                        <a:rPr lang="nb-NO" sz="1200" u="none" strike="noStrike" dirty="0">
                          <a:effectLst/>
                          <a:latin typeface="+mj-lt"/>
                        </a:rPr>
                        <a:t>71</a:t>
                      </a:r>
                      <a:endParaRPr lang="nb-NO" sz="1200" b="0" i="0" u="none" strike="noStrike" dirty="0">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a:noFill/>
                    </a:lnB>
                  </a:tcPr>
                </a:tc>
                <a:tc>
                  <a:txBody>
                    <a:bodyPr/>
                    <a:lstStyle/>
                    <a:p>
                      <a:pPr algn="r" fontAlgn="b"/>
                      <a:r>
                        <a:rPr lang="nb-NO" sz="1200" u="none" strike="noStrike" dirty="0">
                          <a:effectLst/>
                          <a:latin typeface="+mj-lt"/>
                        </a:rPr>
                        <a:t>-9</a:t>
                      </a:r>
                      <a:endParaRPr lang="nb-NO" sz="1200" b="0" i="0" u="none" strike="noStrike" dirty="0">
                        <a:solidFill>
                          <a:srgbClr val="000000"/>
                        </a:solidFill>
                        <a:effectLst/>
                        <a:latin typeface="+mj-lt"/>
                      </a:endParaRPr>
                    </a:p>
                  </a:txBody>
                  <a:tcPr marL="9525" marR="9525" marT="9525" marB="0" anchor="b">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7"/>
                  </a:ext>
                </a:extLst>
              </a:tr>
              <a:tr h="190500">
                <a:tc>
                  <a:txBody>
                    <a:bodyPr/>
                    <a:lstStyle/>
                    <a:p>
                      <a:pPr algn="l" fontAlgn="b"/>
                      <a:r>
                        <a:rPr lang="nb-NO" sz="1200" u="none" strike="noStrike" dirty="0">
                          <a:effectLst/>
                          <a:latin typeface="+mj-lt"/>
                        </a:rPr>
                        <a:t>… fylkes-</a:t>
                      </a:r>
                      <a:r>
                        <a:rPr lang="nb-NO" sz="1200" u="none" strike="noStrike" baseline="0" dirty="0">
                          <a:effectLst/>
                          <a:latin typeface="+mj-lt"/>
                        </a:rPr>
                        <a:t> eller </a:t>
                      </a:r>
                      <a:r>
                        <a:rPr lang="nb-NO" sz="1200" u="none" strike="noStrike" baseline="0" dirty="0" err="1">
                          <a:effectLst/>
                          <a:latin typeface="+mj-lt"/>
                        </a:rPr>
                        <a:t>distriks</a:t>
                      </a:r>
                      <a:r>
                        <a:rPr lang="nb-NO" sz="1200" u="none" strike="noStrike" baseline="0" dirty="0">
                          <a:effectLst/>
                          <a:latin typeface="+mj-lt"/>
                        </a:rPr>
                        <a:t>-   </a:t>
                      </a:r>
                    </a:p>
                    <a:p>
                      <a:pPr algn="l" fontAlgn="b"/>
                      <a:r>
                        <a:rPr lang="nb-NO" sz="1200" u="none" strike="noStrike" baseline="0" dirty="0">
                          <a:effectLst/>
                          <a:latin typeface="+mj-lt"/>
                        </a:rPr>
                        <a:t>    </a:t>
                      </a:r>
                      <a:r>
                        <a:rPr lang="nb-NO" sz="1200" u="none" strike="noStrike" dirty="0">
                          <a:effectLst/>
                          <a:latin typeface="+mj-lt"/>
                        </a:rPr>
                        <a:t>organisasjon.</a:t>
                      </a:r>
                      <a:endParaRPr lang="nb-NO" sz="1200" b="0" i="0" u="none" strike="noStrike" dirty="0">
                        <a:solidFill>
                          <a:srgbClr val="000000"/>
                        </a:solidFill>
                        <a:effectLst/>
                        <a:latin typeface="+mj-lt"/>
                      </a:endParaRPr>
                    </a:p>
                  </a:txBody>
                  <a:tcPr marL="857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200" u="none" strike="noStrike" dirty="0">
                          <a:effectLst/>
                          <a:latin typeface="+mj-lt"/>
                        </a:rPr>
                        <a:t>75</a:t>
                      </a:r>
                      <a:endParaRPr lang="nb-NO" sz="1200" b="0" i="0" u="none" strike="noStrike" dirty="0">
                        <a:solidFill>
                          <a:srgbClr val="0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200" u="none" strike="noStrike" dirty="0">
                          <a:effectLst/>
                          <a:latin typeface="+mj-lt"/>
                        </a:rPr>
                        <a:t>64</a:t>
                      </a:r>
                      <a:endParaRPr lang="nb-NO" sz="1200" b="0" i="0" u="none" strike="noStrike" dirty="0">
                        <a:solidFill>
                          <a:srgbClr val="0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nb-NO" sz="1200" u="none" strike="noStrike" dirty="0">
                          <a:effectLst/>
                          <a:latin typeface="+mj-lt"/>
                        </a:rPr>
                        <a:t>-11</a:t>
                      </a:r>
                      <a:endParaRPr lang="nb-NO" sz="1200" b="0" i="0" u="none" strike="noStrike" dirty="0">
                        <a:solidFill>
                          <a:srgbClr val="0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graphicFrame>
        <p:nvGraphicFramePr>
          <p:cNvPr id="8" name="Chart 1"/>
          <p:cNvGraphicFramePr>
            <a:graphicFrameLocks/>
          </p:cNvGraphicFramePr>
          <p:nvPr>
            <p:extLst>
              <p:ext uri="{D42A27DB-BD31-4B8C-83A1-F6EECF244321}">
                <p14:modId xmlns:p14="http://schemas.microsoft.com/office/powerpoint/2010/main" val="687574932"/>
              </p:ext>
            </p:extLst>
          </p:nvPr>
        </p:nvGraphicFramePr>
        <p:xfrm>
          <a:off x="4684143" y="2292349"/>
          <a:ext cx="3614952" cy="31336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5068786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2"/>
          <p:cNvSpPr>
            <a:spLocks noGrp="1"/>
          </p:cNvSpPr>
          <p:nvPr>
            <p:ph idx="1"/>
          </p:nvPr>
        </p:nvSpPr>
        <p:spPr>
          <a:xfrm>
            <a:off x="734447" y="2249353"/>
            <a:ext cx="7617004" cy="3790950"/>
          </a:xfrm>
        </p:spPr>
        <p:txBody>
          <a:bodyPr/>
          <a:lstStyle/>
          <a:p>
            <a:pPr marL="342900" indent="-342900">
              <a:spcAft>
                <a:spcPts val="600"/>
              </a:spcAft>
              <a:buFont typeface="Arial" panose="020B0604020202020204" pitchFamily="34" charset="0"/>
              <a:buChar char="•"/>
            </a:pPr>
            <a:r>
              <a:rPr lang="de-AT" dirty="0" err="1"/>
              <a:t>Nær</a:t>
            </a:r>
            <a:r>
              <a:rPr lang="de-AT" dirty="0"/>
              <a:t> alle </a:t>
            </a:r>
            <a:r>
              <a:rPr lang="de-AT" dirty="0" err="1"/>
              <a:t>nasjonale</a:t>
            </a:r>
            <a:r>
              <a:rPr lang="de-AT" dirty="0"/>
              <a:t> </a:t>
            </a:r>
            <a:r>
              <a:rPr lang="de-AT" dirty="0" err="1"/>
              <a:t>organisasjoner</a:t>
            </a:r>
            <a:r>
              <a:rPr lang="de-AT" dirty="0"/>
              <a:t> </a:t>
            </a:r>
            <a:r>
              <a:rPr lang="de-AT" dirty="0" err="1"/>
              <a:t>brukte</a:t>
            </a:r>
            <a:r>
              <a:rPr lang="de-AT" dirty="0"/>
              <a:t> internett i 2013.</a:t>
            </a:r>
            <a:br>
              <a:rPr lang="de-AT" dirty="0"/>
            </a:br>
            <a:r>
              <a:rPr lang="de-AT" dirty="0"/>
              <a:t>95 % </a:t>
            </a:r>
            <a:r>
              <a:rPr lang="de-AT" dirty="0" err="1"/>
              <a:t>hadde</a:t>
            </a:r>
            <a:r>
              <a:rPr lang="de-AT" dirty="0"/>
              <a:t> </a:t>
            </a:r>
            <a:r>
              <a:rPr lang="de-AT" dirty="0" err="1"/>
              <a:t>hjemmeside</a:t>
            </a:r>
            <a:r>
              <a:rPr lang="de-AT" dirty="0"/>
              <a:t> </a:t>
            </a:r>
            <a:r>
              <a:rPr lang="de-AT" dirty="0" err="1"/>
              <a:t>og</a:t>
            </a:r>
            <a:r>
              <a:rPr lang="de-AT" dirty="0"/>
              <a:t> 61 % </a:t>
            </a:r>
            <a:r>
              <a:rPr lang="de-AT" dirty="0" err="1"/>
              <a:t>brukte</a:t>
            </a:r>
            <a:r>
              <a:rPr lang="de-AT" dirty="0"/>
              <a:t> </a:t>
            </a:r>
            <a:r>
              <a:rPr lang="de-AT" dirty="0" err="1"/>
              <a:t>sosiale</a:t>
            </a:r>
            <a:r>
              <a:rPr lang="de-AT" dirty="0"/>
              <a:t> </a:t>
            </a:r>
            <a:r>
              <a:rPr lang="de-AT" dirty="0" err="1"/>
              <a:t>medier</a:t>
            </a:r>
            <a:endParaRPr lang="de-AT" dirty="0"/>
          </a:p>
          <a:p>
            <a:pPr marL="342900" indent="-342900">
              <a:buFont typeface="Arial" panose="020B0604020202020204" pitchFamily="34" charset="0"/>
              <a:buChar char="•"/>
            </a:pPr>
            <a:r>
              <a:rPr lang="de-AT" dirty="0" err="1"/>
              <a:t>Blant</a:t>
            </a:r>
            <a:r>
              <a:rPr lang="de-AT" dirty="0"/>
              <a:t> lokale lag </a:t>
            </a:r>
            <a:r>
              <a:rPr lang="de-AT" dirty="0" err="1"/>
              <a:t>brukte</a:t>
            </a:r>
            <a:r>
              <a:rPr lang="de-AT" dirty="0"/>
              <a:t> </a:t>
            </a:r>
            <a:r>
              <a:rPr lang="de-AT" dirty="0" err="1"/>
              <a:t>under</a:t>
            </a:r>
            <a:r>
              <a:rPr lang="de-AT" dirty="0"/>
              <a:t> </a:t>
            </a:r>
            <a:r>
              <a:rPr lang="de-AT" dirty="0" err="1"/>
              <a:t>halvparten</a:t>
            </a:r>
            <a:r>
              <a:rPr lang="de-AT" dirty="0"/>
              <a:t> internett i 2009.</a:t>
            </a:r>
            <a:br>
              <a:rPr lang="de-AT" dirty="0"/>
            </a:br>
            <a:r>
              <a:rPr lang="de-AT" dirty="0"/>
              <a:t>36 % </a:t>
            </a:r>
            <a:r>
              <a:rPr lang="de-AT" dirty="0" err="1"/>
              <a:t>hadde</a:t>
            </a:r>
            <a:r>
              <a:rPr lang="de-AT" dirty="0"/>
              <a:t> </a:t>
            </a:r>
            <a:r>
              <a:rPr lang="de-AT" dirty="0" err="1"/>
              <a:t>hjemmeside</a:t>
            </a:r>
            <a:r>
              <a:rPr lang="de-AT" dirty="0"/>
              <a:t> </a:t>
            </a:r>
            <a:r>
              <a:rPr lang="de-AT" dirty="0" err="1"/>
              <a:t>og</a:t>
            </a:r>
            <a:r>
              <a:rPr lang="de-AT" dirty="0"/>
              <a:t> bare 6 % </a:t>
            </a:r>
            <a:r>
              <a:rPr lang="de-AT" dirty="0" err="1"/>
              <a:t>brukte</a:t>
            </a:r>
            <a:r>
              <a:rPr lang="de-AT" dirty="0"/>
              <a:t> </a:t>
            </a:r>
            <a:r>
              <a:rPr lang="de-AT" dirty="0" err="1"/>
              <a:t>sosiale</a:t>
            </a:r>
            <a:r>
              <a:rPr lang="de-AT" dirty="0"/>
              <a:t> </a:t>
            </a:r>
            <a:r>
              <a:rPr lang="de-AT" dirty="0" err="1"/>
              <a:t>medier</a:t>
            </a:r>
            <a:endParaRPr lang="de-AT" dirty="0"/>
          </a:p>
        </p:txBody>
      </p:sp>
      <p:pic>
        <p:nvPicPr>
          <p:cNvPr id="3074" name="Picture 2" descr="Min idret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2789" y="5095878"/>
            <a:ext cx="1724025" cy="4762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12rtnf1rcvbw40olyu2hwnu9.wpengine.netdna-cdn.com/wp-content/uploads/2014/10/korpsdrift-ill_web-770x400.jpg"/>
          <p:cNvPicPr>
            <a:picLocks noChangeAspect="1" noChangeArrowheads="1"/>
          </p:cNvPicPr>
          <p:nvPr/>
        </p:nvPicPr>
        <p:blipFill rotWithShape="1">
          <a:blip r:embed="rId4">
            <a:extLst>
              <a:ext uri="{28A0092B-C50C-407E-A947-70E740481C1C}">
                <a14:useLocalDpi xmlns:a14="http://schemas.microsoft.com/office/drawing/2010/main" val="0"/>
              </a:ext>
            </a:extLst>
          </a:blip>
          <a:srcRect l="43861" t="11229" b="60504"/>
          <a:stretch/>
        </p:blipFill>
        <p:spPr bwMode="auto">
          <a:xfrm>
            <a:off x="4972569" y="4260051"/>
            <a:ext cx="2700441" cy="70634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underconsideration.com/brandnew/archives/facebook_2015_logo_detai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1724" y="4260051"/>
            <a:ext cx="1848678" cy="64149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upload.wikimedia.org/wikipedia/en/thumb/4/47/Twitter_2010_logo_-_from_Commons.svg/1024px-Twitter_2010_logo_-_from_Commons.svg.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82802" y="5135634"/>
            <a:ext cx="1783521" cy="330927"/>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www.youtube.com/yt/brand/media/image/YouTube-logo-full_color.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7048" y="4311813"/>
            <a:ext cx="1646678" cy="1024647"/>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http://www.ncf.no/images/viewimage.aspx?id=4439"/>
          <p:cNvPicPr>
            <a:picLocks noChangeAspect="1" noChangeArrowheads="1"/>
          </p:cNvPicPr>
          <p:nvPr/>
        </p:nvPicPr>
        <p:blipFill rotWithShape="1">
          <a:blip r:embed="rId8">
            <a:extLst>
              <a:ext uri="{28A0092B-C50C-407E-A947-70E740481C1C}">
                <a14:useLocalDpi xmlns:a14="http://schemas.microsoft.com/office/drawing/2010/main" val="0"/>
              </a:ext>
            </a:extLst>
          </a:blip>
          <a:srcRect l="5950" t="26749" r="5934" b="28581"/>
          <a:stretch/>
        </p:blipFill>
        <p:spPr bwMode="auto">
          <a:xfrm>
            <a:off x="4783726" y="5046803"/>
            <a:ext cx="1133061" cy="574400"/>
          </a:xfrm>
          <a:prstGeom prst="rect">
            <a:avLst/>
          </a:prstGeom>
          <a:noFill/>
          <a:extLst>
            <a:ext uri="{909E8E84-426E-40DD-AFC4-6F175D3DCCD1}">
              <a14:hiddenFill xmlns:a14="http://schemas.microsoft.com/office/drawing/2010/main">
                <a:solidFill>
                  <a:srgbClr val="FFFFFF"/>
                </a:solidFill>
              </a14:hiddenFill>
            </a:ext>
          </a:extLst>
        </p:spPr>
      </p:pic>
      <p:sp>
        <p:nvSpPr>
          <p:cNvPr id="11" name="Tittel 3"/>
          <p:cNvSpPr txBox="1">
            <a:spLocks/>
          </p:cNvSpPr>
          <p:nvPr/>
        </p:nvSpPr>
        <p:spPr bwMode="auto">
          <a:xfrm>
            <a:off x="639128" y="890588"/>
            <a:ext cx="780764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Nye nettverksformer i frivilligheten?</a:t>
            </a:r>
            <a:br>
              <a:rPr lang="nb-NO" sz="3600" kern="0" dirty="0"/>
            </a:br>
            <a:r>
              <a:rPr lang="nb-NO" sz="2400" kern="0" dirty="0">
                <a:solidFill>
                  <a:schemeClr val="tx1">
                    <a:lumMod val="60000"/>
                    <a:lumOff val="40000"/>
                  </a:schemeClr>
                </a:solidFill>
              </a:rPr>
              <a:t>Internett og sosiale medier</a:t>
            </a:r>
            <a:endParaRPr lang="nb-NO" sz="3600" kern="0" dirty="0">
              <a:solidFill>
                <a:schemeClr val="tx1">
                  <a:lumMod val="60000"/>
                  <a:lumOff val="40000"/>
                </a:schemeClr>
              </a:solidFill>
            </a:endParaRPr>
          </a:p>
        </p:txBody>
      </p:sp>
    </p:spTree>
    <p:extLst>
      <p:ext uri="{BB962C8B-B14F-4D97-AF65-F5344CB8AC3E}">
        <p14:creationId xmlns:p14="http://schemas.microsoft.com/office/powerpoint/2010/main" val="319846783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a:graphicFrameLocks/>
          </p:cNvGraphicFramePr>
          <p:nvPr>
            <p:extLst>
              <p:ext uri="{D42A27DB-BD31-4B8C-83A1-F6EECF244321}">
                <p14:modId xmlns:p14="http://schemas.microsoft.com/office/powerpoint/2010/main" val="2295775789"/>
              </p:ext>
            </p:extLst>
          </p:nvPr>
        </p:nvGraphicFramePr>
        <p:xfrm>
          <a:off x="526155" y="2766764"/>
          <a:ext cx="4339272" cy="2785092"/>
        </p:xfrm>
        <a:graphic>
          <a:graphicData uri="http://schemas.openxmlformats.org/drawingml/2006/chart">
            <c:chart xmlns:c="http://schemas.openxmlformats.org/drawingml/2006/chart" xmlns:r="http://schemas.openxmlformats.org/officeDocument/2006/relationships" r:id="rId3"/>
          </a:graphicData>
        </a:graphic>
      </p:graphicFrame>
      <p:sp>
        <p:nvSpPr>
          <p:cNvPr id="7" name="Tittel 3"/>
          <p:cNvSpPr txBox="1">
            <a:spLocks/>
          </p:cNvSpPr>
          <p:nvPr/>
        </p:nvSpPr>
        <p:spPr bwMode="auto">
          <a:xfrm>
            <a:off x="639128" y="890588"/>
            <a:ext cx="780764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En svekket medlemsrolle?</a:t>
            </a:r>
            <a:br>
              <a:rPr lang="nb-NO" sz="3600" kern="0" dirty="0"/>
            </a:br>
            <a:r>
              <a:rPr lang="nb-NO" sz="2400" kern="0" dirty="0">
                <a:solidFill>
                  <a:schemeClr val="tx1">
                    <a:lumMod val="60000"/>
                    <a:lumOff val="40000"/>
                  </a:schemeClr>
                </a:solidFill>
              </a:rPr>
              <a:t>Medlemskap i frivillige organisasjoner</a:t>
            </a:r>
            <a:endParaRPr lang="nb-NO" sz="3600" kern="0" dirty="0">
              <a:solidFill>
                <a:schemeClr val="tx1">
                  <a:lumMod val="60000"/>
                  <a:lumOff val="40000"/>
                </a:schemeClr>
              </a:solidFill>
            </a:endParaRPr>
          </a:p>
        </p:txBody>
      </p:sp>
      <p:graphicFrame>
        <p:nvGraphicFramePr>
          <p:cNvPr id="16" name="Tabell 15"/>
          <p:cNvGraphicFramePr>
            <a:graphicFrameLocks noGrp="1"/>
          </p:cNvGraphicFramePr>
          <p:nvPr>
            <p:extLst>
              <p:ext uri="{D42A27DB-BD31-4B8C-83A1-F6EECF244321}">
                <p14:modId xmlns:p14="http://schemas.microsoft.com/office/powerpoint/2010/main" val="2175930818"/>
              </p:ext>
            </p:extLst>
          </p:nvPr>
        </p:nvGraphicFramePr>
        <p:xfrm>
          <a:off x="5247737" y="3453773"/>
          <a:ext cx="3048000" cy="668655"/>
        </p:xfrm>
        <a:graphic>
          <a:graphicData uri="http://schemas.openxmlformats.org/drawingml/2006/table">
            <a:tbl>
              <a:tblPr>
                <a:tableStyleId>{F5AB1C69-6EDB-4FF4-983F-18BD219EF322}</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tblGrid>
              <a:tr h="190500">
                <a:tc>
                  <a:txBody>
                    <a:bodyPr/>
                    <a:lstStyle/>
                    <a:p>
                      <a:pPr algn="l" fontAlgn="b"/>
                      <a:endParaRPr lang="nb-NO"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nb-NO" sz="1400" u="none" strike="noStrike">
                          <a:effectLst/>
                        </a:rPr>
                        <a:t>1997</a:t>
                      </a:r>
                      <a:endParaRPr lang="nb-NO"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nb-NO" sz="1400" u="none" strike="noStrike" dirty="0">
                          <a:effectLst/>
                        </a:rPr>
                        <a:t>2009</a:t>
                      </a:r>
                      <a:endParaRPr lang="nb-NO"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nb-NO" sz="1400" u="none" strike="noStrike" dirty="0" err="1">
                          <a:effectLst/>
                        </a:rPr>
                        <a:t>Diff</a:t>
                      </a:r>
                      <a:r>
                        <a:rPr lang="nb-NO" sz="1400" u="none" strike="noStrike" dirty="0">
                          <a:effectLst/>
                        </a:rPr>
                        <a:t>.</a:t>
                      </a:r>
                      <a:endParaRPr lang="nb-NO"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l" fontAlgn="b"/>
                      <a:r>
                        <a:rPr lang="nb-NO" sz="1400" u="none" strike="noStrike" dirty="0">
                          <a:effectLst/>
                        </a:rPr>
                        <a:t>% Enig</a:t>
                      </a:r>
                      <a:endParaRPr lang="nb-NO"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nb-NO" sz="1400" u="none" strike="noStrike">
                          <a:effectLst/>
                        </a:rPr>
                        <a:t>34</a:t>
                      </a:r>
                      <a:endParaRPr lang="nb-NO"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nb-NO" sz="1400" u="none" strike="noStrike" dirty="0">
                          <a:effectLst/>
                        </a:rPr>
                        <a:t>42</a:t>
                      </a:r>
                      <a:endParaRPr lang="nb-NO" sz="1400" b="0" i="0" u="none" strike="noStrike" dirty="0">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nb-NO" sz="1400" u="none" strike="noStrike">
                          <a:effectLst/>
                        </a:rPr>
                        <a:t>8</a:t>
                      </a:r>
                      <a:endParaRPr lang="nb-NO" sz="1400" b="0" i="0" u="none" strike="noStrike">
                        <a:solidFill>
                          <a:srgbClr val="000000"/>
                        </a:solidFill>
                        <a:effectLst/>
                        <a:latin typeface="Calibri"/>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190500">
                <a:tc>
                  <a:txBody>
                    <a:bodyPr/>
                    <a:lstStyle/>
                    <a:p>
                      <a:pPr algn="l" fontAlgn="b"/>
                      <a:r>
                        <a:rPr lang="nb-NO" sz="1400" u="none" strike="noStrike" dirty="0">
                          <a:effectLst/>
                        </a:rPr>
                        <a:t>% Uenig</a:t>
                      </a:r>
                      <a:endParaRPr lang="nb-NO"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nb-NO" sz="1400" u="none" strike="noStrike" dirty="0">
                          <a:effectLst/>
                        </a:rPr>
                        <a:t>49</a:t>
                      </a:r>
                      <a:endParaRPr lang="nb-NO"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nb-NO" sz="1400" u="none" strike="noStrike">
                          <a:effectLst/>
                        </a:rPr>
                        <a:t>46</a:t>
                      </a:r>
                      <a:endParaRPr lang="nb-NO" sz="1400" b="0" i="0" u="none" strike="noStrike">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nb-NO" sz="1400" u="none" strike="noStrike" dirty="0">
                          <a:effectLst/>
                        </a:rPr>
                        <a:t>-3</a:t>
                      </a:r>
                      <a:endParaRPr lang="nb-NO"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2" name="TekstSylinder 31"/>
          <p:cNvSpPr txBox="1"/>
          <p:nvPr/>
        </p:nvSpPr>
        <p:spPr>
          <a:xfrm>
            <a:off x="5106966" y="2814832"/>
            <a:ext cx="3838626" cy="523220"/>
          </a:xfrm>
          <a:prstGeom prst="rect">
            <a:avLst/>
          </a:prstGeom>
          <a:noFill/>
        </p:spPr>
        <p:txBody>
          <a:bodyPr wrap="square" rtlCol="0">
            <a:spAutoFit/>
          </a:bodyPr>
          <a:lstStyle/>
          <a:p>
            <a:r>
              <a:rPr lang="nb-NO" sz="1400" dirty="0"/>
              <a:t>«Stiller gjerne opp på konkret tiltak, men orker sjelden å delta i vanlig møtevirksomhet»</a:t>
            </a:r>
          </a:p>
        </p:txBody>
      </p:sp>
      <p:sp>
        <p:nvSpPr>
          <p:cNvPr id="33" name="TekstSylinder 32"/>
          <p:cNvSpPr txBox="1"/>
          <p:nvPr/>
        </p:nvSpPr>
        <p:spPr>
          <a:xfrm>
            <a:off x="769906" y="2197436"/>
            <a:ext cx="3853852" cy="584775"/>
          </a:xfrm>
          <a:prstGeom prst="rect">
            <a:avLst/>
          </a:prstGeom>
          <a:noFill/>
        </p:spPr>
        <p:txBody>
          <a:bodyPr wrap="square" rtlCol="0">
            <a:spAutoFit/>
          </a:bodyPr>
          <a:lstStyle/>
          <a:p>
            <a:r>
              <a:rPr lang="nb-NO" sz="1600" dirty="0"/>
              <a:t>Endring i andel medlemmer og aktive medlemmer i befolkningen, 1997-2014</a:t>
            </a:r>
          </a:p>
        </p:txBody>
      </p:sp>
    </p:spTree>
    <p:extLst>
      <p:ext uri="{BB962C8B-B14F-4D97-AF65-F5344CB8AC3E}">
        <p14:creationId xmlns:p14="http://schemas.microsoft.com/office/powerpoint/2010/main" val="3428194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61534" y="2630449"/>
            <a:ext cx="3780000" cy="2111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Bilde 2"/>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36712" y="2629684"/>
            <a:ext cx="3780000" cy="2113200"/>
          </a:xfrm>
          <a:prstGeom prst="rect">
            <a:avLst/>
          </a:prstGeom>
          <a:noFill/>
        </p:spPr>
      </p:pic>
      <p:sp>
        <p:nvSpPr>
          <p:cNvPr id="8" name="Tittel 3"/>
          <p:cNvSpPr txBox="1">
            <a:spLocks/>
          </p:cNvSpPr>
          <p:nvPr/>
        </p:nvSpPr>
        <p:spPr bwMode="auto">
          <a:xfrm>
            <a:off x="736712" y="638040"/>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Kraftig nedgang i medlemskap i idretten i løpet av tenårene</a:t>
            </a:r>
            <a:br>
              <a:rPr lang="nb-NO" sz="3600" kern="0" dirty="0"/>
            </a:br>
            <a:r>
              <a:rPr lang="nb-NO" sz="2400" kern="0" dirty="0">
                <a:solidFill>
                  <a:schemeClr val="tx1">
                    <a:lumMod val="60000"/>
                    <a:lumOff val="40000"/>
                  </a:schemeClr>
                </a:solidFill>
              </a:rPr>
              <a:t>Medlemskap etter alder (2008)</a:t>
            </a:r>
            <a:endParaRPr lang="nb-NO" sz="3600" kern="0" dirty="0">
              <a:solidFill>
                <a:schemeClr val="tx1">
                  <a:lumMod val="60000"/>
                  <a:lumOff val="40000"/>
                </a:schemeClr>
              </a:solidFill>
            </a:endParaRPr>
          </a:p>
        </p:txBody>
      </p:sp>
      <p:sp>
        <p:nvSpPr>
          <p:cNvPr id="9" name="TextBox 11"/>
          <p:cNvSpPr txBox="1"/>
          <p:nvPr/>
        </p:nvSpPr>
        <p:spPr>
          <a:xfrm>
            <a:off x="4847431" y="2183666"/>
            <a:ext cx="3563144" cy="338554"/>
          </a:xfrm>
          <a:prstGeom prst="rect">
            <a:avLst/>
          </a:prstGeom>
          <a:noFill/>
        </p:spPr>
        <p:txBody>
          <a:bodyPr wrap="square" rtlCol="0">
            <a:spAutoFit/>
          </a:bodyPr>
          <a:lstStyle/>
          <a:p>
            <a:r>
              <a:rPr lang="nb-NO" sz="1600" dirty="0"/>
              <a:t>Kunst- og </a:t>
            </a:r>
            <a:r>
              <a:rPr lang="nb-NO" sz="1600" dirty="0" err="1"/>
              <a:t>kulturoganisasjoner</a:t>
            </a:r>
            <a:endParaRPr lang="nb-NO" sz="1600" dirty="0"/>
          </a:p>
        </p:txBody>
      </p:sp>
      <p:sp>
        <p:nvSpPr>
          <p:cNvPr id="10" name="TextBox 13"/>
          <p:cNvSpPr txBox="1"/>
          <p:nvPr/>
        </p:nvSpPr>
        <p:spPr>
          <a:xfrm>
            <a:off x="616268" y="2183666"/>
            <a:ext cx="3563144" cy="338554"/>
          </a:xfrm>
          <a:prstGeom prst="rect">
            <a:avLst/>
          </a:prstGeom>
          <a:noFill/>
        </p:spPr>
        <p:txBody>
          <a:bodyPr wrap="square" rtlCol="0">
            <a:spAutoFit/>
          </a:bodyPr>
          <a:lstStyle/>
          <a:p>
            <a:r>
              <a:rPr lang="nb-NO" sz="1600" dirty="0"/>
              <a:t>Idrettsorganisasjoner</a:t>
            </a:r>
          </a:p>
        </p:txBody>
      </p:sp>
    </p:spTree>
    <p:extLst>
      <p:ext uri="{BB962C8B-B14F-4D97-AF65-F5344CB8AC3E}">
        <p14:creationId xmlns:p14="http://schemas.microsoft.com/office/powerpoint/2010/main" val="108502302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3"/>
          <p:cNvSpPr txBox="1">
            <a:spLocks/>
          </p:cNvSpPr>
          <p:nvPr/>
        </p:nvSpPr>
        <p:spPr bwMode="auto">
          <a:xfrm>
            <a:off x="639128" y="890588"/>
            <a:ext cx="739933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500">
                <a:solidFill>
                  <a:schemeClr val="tx2"/>
                </a:solidFill>
                <a:latin typeface="+mj-lt"/>
                <a:ea typeface="+mj-ea"/>
                <a:cs typeface="+mj-cs"/>
              </a:defRPr>
            </a:lvl1pPr>
            <a:lvl2pPr algn="l" rtl="0" eaLnBrk="1" fontAlgn="base" hangingPunct="1">
              <a:spcBef>
                <a:spcPct val="0"/>
              </a:spcBef>
              <a:spcAft>
                <a:spcPct val="0"/>
              </a:spcAft>
              <a:defRPr sz="4500">
                <a:solidFill>
                  <a:schemeClr val="tx2"/>
                </a:solidFill>
                <a:latin typeface="Arial" charset="0"/>
              </a:defRPr>
            </a:lvl2pPr>
            <a:lvl3pPr algn="l" rtl="0" eaLnBrk="1" fontAlgn="base" hangingPunct="1">
              <a:spcBef>
                <a:spcPct val="0"/>
              </a:spcBef>
              <a:spcAft>
                <a:spcPct val="0"/>
              </a:spcAft>
              <a:defRPr sz="4500">
                <a:solidFill>
                  <a:schemeClr val="tx2"/>
                </a:solidFill>
                <a:latin typeface="Arial" charset="0"/>
              </a:defRPr>
            </a:lvl3pPr>
            <a:lvl4pPr algn="l" rtl="0" eaLnBrk="1" fontAlgn="base" hangingPunct="1">
              <a:spcBef>
                <a:spcPct val="0"/>
              </a:spcBef>
              <a:spcAft>
                <a:spcPct val="0"/>
              </a:spcAft>
              <a:defRPr sz="4500">
                <a:solidFill>
                  <a:schemeClr val="tx2"/>
                </a:solidFill>
                <a:latin typeface="Arial" charset="0"/>
              </a:defRPr>
            </a:lvl4pPr>
            <a:lvl5pPr algn="l" rtl="0" eaLnBrk="1" fontAlgn="base" hangingPunct="1">
              <a:spcBef>
                <a:spcPct val="0"/>
              </a:spcBef>
              <a:spcAft>
                <a:spcPct val="0"/>
              </a:spcAft>
              <a:defRPr sz="4500">
                <a:solidFill>
                  <a:schemeClr val="tx2"/>
                </a:solidFill>
                <a:latin typeface="Arial" charset="0"/>
              </a:defRPr>
            </a:lvl5pPr>
            <a:lvl6pPr marL="457200" algn="l" rtl="0" eaLnBrk="1" fontAlgn="base" hangingPunct="1">
              <a:spcBef>
                <a:spcPct val="0"/>
              </a:spcBef>
              <a:spcAft>
                <a:spcPct val="0"/>
              </a:spcAft>
              <a:defRPr sz="4500">
                <a:solidFill>
                  <a:schemeClr val="tx2"/>
                </a:solidFill>
                <a:latin typeface="Arial" charset="0"/>
              </a:defRPr>
            </a:lvl6pPr>
            <a:lvl7pPr marL="914400" algn="l" rtl="0" eaLnBrk="1" fontAlgn="base" hangingPunct="1">
              <a:spcBef>
                <a:spcPct val="0"/>
              </a:spcBef>
              <a:spcAft>
                <a:spcPct val="0"/>
              </a:spcAft>
              <a:defRPr sz="4500">
                <a:solidFill>
                  <a:schemeClr val="tx2"/>
                </a:solidFill>
                <a:latin typeface="Arial" charset="0"/>
              </a:defRPr>
            </a:lvl7pPr>
            <a:lvl8pPr marL="1371600" algn="l" rtl="0" eaLnBrk="1" fontAlgn="base" hangingPunct="1">
              <a:spcBef>
                <a:spcPct val="0"/>
              </a:spcBef>
              <a:spcAft>
                <a:spcPct val="0"/>
              </a:spcAft>
              <a:defRPr sz="4500">
                <a:solidFill>
                  <a:schemeClr val="tx2"/>
                </a:solidFill>
                <a:latin typeface="Arial" charset="0"/>
              </a:defRPr>
            </a:lvl8pPr>
            <a:lvl9pPr marL="1828800" algn="l" rtl="0" eaLnBrk="1" fontAlgn="base" hangingPunct="1">
              <a:spcBef>
                <a:spcPct val="0"/>
              </a:spcBef>
              <a:spcAft>
                <a:spcPct val="0"/>
              </a:spcAft>
              <a:defRPr sz="4500">
                <a:solidFill>
                  <a:schemeClr val="tx2"/>
                </a:solidFill>
                <a:latin typeface="Arial" charset="0"/>
              </a:defRPr>
            </a:lvl9pPr>
          </a:lstStyle>
          <a:p>
            <a:r>
              <a:rPr lang="nb-NO" sz="3600" kern="0" dirty="0"/>
              <a:t>Men samtidig mer frivillig arbeid</a:t>
            </a:r>
            <a:br>
              <a:rPr lang="nb-NO" sz="3600" kern="0" dirty="0"/>
            </a:br>
            <a:r>
              <a:rPr lang="nb-NO" sz="2400" kern="0" dirty="0">
                <a:solidFill>
                  <a:schemeClr val="tx1">
                    <a:lumMod val="60000"/>
                    <a:lumOff val="40000"/>
                  </a:schemeClr>
                </a:solidFill>
              </a:rPr>
              <a:t>Andel og omfang av frivillig arbeid, 1998-2014</a:t>
            </a:r>
            <a:endParaRPr lang="nb-NO" sz="3600" kern="0" dirty="0">
              <a:solidFill>
                <a:schemeClr val="tx1">
                  <a:lumMod val="60000"/>
                  <a:lumOff val="40000"/>
                </a:schemeClr>
              </a:solidFill>
            </a:endParaRPr>
          </a:p>
        </p:txBody>
      </p:sp>
      <p:graphicFrame>
        <p:nvGraphicFramePr>
          <p:cNvPr id="8" name="Plassholder for innhold 4"/>
          <p:cNvGraphicFramePr>
            <a:graphicFrameLocks/>
          </p:cNvGraphicFramePr>
          <p:nvPr>
            <p:extLst>
              <p:ext uri="{D42A27DB-BD31-4B8C-83A1-F6EECF244321}">
                <p14:modId xmlns:p14="http://schemas.microsoft.com/office/powerpoint/2010/main" val="2197396681"/>
              </p:ext>
            </p:extLst>
          </p:nvPr>
        </p:nvGraphicFramePr>
        <p:xfrm>
          <a:off x="639128" y="2782211"/>
          <a:ext cx="4183035" cy="2345248"/>
        </p:xfrm>
        <a:graphic>
          <a:graphicData uri="http://schemas.openxmlformats.org/drawingml/2006/table">
            <a:tbl>
              <a:tblPr firstRow="1" firstCol="1" bandRow="1"/>
              <a:tblGrid>
                <a:gridCol w="1374634">
                  <a:extLst>
                    <a:ext uri="{9D8B030D-6E8A-4147-A177-3AD203B41FA5}">
                      <a16:colId xmlns:a16="http://schemas.microsoft.com/office/drawing/2014/main" val="20000"/>
                    </a:ext>
                  </a:extLst>
                </a:gridCol>
                <a:gridCol w="635881">
                  <a:extLst>
                    <a:ext uri="{9D8B030D-6E8A-4147-A177-3AD203B41FA5}">
                      <a16:colId xmlns:a16="http://schemas.microsoft.com/office/drawing/2014/main" val="20001"/>
                    </a:ext>
                  </a:extLst>
                </a:gridCol>
                <a:gridCol w="678913">
                  <a:extLst>
                    <a:ext uri="{9D8B030D-6E8A-4147-A177-3AD203B41FA5}">
                      <a16:colId xmlns:a16="http://schemas.microsoft.com/office/drawing/2014/main" val="20002"/>
                    </a:ext>
                  </a:extLst>
                </a:gridCol>
                <a:gridCol w="717230">
                  <a:extLst>
                    <a:ext uri="{9D8B030D-6E8A-4147-A177-3AD203B41FA5}">
                      <a16:colId xmlns:a16="http://schemas.microsoft.com/office/drawing/2014/main" val="20003"/>
                    </a:ext>
                  </a:extLst>
                </a:gridCol>
                <a:gridCol w="776377">
                  <a:extLst>
                    <a:ext uri="{9D8B030D-6E8A-4147-A177-3AD203B41FA5}">
                      <a16:colId xmlns:a16="http://schemas.microsoft.com/office/drawing/2014/main" val="20005"/>
                    </a:ext>
                  </a:extLst>
                </a:gridCol>
              </a:tblGrid>
              <a:tr h="433028">
                <a:tc>
                  <a:txBody>
                    <a:bodyPr/>
                    <a:lstStyle/>
                    <a:p>
                      <a:pPr algn="l">
                        <a:spcAft>
                          <a:spcPts val="0"/>
                        </a:spcAft>
                        <a:tabLst>
                          <a:tab pos="180340" algn="l"/>
                          <a:tab pos="449580" algn="l"/>
                        </a:tabLst>
                      </a:pPr>
                      <a:endParaRPr lang="en-US" sz="1200" dirty="0">
                        <a:solidFill>
                          <a:schemeClr val="tx1"/>
                        </a:solidFill>
                        <a:effectLst/>
                        <a:latin typeface="+mj-lt"/>
                        <a:ea typeface="Times New Roman"/>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b="1" dirty="0">
                          <a:solidFill>
                            <a:schemeClr val="tx1"/>
                          </a:solidFill>
                          <a:effectLst/>
                          <a:latin typeface="+mj-lt"/>
                          <a:ea typeface="Times New Roman"/>
                        </a:rPr>
                        <a:t>1998</a:t>
                      </a:r>
                      <a:endParaRPr lang="en-US" sz="1200" b="1" dirty="0">
                        <a:solidFill>
                          <a:schemeClr val="tx1"/>
                        </a:solidFill>
                        <a:effectLst/>
                        <a:latin typeface="+mj-lt"/>
                        <a:ea typeface="Times New Roman"/>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b="1" dirty="0">
                          <a:solidFill>
                            <a:schemeClr val="tx1"/>
                          </a:solidFill>
                          <a:effectLst/>
                          <a:latin typeface="+mj-lt"/>
                          <a:ea typeface="Times New Roman"/>
                        </a:rPr>
                        <a:t>2004</a:t>
                      </a:r>
                      <a:endParaRPr lang="en-US" sz="1200" b="1" dirty="0">
                        <a:solidFill>
                          <a:schemeClr val="tx1"/>
                        </a:solidFill>
                        <a:effectLst/>
                        <a:latin typeface="+mj-lt"/>
                        <a:ea typeface="Times New Roman"/>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b="1" dirty="0">
                          <a:solidFill>
                            <a:schemeClr val="tx1"/>
                          </a:solidFill>
                          <a:effectLst/>
                          <a:latin typeface="+mj-lt"/>
                          <a:ea typeface="Times New Roman"/>
                        </a:rPr>
                        <a:t>2009</a:t>
                      </a:r>
                      <a:endParaRPr lang="en-US" sz="1200" b="1" dirty="0">
                        <a:solidFill>
                          <a:schemeClr val="tx1"/>
                        </a:solidFill>
                        <a:effectLst/>
                        <a:latin typeface="+mj-lt"/>
                        <a:ea typeface="Times New Roman"/>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b="1" dirty="0">
                          <a:solidFill>
                            <a:schemeClr val="tx1"/>
                          </a:solidFill>
                          <a:effectLst/>
                          <a:latin typeface="+mj-lt"/>
                          <a:ea typeface="Times New Roman"/>
                        </a:rPr>
                        <a:t>2014</a:t>
                      </a:r>
                      <a:endParaRPr lang="en-US" sz="1200" b="1" dirty="0">
                        <a:solidFill>
                          <a:schemeClr val="tx1"/>
                        </a:solidFill>
                        <a:effectLst/>
                        <a:latin typeface="+mj-lt"/>
                        <a:ea typeface="Times New Roman"/>
                      </a:endParaRPr>
                    </a:p>
                  </a:txBody>
                  <a:tcPr marL="44450" marR="4445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09904">
                <a:tc>
                  <a:txBody>
                    <a:bodyPr/>
                    <a:lstStyle/>
                    <a:p>
                      <a:pPr algn="l">
                        <a:spcAft>
                          <a:spcPts val="0"/>
                        </a:spcAft>
                        <a:tabLst>
                          <a:tab pos="180340" algn="l"/>
                          <a:tab pos="449580" algn="l"/>
                        </a:tabLst>
                      </a:pPr>
                      <a:r>
                        <a:rPr lang="en-US" sz="1200" dirty="0" err="1">
                          <a:solidFill>
                            <a:schemeClr val="tx1"/>
                          </a:solidFill>
                          <a:effectLst/>
                          <a:latin typeface="+mj-lt"/>
                          <a:ea typeface="Times New Roman"/>
                        </a:rPr>
                        <a:t>Andel</a:t>
                      </a:r>
                      <a:r>
                        <a:rPr lang="en-US" sz="1200" dirty="0">
                          <a:solidFill>
                            <a:schemeClr val="tx1"/>
                          </a:solidFill>
                          <a:effectLst/>
                          <a:latin typeface="+mj-lt"/>
                          <a:ea typeface="Times New Roman"/>
                        </a:rPr>
                        <a:t> </a:t>
                      </a:r>
                      <a:r>
                        <a:rPr lang="en-US" sz="1200" dirty="0" err="1">
                          <a:solidFill>
                            <a:schemeClr val="tx1"/>
                          </a:solidFill>
                          <a:effectLst/>
                          <a:latin typeface="+mj-lt"/>
                          <a:ea typeface="Times New Roman"/>
                        </a:rPr>
                        <a:t>som</a:t>
                      </a:r>
                      <a:r>
                        <a:rPr lang="en-US" sz="1200" dirty="0">
                          <a:solidFill>
                            <a:schemeClr val="tx1"/>
                          </a:solidFill>
                          <a:effectLst/>
                          <a:latin typeface="+mj-lt"/>
                          <a:ea typeface="Times New Roman"/>
                        </a:rPr>
                        <a:t> </a:t>
                      </a:r>
                      <a:r>
                        <a:rPr lang="en-US" sz="1200" dirty="0" err="1">
                          <a:solidFill>
                            <a:schemeClr val="tx1"/>
                          </a:solidFill>
                          <a:effectLst/>
                          <a:latin typeface="+mj-lt"/>
                          <a:ea typeface="Times New Roman"/>
                        </a:rPr>
                        <a:t>har</a:t>
                      </a:r>
                      <a:r>
                        <a:rPr lang="en-US" sz="1200" dirty="0">
                          <a:solidFill>
                            <a:schemeClr val="tx1"/>
                          </a:solidFill>
                          <a:effectLst/>
                          <a:latin typeface="+mj-lt"/>
                          <a:ea typeface="Times New Roman"/>
                        </a:rPr>
                        <a:t> </a:t>
                      </a:r>
                      <a:r>
                        <a:rPr lang="en-US" sz="1200" dirty="0" err="1">
                          <a:solidFill>
                            <a:schemeClr val="tx1"/>
                          </a:solidFill>
                          <a:effectLst/>
                          <a:latin typeface="+mj-lt"/>
                          <a:ea typeface="Times New Roman"/>
                        </a:rPr>
                        <a:t>utført</a:t>
                      </a:r>
                      <a:r>
                        <a:rPr lang="en-US" sz="1200" dirty="0">
                          <a:solidFill>
                            <a:schemeClr val="tx1"/>
                          </a:solidFill>
                          <a:effectLst/>
                          <a:latin typeface="+mj-lt"/>
                          <a:ea typeface="Times New Roman"/>
                        </a:rPr>
                        <a:t> </a:t>
                      </a:r>
                      <a:r>
                        <a:rPr lang="en-US" sz="1200" dirty="0" err="1">
                          <a:solidFill>
                            <a:schemeClr val="tx1"/>
                          </a:solidFill>
                          <a:effectLst/>
                          <a:latin typeface="+mj-lt"/>
                          <a:ea typeface="Times New Roman"/>
                        </a:rPr>
                        <a:t>frivillig</a:t>
                      </a:r>
                      <a:r>
                        <a:rPr lang="en-US" sz="1200" dirty="0">
                          <a:solidFill>
                            <a:schemeClr val="tx1"/>
                          </a:solidFill>
                          <a:effectLst/>
                          <a:latin typeface="+mj-lt"/>
                          <a:ea typeface="Times New Roman"/>
                        </a:rPr>
                        <a:t> </a:t>
                      </a:r>
                      <a:r>
                        <a:rPr lang="en-US" sz="1200" dirty="0" err="1">
                          <a:solidFill>
                            <a:schemeClr val="tx1"/>
                          </a:solidFill>
                          <a:effectLst/>
                          <a:latin typeface="+mj-lt"/>
                          <a:ea typeface="Times New Roman"/>
                        </a:rPr>
                        <a:t>arbeid</a:t>
                      </a: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en-US" sz="1200" dirty="0">
                          <a:solidFill>
                            <a:schemeClr val="tx1"/>
                          </a:solidFill>
                          <a:effectLst/>
                          <a:latin typeface="+mj-lt"/>
                          <a:ea typeface="Times New Roman"/>
                        </a:rPr>
                        <a:t>52</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en-US" sz="1200">
                          <a:solidFill>
                            <a:schemeClr val="tx1"/>
                          </a:solidFill>
                          <a:effectLst/>
                          <a:latin typeface="+mj-lt"/>
                          <a:ea typeface="Times New Roman"/>
                        </a:rPr>
                        <a:t>58</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en-US" sz="1200">
                          <a:solidFill>
                            <a:schemeClr val="tx1"/>
                          </a:solidFill>
                          <a:effectLst/>
                          <a:latin typeface="+mj-lt"/>
                          <a:ea typeface="Times New Roman"/>
                        </a:rPr>
                        <a:t>48</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en-US" sz="1200">
                          <a:solidFill>
                            <a:schemeClr val="tx1"/>
                          </a:solidFill>
                          <a:effectLst/>
                          <a:latin typeface="+mj-lt"/>
                          <a:ea typeface="Times New Roman"/>
                        </a:rPr>
                        <a:t>61</a:t>
                      </a: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09904">
                <a:tc>
                  <a:txBody>
                    <a:bodyPr/>
                    <a:lstStyle/>
                    <a:p>
                      <a:pPr algn="l">
                        <a:spcAft>
                          <a:spcPts val="0"/>
                        </a:spcAft>
                        <a:tabLst>
                          <a:tab pos="180340" algn="l"/>
                          <a:tab pos="449580" algn="l"/>
                        </a:tabLst>
                      </a:pP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09904">
                <a:tc>
                  <a:txBody>
                    <a:bodyPr/>
                    <a:lstStyle/>
                    <a:p>
                      <a:pPr algn="l">
                        <a:spcAft>
                          <a:spcPts val="0"/>
                        </a:spcAft>
                        <a:tabLst>
                          <a:tab pos="180340" algn="l"/>
                          <a:tab pos="449580" algn="l"/>
                        </a:tabLst>
                      </a:pPr>
                      <a:r>
                        <a:rPr lang="nb-NO" sz="1200">
                          <a:solidFill>
                            <a:schemeClr val="tx1"/>
                          </a:solidFill>
                          <a:effectLst/>
                          <a:latin typeface="+mj-lt"/>
                          <a:ea typeface="Times New Roman"/>
                        </a:rPr>
                        <a:t>Fulltidsårsverk</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a:solidFill>
                            <a:schemeClr val="tx1"/>
                          </a:solidFill>
                          <a:effectLst/>
                          <a:latin typeface="+mj-lt"/>
                          <a:ea typeface="Times New Roman"/>
                        </a:rPr>
                        <a:t>115 200</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a:solidFill>
                            <a:schemeClr val="tx1"/>
                          </a:solidFill>
                          <a:effectLst/>
                          <a:latin typeface="+mj-lt"/>
                          <a:ea typeface="Times New Roman"/>
                        </a:rPr>
                        <a:t>113 500</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a:solidFill>
                            <a:schemeClr val="tx1"/>
                          </a:solidFill>
                          <a:effectLst/>
                          <a:latin typeface="+mj-lt"/>
                          <a:ea typeface="Times New Roman"/>
                        </a:rPr>
                        <a:t>114 900</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a:solidFill>
                            <a:schemeClr val="tx1"/>
                          </a:solidFill>
                          <a:effectLst/>
                          <a:latin typeface="+mj-lt"/>
                          <a:ea typeface="Times New Roman"/>
                        </a:rPr>
                        <a:t>142 300</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682508">
                <a:tc>
                  <a:txBody>
                    <a:bodyPr/>
                    <a:lstStyle/>
                    <a:p>
                      <a:pPr algn="l">
                        <a:spcAft>
                          <a:spcPts val="0"/>
                        </a:spcAft>
                        <a:tabLst>
                          <a:tab pos="180340" algn="l"/>
                          <a:tab pos="449580" algn="l"/>
                        </a:tabLst>
                      </a:pPr>
                      <a:r>
                        <a:rPr lang="nb-NO" sz="1200" dirty="0">
                          <a:solidFill>
                            <a:schemeClr val="tx1"/>
                          </a:solidFill>
                          <a:effectLst/>
                          <a:latin typeface="+mj-lt"/>
                          <a:ea typeface="Times New Roman"/>
                        </a:rPr>
                        <a:t>Andel av </a:t>
                      </a:r>
                      <a:r>
                        <a:rPr lang="nb-NO" sz="1200" dirty="0" err="1">
                          <a:solidFill>
                            <a:schemeClr val="tx1"/>
                          </a:solidFill>
                          <a:effectLst/>
                          <a:latin typeface="+mj-lt"/>
                          <a:ea typeface="Times New Roman"/>
                        </a:rPr>
                        <a:t>økon.</a:t>
                      </a:r>
                      <a:br>
                        <a:rPr lang="nb-NO" sz="1200" dirty="0">
                          <a:solidFill>
                            <a:schemeClr val="tx1"/>
                          </a:solidFill>
                          <a:effectLst/>
                          <a:latin typeface="+mj-lt"/>
                          <a:ea typeface="Times New Roman"/>
                        </a:rPr>
                      </a:br>
                      <a:r>
                        <a:rPr lang="nb-NO" sz="1200" dirty="0">
                          <a:solidFill>
                            <a:schemeClr val="tx1"/>
                          </a:solidFill>
                          <a:effectLst/>
                          <a:latin typeface="+mj-lt"/>
                          <a:ea typeface="Times New Roman"/>
                        </a:rPr>
                        <a:t>aktiv befolkning</a:t>
                      </a: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dirty="0">
                          <a:solidFill>
                            <a:schemeClr val="tx1"/>
                          </a:solidFill>
                          <a:effectLst/>
                          <a:latin typeface="+mj-lt"/>
                          <a:ea typeface="Times New Roman"/>
                        </a:rPr>
                        <a:t>4,5</a:t>
                      </a: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a:solidFill>
                            <a:schemeClr val="tx1"/>
                          </a:solidFill>
                          <a:effectLst/>
                          <a:latin typeface="+mj-lt"/>
                          <a:ea typeface="Times New Roman"/>
                        </a:rPr>
                        <a:t>4,5</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a:solidFill>
                            <a:schemeClr val="tx1"/>
                          </a:solidFill>
                          <a:effectLst/>
                          <a:latin typeface="+mj-lt"/>
                          <a:ea typeface="Times New Roman"/>
                        </a:rPr>
                        <a:t>4,1</a:t>
                      </a:r>
                      <a:endParaRPr lang="en-US" sz="120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tabLst>
                          <a:tab pos="180340" algn="l"/>
                          <a:tab pos="449580" algn="l"/>
                        </a:tabLst>
                      </a:pPr>
                      <a:r>
                        <a:rPr lang="nb-NO" sz="1200" dirty="0">
                          <a:solidFill>
                            <a:schemeClr val="tx1"/>
                          </a:solidFill>
                          <a:effectLst/>
                          <a:latin typeface="+mj-lt"/>
                          <a:ea typeface="Times New Roman"/>
                        </a:rPr>
                        <a:t>4,8</a:t>
                      </a:r>
                      <a:endParaRPr lang="en-US" sz="1200" dirty="0">
                        <a:solidFill>
                          <a:schemeClr val="tx1"/>
                        </a:solidFill>
                        <a:effectLst/>
                        <a:latin typeface="+mj-lt"/>
                        <a:ea typeface="Times New Roman"/>
                      </a:endParaRPr>
                    </a:p>
                  </a:txBody>
                  <a:tcPr marL="44450" marR="444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6" name="Chart 12"/>
          <p:cNvGraphicFramePr>
            <a:graphicFrameLocks/>
          </p:cNvGraphicFramePr>
          <p:nvPr>
            <p:extLst>
              <p:ext uri="{D42A27DB-BD31-4B8C-83A1-F6EECF244321}">
                <p14:modId xmlns:p14="http://schemas.microsoft.com/office/powerpoint/2010/main" val="1906693294"/>
              </p:ext>
            </p:extLst>
          </p:nvPr>
        </p:nvGraphicFramePr>
        <p:xfrm>
          <a:off x="5148000" y="2782211"/>
          <a:ext cx="3996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kstSylinder 6"/>
          <p:cNvSpPr txBox="1"/>
          <p:nvPr/>
        </p:nvSpPr>
        <p:spPr>
          <a:xfrm>
            <a:off x="5122962" y="2197436"/>
            <a:ext cx="3568890" cy="584775"/>
          </a:xfrm>
          <a:prstGeom prst="rect">
            <a:avLst/>
          </a:prstGeom>
          <a:noFill/>
        </p:spPr>
        <p:txBody>
          <a:bodyPr wrap="square" rtlCol="0">
            <a:spAutoFit/>
          </a:bodyPr>
          <a:lstStyle/>
          <a:p>
            <a:r>
              <a:rPr lang="nb-NO" sz="1600" dirty="0"/>
              <a:t>Endring i andel av frivillig årsverk fra 1998 til 2014</a:t>
            </a:r>
          </a:p>
        </p:txBody>
      </p:sp>
      <p:sp>
        <p:nvSpPr>
          <p:cNvPr id="9" name="TekstSylinder 8"/>
          <p:cNvSpPr txBox="1"/>
          <p:nvPr/>
        </p:nvSpPr>
        <p:spPr>
          <a:xfrm>
            <a:off x="597386" y="2197436"/>
            <a:ext cx="3568890" cy="338554"/>
          </a:xfrm>
          <a:prstGeom prst="rect">
            <a:avLst/>
          </a:prstGeom>
          <a:noFill/>
        </p:spPr>
        <p:txBody>
          <a:bodyPr wrap="square" rtlCol="0">
            <a:spAutoFit/>
          </a:bodyPr>
          <a:lstStyle/>
          <a:p>
            <a:r>
              <a:rPr lang="nb-NO" sz="1600" dirty="0"/>
              <a:t>Nøkkeltall om frivillig arbeid</a:t>
            </a:r>
          </a:p>
        </p:txBody>
      </p:sp>
    </p:spTree>
    <p:extLst>
      <p:ext uri="{BB962C8B-B14F-4D97-AF65-F5344CB8AC3E}">
        <p14:creationId xmlns:p14="http://schemas.microsoft.com/office/powerpoint/2010/main" val="2519997936"/>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63&quot;&gt;&lt;property id=&quot;20148&quot; value=&quot;5&quot;/&gt;&lt;property id=&quot;20300&quot; value=&quot;Slide 2 - &amp;quot;En tittel-heading&amp;quot;&quot;/&gt;&lt;property id=&quot;20307&quot; value=&quot;256&quot;/&gt;&lt;/object&gt;&lt;object type=&quot;3&quot; unique_id=&quot;10064&quot;&gt;&lt;property id=&quot;20148&quot; value=&quot;5&quot;/&gt;&lt;property id=&quot;20300&quot; value=&quot;Slide 3 - &amp;quot;Duip evostisim&amp;quot;&quot;/&gt;&lt;property id=&quot;20307&quot; value=&quot;257&quot;/&gt;&lt;/object&gt;&lt;object type=&quot;3&quot; unique_id=&quot;10093&quot;&gt;&lt;property id=&quot;20148&quot; value=&quot;5&quot;/&gt;&lt;property id=&quot;20300&quot; value=&quot;Slide 4 - &amp;quot;Magna faccum iustrud&amp;quot;&quot;/&gt;&lt;property id=&quot;20307&quot; value=&quot;258&quot;/&gt;&lt;/object&gt;&lt;object type=&quot;3&quot; unique_id=&quot;10154&quot;&gt;&lt;property id=&quot;20148&quot; value=&quot;5&quot;/&gt;&lt;property id=&quot;20300&quot; value=&quot;Slide 1&quot;/&gt;&lt;property id=&quot;20307&quot; value=&quot;259&quot;/&gt;&lt;/object&gt;&lt;/object&gt;&lt;/object&gt;&lt;/database&gt;"/>
  <p:tag name="SECTOMILLISECCONVERTED" val="1"/>
</p:tagLst>
</file>

<file path=ppt/theme/theme1.xml><?xml version="1.0" encoding="utf-8"?>
<a:theme xmlns:a="http://schemas.openxmlformats.org/drawingml/2006/main" name="Powerpoint-mal sivilsamfunn-senter liggende 2015 arial">
  <a:themeElements>
    <a:clrScheme name="Powerpoint-mal liggende 2008 arial 16">
      <a:dk1>
        <a:srgbClr val="3A3A3C"/>
      </a:dk1>
      <a:lt1>
        <a:srgbClr val="FFFFFF"/>
      </a:lt1>
      <a:dk2>
        <a:srgbClr val="4E4E50"/>
      </a:dk2>
      <a:lt2>
        <a:srgbClr val="BCBDBE"/>
      </a:lt2>
      <a:accent1>
        <a:srgbClr val="355B75"/>
      </a:accent1>
      <a:accent2>
        <a:srgbClr val="CDE5F1"/>
      </a:accent2>
      <a:accent3>
        <a:srgbClr val="FFFFFF"/>
      </a:accent3>
      <a:accent4>
        <a:srgbClr val="303032"/>
      </a:accent4>
      <a:accent5>
        <a:srgbClr val="AEB5BD"/>
      </a:accent5>
      <a:accent6>
        <a:srgbClr val="BACFDA"/>
      </a:accent6>
      <a:hlink>
        <a:srgbClr val="CDE5F1"/>
      </a:hlink>
      <a:folHlink>
        <a:srgbClr val="E2EEF3"/>
      </a:folHlink>
    </a:clrScheme>
    <a:fontScheme name="Powerpoint-mal liggende 2008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nb-NO" altLang="nb-NO"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nb-NO" altLang="nb-NO" sz="1800" b="0" i="0" u="none" strike="noStrike" cap="none" normalizeH="0" baseline="0" smtClean="0">
            <a:ln>
              <a:noFill/>
            </a:ln>
            <a:solidFill>
              <a:schemeClr val="tx1"/>
            </a:solidFill>
            <a:effectLst/>
            <a:latin typeface="Arial" charset="0"/>
          </a:defRPr>
        </a:defPPr>
      </a:lstStyle>
    </a:lnDef>
  </a:objectDefaults>
  <a:extraClrSchemeLst>
    <a:extraClrScheme>
      <a:clrScheme name="Powerpoint-mal liggende 2008 ari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werpoint-mal liggende 2008 ari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werpoint-mal liggende 2008 ari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werpoint-mal liggende 2008 ari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werpoint-mal liggende 2008 ari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werpoint-mal liggende 2008 ari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werpoint-mal liggende 2008 ari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werpoint-mal liggende 2008 ari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werpoint-mal liggende 2008 ari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werpoint-mal liggende 2008 ari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werpoint-mal liggende 2008 ari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werpoint-mal liggende 2008 ari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owerpoint-mal liggende 2008 arial 13">
        <a:dk1>
          <a:srgbClr val="4E4E50"/>
        </a:dk1>
        <a:lt1>
          <a:srgbClr val="FFFFFF"/>
        </a:lt1>
        <a:dk2>
          <a:srgbClr val="4E4E50"/>
        </a:dk2>
        <a:lt2>
          <a:srgbClr val="E3E4E4"/>
        </a:lt2>
        <a:accent1>
          <a:srgbClr val="355B75"/>
        </a:accent1>
        <a:accent2>
          <a:srgbClr val="CDE5F1"/>
        </a:accent2>
        <a:accent3>
          <a:srgbClr val="FFFFFF"/>
        </a:accent3>
        <a:accent4>
          <a:srgbClr val="414143"/>
        </a:accent4>
        <a:accent5>
          <a:srgbClr val="AEB5BD"/>
        </a:accent5>
        <a:accent6>
          <a:srgbClr val="BACFDA"/>
        </a:accent6>
        <a:hlink>
          <a:srgbClr val="CDE5F1"/>
        </a:hlink>
        <a:folHlink>
          <a:srgbClr val="E2EEF3"/>
        </a:folHlink>
      </a:clrScheme>
      <a:clrMap bg1="lt1" tx1="dk1" bg2="lt2" tx2="dk2" accent1="accent1" accent2="accent2" accent3="accent3" accent4="accent4" accent5="accent5" accent6="accent6" hlink="hlink" folHlink="folHlink"/>
    </a:extraClrScheme>
    <a:extraClrScheme>
      <a:clrScheme name="Powerpoint-mal liggende 2008 arial 14">
        <a:dk1>
          <a:srgbClr val="4E4E50"/>
        </a:dk1>
        <a:lt1>
          <a:srgbClr val="FFFFFF"/>
        </a:lt1>
        <a:dk2>
          <a:srgbClr val="323232"/>
        </a:dk2>
        <a:lt2>
          <a:srgbClr val="BCBDBE"/>
        </a:lt2>
        <a:accent1>
          <a:srgbClr val="355B75"/>
        </a:accent1>
        <a:accent2>
          <a:srgbClr val="CDE5F1"/>
        </a:accent2>
        <a:accent3>
          <a:srgbClr val="FFFFFF"/>
        </a:accent3>
        <a:accent4>
          <a:srgbClr val="414143"/>
        </a:accent4>
        <a:accent5>
          <a:srgbClr val="AEB5BD"/>
        </a:accent5>
        <a:accent6>
          <a:srgbClr val="BACFDA"/>
        </a:accent6>
        <a:hlink>
          <a:srgbClr val="CDE5F1"/>
        </a:hlink>
        <a:folHlink>
          <a:srgbClr val="E2EEF3"/>
        </a:folHlink>
      </a:clrScheme>
      <a:clrMap bg1="lt1" tx1="dk1" bg2="lt2" tx2="dk2" accent1="accent1" accent2="accent2" accent3="accent3" accent4="accent4" accent5="accent5" accent6="accent6" hlink="hlink" folHlink="folHlink"/>
    </a:extraClrScheme>
    <a:extraClrScheme>
      <a:clrScheme name="Powerpoint-mal liggende 2008 arial 15">
        <a:dk1>
          <a:srgbClr val="4E4E50"/>
        </a:dk1>
        <a:lt1>
          <a:srgbClr val="FFFFFF"/>
        </a:lt1>
        <a:dk2>
          <a:srgbClr val="4E4E50"/>
        </a:dk2>
        <a:lt2>
          <a:srgbClr val="BCBDBE"/>
        </a:lt2>
        <a:accent1>
          <a:srgbClr val="355B75"/>
        </a:accent1>
        <a:accent2>
          <a:srgbClr val="CDE5F1"/>
        </a:accent2>
        <a:accent3>
          <a:srgbClr val="FFFFFF"/>
        </a:accent3>
        <a:accent4>
          <a:srgbClr val="414143"/>
        </a:accent4>
        <a:accent5>
          <a:srgbClr val="AEB5BD"/>
        </a:accent5>
        <a:accent6>
          <a:srgbClr val="BACFDA"/>
        </a:accent6>
        <a:hlink>
          <a:srgbClr val="CDE5F1"/>
        </a:hlink>
        <a:folHlink>
          <a:srgbClr val="E2EEF3"/>
        </a:folHlink>
      </a:clrScheme>
      <a:clrMap bg1="lt1" tx1="dk1" bg2="lt2" tx2="dk2" accent1="accent1" accent2="accent2" accent3="accent3" accent4="accent4" accent5="accent5" accent6="accent6" hlink="hlink" folHlink="folHlink"/>
    </a:extraClrScheme>
    <a:extraClrScheme>
      <a:clrScheme name="Powerpoint-mal liggende 2008 arial 16">
        <a:dk1>
          <a:srgbClr val="3A3A3C"/>
        </a:dk1>
        <a:lt1>
          <a:srgbClr val="FFFFFF"/>
        </a:lt1>
        <a:dk2>
          <a:srgbClr val="4E4E50"/>
        </a:dk2>
        <a:lt2>
          <a:srgbClr val="BCBDBE"/>
        </a:lt2>
        <a:accent1>
          <a:srgbClr val="355B75"/>
        </a:accent1>
        <a:accent2>
          <a:srgbClr val="CDE5F1"/>
        </a:accent2>
        <a:accent3>
          <a:srgbClr val="FFFFFF"/>
        </a:accent3>
        <a:accent4>
          <a:srgbClr val="303032"/>
        </a:accent4>
        <a:accent5>
          <a:srgbClr val="AEB5BD"/>
        </a:accent5>
        <a:accent6>
          <a:srgbClr val="BACFDA"/>
        </a:accent6>
        <a:hlink>
          <a:srgbClr val="CDE5F1"/>
        </a:hlink>
        <a:folHlink>
          <a:srgbClr val="E2EEF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owerpoint-mal liggende 2008 arial 16">
    <a:dk1>
      <a:srgbClr val="3A3A3C"/>
    </a:dk1>
    <a:lt1>
      <a:srgbClr val="FFFFFF"/>
    </a:lt1>
    <a:dk2>
      <a:srgbClr val="4E4E50"/>
    </a:dk2>
    <a:lt2>
      <a:srgbClr val="BCBDBE"/>
    </a:lt2>
    <a:accent1>
      <a:srgbClr val="355B75"/>
    </a:accent1>
    <a:accent2>
      <a:srgbClr val="CDE5F1"/>
    </a:accent2>
    <a:accent3>
      <a:srgbClr val="FFFFFF"/>
    </a:accent3>
    <a:accent4>
      <a:srgbClr val="303032"/>
    </a:accent4>
    <a:accent5>
      <a:srgbClr val="AEB5BD"/>
    </a:accent5>
    <a:accent6>
      <a:srgbClr val="BACFDA"/>
    </a:accent6>
    <a:hlink>
      <a:srgbClr val="CDE5F1"/>
    </a:hlink>
    <a:folHlink>
      <a:srgbClr val="E2EEF3"/>
    </a:folHlink>
  </a:clrScheme>
  <a:fontScheme name="Powerpoint-mal liggende 2008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haredContentType xmlns="Microsoft.SharePoint.Taxonomy.ContentTypeSync" SourceId="f0e9ee77-ca26-4a69-aa98-c9b10d3d2018" ContentTypeId="0x01010089F515CEF38C6043B09A4EB0A2E09D6302" PreviousValue="false"/>
</file>

<file path=customXml/item2.xml><?xml version="1.0" encoding="utf-8"?>
<p:properties xmlns:p="http://schemas.microsoft.com/office/2006/metadata/properties" xmlns:xsi="http://www.w3.org/2001/XMLSchema-instance" xmlns:pc="http://schemas.microsoft.com/office/infopath/2007/PartnerControls">
  <documentManagement>
    <_nifDokumenteier xmlns="aec5f570-5954-42b2-93f8-bbdf6252596e">
      <UserInfo>
        <DisplayName>Evju, Bjorn Omar</DisplayName>
        <AccountId>85</AccountId>
        <AccountType/>
      </UserInfo>
    </_nifDokumenteier>
    <_nifFra xmlns="aec5f570-5954-42b2-93f8-bbdf6252596e" xsi:nil="true"/>
    <InnUtIntern xmlns="aec5f570-5954-42b2-93f8-bbdf6252596e">Intern</InnUtIntern>
    <_arFrist xmlns="aec5f570-5954-42b2-93f8-bbdf6252596e" xsi:nil="true"/>
    <_nifDokumentbeskrivelse xmlns="aec5f570-5954-42b2-93f8-bbdf6252596e" xsi:nil="true"/>
    <_dlc_DocId xmlns="111fa406-b1c7-4021-bd8f-10346e9df403">SF01-34-784</_dlc_DocId>
    <_nifDokumentstatus xmlns="aec5f570-5954-42b2-93f8-bbdf6252596e">Ubehandlet</_nifDokumentstatus>
    <_dlc_DocIdUrl xmlns="111fa406-b1c7-4021-bd8f-10346e9df403">
      <Url>https://idrettskontor.nif.no/sites/idrettsforbundet/documentcontent/_layouts/15/DocIdRedir.aspx?ID=SF01-34-784</Url>
      <Description>SF01-34-784</Description>
    </_dlc_DocIdUrl>
    <TaxCatchAll xmlns="aec5f570-5954-42b2-93f8-bbdf6252596e">
      <Value>1</Value>
    </TaxCatchAll>
    <AnonymEksternDeling xmlns="aec5f570-5954-42b2-93f8-bbdf6252596e">false</AnonymEksternDeling>
    <e390b8d06ece46449586677b864a8181 xmlns="aec5f570-5954-42b2-93f8-bbdf6252596e">
      <Terms xmlns="http://schemas.microsoft.com/office/infopath/2007/PartnerControls">
        <TermInfo xmlns="http://schemas.microsoft.com/office/infopath/2007/PartnerControls">
          <TermName xmlns="http://schemas.microsoft.com/office/infopath/2007/PartnerControls">SF01 Norges Idrettsforbund</TermName>
          <TermId xmlns="http://schemas.microsoft.com/office/infopath/2007/PartnerControls">c1ca8435-9635-48b0-8fd0-127d70284636</TermId>
        </TermInfo>
      </Terms>
    </e390b8d06ece46449586677b864a8181>
    <m007437e3ff24ee3b6b1beda051d5beb xmlns="aec5f570-5954-42b2-93f8-bbdf6252596e">
      <Terms xmlns="http://schemas.microsoft.com/office/infopath/2007/PartnerControls"/>
    </m007437e3ff24ee3b6b1beda051d5beb>
    <_nifSaksbehandler xmlns="aec5f570-5954-42b2-93f8-bbdf6252596e">
      <UserInfo>
        <DisplayName>Sæbøe, Åsmund</DisplayName>
        <AccountId>1579</AccountId>
        <AccountType/>
      </UserInfo>
    </_nifSaksbehandler>
    <_nifTil xmlns="aec5f570-5954-42b2-93f8-bbdf6252596e" xsi:nil="true"/>
  </documentManagement>
</p:properties>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PowerPoint" ma:contentTypeID="0x01010089F515CEF38C6043B09A4EB0A2E09D63020098A90DD325442D4FB9BFCF713C750FAA007F90AC2C06C82D49931749CC52E42A8D" ma:contentTypeVersion="118" ma:contentTypeDescription="Opprett et nytt dokument." ma:contentTypeScope="" ma:versionID="05a73e5f2013c68b8c479d35b375daa3">
  <xsd:schema xmlns:xsd="http://www.w3.org/2001/XMLSchema" xmlns:xs="http://www.w3.org/2001/XMLSchema" xmlns:p="http://schemas.microsoft.com/office/2006/metadata/properties" xmlns:ns2="aec5f570-5954-42b2-93f8-bbdf6252596e" xmlns:ns3="111fa406-b1c7-4021-bd8f-10346e9df403" targetNamespace="http://schemas.microsoft.com/office/2006/metadata/properties" ma:root="true" ma:fieldsID="4e173e395206a46596881bacf7641949" ns2:_="" ns3:_="">
    <xsd:import namespace="aec5f570-5954-42b2-93f8-bbdf6252596e"/>
    <xsd:import namespace="111fa406-b1c7-4021-bd8f-10346e9df403"/>
    <xsd:element name="properties">
      <xsd:complexType>
        <xsd:sequence>
          <xsd:element name="documentManagement">
            <xsd:complexType>
              <xsd:all>
                <xsd:element ref="ns2:_nifDokumenteier" minOccurs="0"/>
                <xsd:element ref="ns2:_nifSaksbehandler" minOccurs="0"/>
                <xsd:element ref="ns2:_nifDokumentbeskrivelse" minOccurs="0"/>
                <xsd:element ref="ns2:_nifDokumentstatus" minOccurs="0"/>
                <xsd:element ref="ns2:InnUtIntern"/>
                <xsd:element ref="ns2:_arFrist" minOccurs="0"/>
                <xsd:element ref="ns2:_nifTil" minOccurs="0"/>
                <xsd:element ref="ns2:_nifFra" minOccurs="0"/>
                <xsd:element ref="ns2:m007437e3ff24ee3b6b1beda051d5beb" minOccurs="0"/>
                <xsd:element ref="ns2:TaxCatchAll" minOccurs="0"/>
                <xsd:element ref="ns2:TaxCatchAllLabel" minOccurs="0"/>
                <xsd:element ref="ns2:e390b8d06ece46449586677b864a8181" minOccurs="0"/>
                <xsd:element ref="ns2:AnonymEksternDeling"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5f570-5954-42b2-93f8-bbdf6252596e" elementFormDefault="qualified">
    <xsd:import namespace="http://schemas.microsoft.com/office/2006/documentManagement/types"/>
    <xsd:import namespace="http://schemas.microsoft.com/office/infopath/2007/PartnerControls"/>
    <xsd:element name="_nifDokumenteier" ma:index="2" nillable="true" ma:displayName="Dokumenteier" ma:hidden="true" ma:SearchPeopleOnly="false" ma:SharePointGroup="0" ma:internalName="_nif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nifSaksbehandler" ma:index="3" nillable="true" ma:displayName="Saksbehandler" ma:SearchPeopleOnly="false" ma:SharePointGroup="0" ma:internalName="_nifSaksbehandl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nifDokumentbeskrivelse" ma:index="5" nillable="true" ma:displayName="Dokumentbeskrivelse" ma:internalName="_nifDokumentbeskrivelse">
      <xsd:simpleType>
        <xsd:restriction base="dms:Note">
          <xsd:maxLength value="255"/>
        </xsd:restriction>
      </xsd:simpleType>
    </xsd:element>
    <xsd:element name="_nifDokumentstatus" ma:index="6" nillable="true" ma:displayName="Dokumentstatus" ma:default="Ubehandlet" ma:internalName="_nifDokumentstatus" ma:readOnly="false">
      <xsd:simpleType>
        <xsd:restriction base="dms:Choice">
          <xsd:enumeration value="Ubehandlet"/>
          <xsd:enumeration value="Under arbeid"/>
          <xsd:enumeration value="Ferdig"/>
        </xsd:restriction>
      </xsd:simpleType>
    </xsd:element>
    <xsd:element name="InnUtIntern" ma:index="7" ma:displayName="Inn/Ut/Intern" ma:default="Intern" ma:format="Dropdown" ma:internalName="InnUtIntern">
      <xsd:simpleType>
        <xsd:restriction base="dms:Choice">
          <xsd:enumeration value="Innkommende"/>
          <xsd:enumeration value="Utgående"/>
          <xsd:enumeration value="Intern"/>
        </xsd:restriction>
      </xsd:simpleType>
    </xsd:element>
    <xsd:element name="_arFrist" ma:index="9" nillable="true" ma:displayName="Frist" ma:format="DateOnly" ma:internalName="_arFrist">
      <xsd:simpleType>
        <xsd:restriction base="dms:DateTime"/>
      </xsd:simpleType>
    </xsd:element>
    <xsd:element name="_nifTil" ma:index="10" nillable="true" ma:displayName="Til" ma:internalName="_nifTil">
      <xsd:simpleType>
        <xsd:restriction base="dms:Text"/>
      </xsd:simpleType>
    </xsd:element>
    <xsd:element name="_nifFra" ma:index="11" nillable="true" ma:displayName="Fra" ma:internalName="_nifFra">
      <xsd:simpleType>
        <xsd:restriction base="dms:Text"/>
      </xsd:simpleType>
    </xsd:element>
    <xsd:element name="m007437e3ff24ee3b6b1beda051d5beb" ma:index="16" nillable="true" ma:taxonomy="true" ma:internalName="m007437e3ff24ee3b6b1beda051d5beb" ma:taxonomyFieldName="Dokumentkategori" ma:displayName="Dokumentkategori" ma:default="" ma:fieldId="{6007437e-3ff2-4ee3-b6b1-beda051d5beb}" ma:sspId="f0e9ee77-ca26-4a69-aa98-c9b10d3d2018" ma:termSetId="67b1013f-a871-4d25-94e6-2d190b3db54d"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51ad6cb9-99e5-4ac7-b885-cde99d8f25d1}" ma:internalName="TaxCatchAll" ma:showField="CatchAllData" ma:web="111fa406-b1c7-4021-bd8f-10346e9df403">
      <xsd:complexType>
        <xsd:complexContent>
          <xsd:extension base="dms:MultiChoiceLookup">
            <xsd:sequence>
              <xsd:element name="Value" type="dms:Lookup" maxOccurs="unbounded" minOccurs="0" nillable="true"/>
            </xsd:sequence>
          </xsd:extension>
        </xsd:complexContent>
      </xsd:complexType>
    </xsd:element>
    <xsd:element name="TaxCatchAllLabel" ma:index="18" nillable="true" ma:displayName="Taxonomy Catch All Column1" ma:hidden="true" ma:list="{51ad6cb9-99e5-4ac7-b885-cde99d8f25d1}" ma:internalName="TaxCatchAllLabel" ma:readOnly="true" ma:showField="CatchAllDataLabel" ma:web="111fa406-b1c7-4021-bd8f-10346e9df403">
      <xsd:complexType>
        <xsd:complexContent>
          <xsd:extension base="dms:MultiChoiceLookup">
            <xsd:sequence>
              <xsd:element name="Value" type="dms:Lookup" maxOccurs="unbounded" minOccurs="0" nillable="true"/>
            </xsd:sequence>
          </xsd:extension>
        </xsd:complexContent>
      </xsd:complexType>
    </xsd:element>
    <xsd:element name="e390b8d06ece46449586677b864a8181" ma:index="20" nillable="true" ma:taxonomy="true" ma:internalName="e390b8d06ece46449586677b864a8181" ma:taxonomyFieldName="OrgTilhorighet" ma:displayName="OrgTilhørighet" ma:readOnly="false" ma:default="" ma:fieldId="{e390b8d0-6ece-4644-9586-677b864a8181}" ma:sspId="f0e9ee77-ca26-4a69-aa98-c9b10d3d2018" ma:termSetId="12ccf01c-bc00-485e-8479-20ef31869011" ma:anchorId="b89e662b-c5a0-4f18-8bb7-b431aa465976" ma:open="false" ma:isKeyword="false">
      <xsd:complexType>
        <xsd:sequence>
          <xsd:element ref="pc:Terms" minOccurs="0" maxOccurs="1"/>
        </xsd:sequence>
      </xsd:complexType>
    </xsd:element>
    <xsd:element name="AnonymEksternDeling" ma:index="22" nillable="true" ma:displayName="Anonym Ekstern Deling" ma:default="0" ma:internalName="AnonymEksternDeling">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11fa406-b1c7-4021-bd8f-10346e9df403" elementFormDefault="qualified">
    <xsd:import namespace="http://schemas.microsoft.com/office/2006/documentManagement/types"/>
    <xsd:import namespace="http://schemas.microsoft.com/office/infopath/2007/PartnerControls"/>
    <xsd:element name="_dlc_DocId" ma:index="23" nillable="true" ma:displayName="Dokument-ID-verdi" ma:description="Verdien for dokument-IDen som er tilordnet elementet." ma:internalName="_dlc_DocId" ma:readOnly="true">
      <xsd:simpleType>
        <xsd:restriction base="dms:Text"/>
      </xsd:simpleType>
    </xsd:element>
    <xsd:element name="_dlc_DocIdUrl" ma:index="24"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Innholdstype"/>
        <xsd:element ref="dc:title" minOccurs="0" maxOccurs="1" ma:index="1"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28EDC05-618E-45EF-8DA8-71F9DFF68A1D}">
  <ds:schemaRefs>
    <ds:schemaRef ds:uri="Microsoft.SharePoint.Taxonomy.ContentTypeSync"/>
  </ds:schemaRefs>
</ds:datastoreItem>
</file>

<file path=customXml/itemProps2.xml><?xml version="1.0" encoding="utf-8"?>
<ds:datastoreItem xmlns:ds="http://schemas.openxmlformats.org/officeDocument/2006/customXml" ds:itemID="{5107016E-2525-4040-BA8D-8AD4EE31DBA1}">
  <ds:schemaRefs>
    <ds:schemaRef ds:uri="http://schemas.microsoft.com/office/2006/documentManagement/types"/>
    <ds:schemaRef ds:uri="aec5f570-5954-42b2-93f8-bbdf6252596e"/>
    <ds:schemaRef ds:uri="http://www.w3.org/XML/1998/namespace"/>
    <ds:schemaRef ds:uri="http://purl.org/dc/dcmitype/"/>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111fa406-b1c7-4021-bd8f-10346e9df403"/>
  </ds:schemaRefs>
</ds:datastoreItem>
</file>

<file path=customXml/itemProps3.xml><?xml version="1.0" encoding="utf-8"?>
<ds:datastoreItem xmlns:ds="http://schemas.openxmlformats.org/officeDocument/2006/customXml" ds:itemID="{5D755358-1AE8-4292-94AC-25E88D724648}">
  <ds:schemaRefs>
    <ds:schemaRef ds:uri="http://schemas.microsoft.com/office/2006/metadata/customXsn"/>
  </ds:schemaRefs>
</ds:datastoreItem>
</file>

<file path=customXml/itemProps4.xml><?xml version="1.0" encoding="utf-8"?>
<ds:datastoreItem xmlns:ds="http://schemas.openxmlformats.org/officeDocument/2006/customXml" ds:itemID="{0C9EC5C1-6DCA-4C5B-8ED2-D18D1DF8EA72}">
  <ds:schemaRefs>
    <ds:schemaRef ds:uri="http://schemas.microsoft.com/sharepoint/v3/contenttype/forms"/>
  </ds:schemaRefs>
</ds:datastoreItem>
</file>

<file path=customXml/itemProps5.xml><?xml version="1.0" encoding="utf-8"?>
<ds:datastoreItem xmlns:ds="http://schemas.openxmlformats.org/officeDocument/2006/customXml" ds:itemID="{114ED0F3-2223-4F8E-90E7-F8753BCB35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c5f570-5954-42b2-93f8-bbdf6252596e"/>
    <ds:schemaRef ds:uri="111fa406-b1c7-4021-bd8f-10346e9df4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C6DB3ADB-B665-4FC0-A656-C093A1415D2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Powerpoint-mal sivilsamfunn-senter liggende 2015 arial</Template>
  <TotalTime>3027</TotalTime>
  <Words>1177</Words>
  <Application>Microsoft Office PowerPoint</Application>
  <PresentationFormat>Skjermfremvisning (4:3)</PresentationFormat>
  <Paragraphs>274</Paragraphs>
  <Slides>27</Slides>
  <Notes>26</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27</vt:i4>
      </vt:variant>
    </vt:vector>
  </HeadingPairs>
  <TitlesOfParts>
    <vt:vector size="33" baseType="lpstr">
      <vt:lpstr>SimSun</vt:lpstr>
      <vt:lpstr>Arial</vt:lpstr>
      <vt:lpstr>Calibri</vt:lpstr>
      <vt:lpstr>Times New Roman</vt:lpstr>
      <vt:lpstr>Wingdings</vt:lpstr>
      <vt:lpstr>Powerpoint-mal sivilsamfunn-senter liggende 2015 arial</vt:lpstr>
      <vt:lpstr>Medlemsorganisasjoner og ulike tilknytningsformer</vt:lpstr>
      <vt:lpstr>Organisasjonssamfunnet i endring</vt:lpstr>
      <vt:lpstr>PowerPoint-presentasjon</vt:lpstr>
      <vt:lpstr>PowerPoint-presentasjon</vt:lpstr>
      <vt:lpstr>PowerPoint-presentasjon</vt:lpstr>
      <vt:lpstr>PowerPoint-presentasjon</vt:lpstr>
      <vt:lpstr>PowerPoint-presentasjon</vt:lpstr>
      <vt:lpstr>PowerPoint-presentasjon</vt:lpstr>
      <vt:lpstr>PowerPoint-presentasjon</vt:lpstr>
      <vt:lpstr>Profesjonalisering av frivilligheten? Mellom betalt og frivillig arbeid</vt:lpstr>
      <vt:lpstr>Modeller og begreper</vt:lpstr>
      <vt:lpstr>PowerPoint-presentasjon</vt:lpstr>
      <vt:lpstr>PowerPoint-presentasjon</vt:lpstr>
      <vt:lpstr>PowerPoint-presentasjon</vt:lpstr>
      <vt:lpstr>PowerPoint-presentasjon</vt:lpstr>
      <vt:lpstr>PowerPoint-presentasjon</vt:lpstr>
      <vt:lpstr>PowerPoint-presentasjon</vt:lpstr>
      <vt:lpstr>Å finne balansen</vt:lpstr>
      <vt:lpstr>Utfordringer og dilemmaer</vt:lpstr>
      <vt:lpstr>PowerPoint-presentasjon</vt:lpstr>
      <vt:lpstr>PowerPoint-presentasjon</vt:lpstr>
      <vt:lpstr>PowerPoint-presentasjon</vt:lpstr>
      <vt:lpstr>PowerPoint-presentasjon</vt:lpstr>
      <vt:lpstr>PowerPoint-presentasjon</vt:lpstr>
      <vt:lpstr>PowerPoint-presentasjon</vt:lpstr>
      <vt:lpstr>Utviklingsmuligheter</vt:lpstr>
      <vt:lpstr>PowerPoint-presentasjon</vt:lpstr>
    </vt:vector>
  </TitlesOfParts>
  <Company>Institutt for samfunnsforskning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Synne Sætrang</dc:creator>
  <cp:lastModifiedBy>Fredheim, Geir Owe</cp:lastModifiedBy>
  <cp:revision>117</cp:revision>
  <dcterms:created xsi:type="dcterms:W3CDTF">2016-03-31T11:52:10Z</dcterms:created>
  <dcterms:modified xsi:type="dcterms:W3CDTF">2017-04-03T13:11:33Z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0x01010089F515CEF38C6043B09A4EB0A2E09D63020098A90DD325442D4FB9BFCF713C750FAA007F90AC2C06C82D49931749CC52E42A8D</vt:lpwstr>
  </property>
  <property fmtid="{D5CDD505-2E9C-101B-9397-08002B2CF9AE}" pid="3" name="Dokumentkategori">
    <vt:lpwstr/>
  </property>
  <property fmtid="{D5CDD505-2E9C-101B-9397-08002B2CF9AE}" pid="4" name="_dlc_DocIdItemGuid">
    <vt:lpwstr>3be21f6a-21cf-40ce-886e-3765f83d0500</vt:lpwstr>
  </property>
  <property fmtid="{D5CDD505-2E9C-101B-9397-08002B2CF9AE}" pid="5" name="OrgTilhorighet">
    <vt:lpwstr>1;#SF01 Norges Idrettsforbund|c1ca8435-9635-48b0-8fd0-127d70284636</vt:lpwstr>
  </property>
</Properties>
</file>