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5"/>
    <p:sldMasterId id="2147483695" r:id="rId6"/>
    <p:sldMasterId id="2147483935" r:id="rId7"/>
    <p:sldMasterId id="2147483916" r:id="rId8"/>
    <p:sldMasterId id="2147483940" r:id="rId9"/>
    <p:sldMasterId id="2147483926" r:id="rId10"/>
  </p:sldMasterIdLst>
  <p:notesMasterIdLst>
    <p:notesMasterId r:id="rId34"/>
  </p:notesMasterIdLst>
  <p:sldIdLst>
    <p:sldId id="256" r:id="rId11"/>
    <p:sldId id="338" r:id="rId12"/>
    <p:sldId id="356" r:id="rId13"/>
    <p:sldId id="330" r:id="rId14"/>
    <p:sldId id="309" r:id="rId15"/>
    <p:sldId id="316" r:id="rId16"/>
    <p:sldId id="342" r:id="rId17"/>
    <p:sldId id="357" r:id="rId18"/>
    <p:sldId id="341" r:id="rId19"/>
    <p:sldId id="339" r:id="rId20"/>
    <p:sldId id="344" r:id="rId21"/>
    <p:sldId id="340" r:id="rId22"/>
    <p:sldId id="331" r:id="rId23"/>
    <p:sldId id="322" r:id="rId24"/>
    <p:sldId id="337" r:id="rId25"/>
    <p:sldId id="348" r:id="rId26"/>
    <p:sldId id="336" r:id="rId27"/>
    <p:sldId id="335" r:id="rId28"/>
    <p:sldId id="346" r:id="rId29"/>
    <p:sldId id="347" r:id="rId30"/>
    <p:sldId id="332" r:id="rId31"/>
    <p:sldId id="349" r:id="rId32"/>
    <p:sldId id="350" r:id="rId33"/>
  </p:sldIdLst>
  <p:sldSz cx="9144000" cy="5143500" type="screen16x9"/>
  <p:notesSz cx="6858000" cy="151447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135"/>
    <a:srgbClr val="59595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88698" autoAdjust="0"/>
  </p:normalViewPr>
  <p:slideViewPr>
    <p:cSldViewPr>
      <p:cViewPr varScale="1">
        <p:scale>
          <a:sx n="128" d="100"/>
          <a:sy n="128" d="100"/>
        </p:scale>
        <p:origin x="130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3F589A-B22E-4F91-8AD9-190B1AC8EDCF}" type="datetimeFigureOut">
              <a:rPr lang="nb-NO"/>
              <a:pPr>
                <a:defRPr/>
              </a:pPr>
              <a:t>19.10.2018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BA23742-51E1-48F2-9D26-22282FA8CB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37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rettsforbundet.no/globalassets/idrett/idrettsforbundet/om-nif/protokoller_rapporter/oslo2022-evalueringsrapport_nif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KAREN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0463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TOM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10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67553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TOM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11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24467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TOM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12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29470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KAREN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13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95821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KAREN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14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34686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15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06005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16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85583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STINE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17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67866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err="1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18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84561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ANJA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19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351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36760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ANJA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20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744821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ANJA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21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208288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KAREN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22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167549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FINN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23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12957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23742-51E1-48F2-9D26-22282FA8CBE7}" type="slidenum">
              <a:rPr lang="nb-NO" altLang="nb-NO" smtClean="0"/>
              <a:pPr/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66896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KAREN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15800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KAREN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17533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KAREN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89922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TOM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7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5148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TOM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8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03771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TOM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u="sng" dirty="0">
                <a:solidFill>
                  <a:schemeClr val="bg1"/>
                </a:solidFill>
                <a:hlinkClick r:id="rId3"/>
              </a:rPr>
              <a:t>https://www.idrettsforbundet.no/globalassets/idrett/idrettsforbundet/om-nif/protokoller_rapporter/oslo2022-evalueringsrapport_nif.pdf</a:t>
            </a:r>
            <a:endParaRPr lang="nb-NO" sz="1200" dirty="0">
              <a:solidFill>
                <a:schemeClr val="bg1"/>
              </a:solidFill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23742-51E1-48F2-9D26-22282FA8CBE7}" type="slidenum">
              <a:rPr lang="nb-NO" altLang="nb-NO"/>
              <a:pPr/>
              <a:t>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15149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899592" y="3381840"/>
            <a:ext cx="2952328" cy="27003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445736"/>
            <a:ext cx="468052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899592" y="2859782"/>
            <a:ext cx="467995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2502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203325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97111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624215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1203325"/>
            <a:ext cx="6264796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649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6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4951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192688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ilde 3"/>
          <p:cNvSpPr>
            <a:spLocks noGrp="1"/>
          </p:cNvSpPr>
          <p:nvPr>
            <p:ph type="pic" sz="quarter" idx="12"/>
          </p:nvPr>
        </p:nvSpPr>
        <p:spPr>
          <a:xfrm>
            <a:off x="4644008" y="1959682"/>
            <a:ext cx="3600000" cy="2628292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099386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0" y="1203598"/>
            <a:ext cx="4103688" cy="702078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55976" cy="4587974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4572000" y="1905676"/>
            <a:ext cx="4103688" cy="26822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94569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203325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624215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1203325"/>
            <a:ext cx="6264796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6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192688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ilde 3"/>
          <p:cNvSpPr>
            <a:spLocks noGrp="1"/>
          </p:cNvSpPr>
          <p:nvPr>
            <p:ph type="pic" sz="quarter" idx="12"/>
          </p:nvPr>
        </p:nvSpPr>
        <p:spPr>
          <a:xfrm>
            <a:off x="4644008" y="1959682"/>
            <a:ext cx="3600000" cy="2628292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69776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23119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0" y="1203598"/>
            <a:ext cx="4103688" cy="702078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55976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4572000" y="1905676"/>
            <a:ext cx="4103688" cy="29703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24128" y="3291830"/>
            <a:ext cx="2962672" cy="936104"/>
          </a:xfrm>
          <a:prstGeom prst="rect">
            <a:avLst/>
          </a:prstGeom>
        </p:spPr>
        <p:txBody>
          <a:bodyPr anchor="b"/>
          <a:lstStyle>
            <a:lvl1pPr algn="l">
              <a:defRPr sz="2400" b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508104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211151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65187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3" name="Tittel 1"/>
          <p:cNvSpPr>
            <a:spLocks noGrp="1"/>
          </p:cNvSpPr>
          <p:nvPr>
            <p:ph type="title"/>
          </p:nvPr>
        </p:nvSpPr>
        <p:spPr>
          <a:xfrm>
            <a:off x="906433" y="3867894"/>
            <a:ext cx="6257956" cy="936104"/>
          </a:xfrm>
          <a:prstGeom prst="rect">
            <a:avLst/>
          </a:prstGeom>
        </p:spPr>
        <p:txBody>
          <a:bodyPr anchor="t"/>
          <a:lstStyle>
            <a:lvl1pPr algn="l">
              <a:defRPr sz="2400" b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98425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23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 algn="l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</a:t>
            </a:r>
            <a:r>
              <a:rPr lang="nb-NO"/>
              <a:t>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19588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006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19588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984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7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3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897654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 userDrawn="1">
          <p15:clr>
            <a:srgbClr val="FBAE40"/>
          </p15:clr>
        </p15:guide>
        <p15:guide id="2" pos="56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916000" cy="209615"/>
          </a:xfrm>
        </p:spPr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5943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 algn="l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</a:t>
            </a:r>
            <a:r>
              <a:rPr lang="nb-NO"/>
              <a:t>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19588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19588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7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emf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NIF_Logo_Farger.ep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88467"/>
            <a:ext cx="1440000" cy="7352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9592" y="4767263"/>
            <a:ext cx="1440160" cy="20961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3175992" cy="209615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308304" y="4767263"/>
            <a:ext cx="1378496" cy="2096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0" y="4767263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 userDrawn="1"/>
        </p:nvCxnSpPr>
        <p:spPr>
          <a:xfrm>
            <a:off x="0" y="4976878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 descr="NIF_Logo_Farger.eps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56" y="432000"/>
            <a:ext cx="1260000" cy="6433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13" r:id="rId2"/>
    <p:sldLayoutId id="2147483912" r:id="rId3"/>
    <p:sldLayoutId id="2147483910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5465" userDrawn="1">
          <p15:clr>
            <a:srgbClr val="F26B43"/>
          </p15:clr>
        </p15:guide>
        <p15:guide id="4" pos="567" userDrawn="1">
          <p15:clr>
            <a:srgbClr val="F26B43"/>
          </p15:clr>
        </p15:guide>
        <p15:guide id="5" pos="451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NIF_Logo_Farger.eps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56" y="432000"/>
            <a:ext cx="1260000" cy="64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4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99592" y="4767263"/>
            <a:ext cx="1440160" cy="20961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916000" cy="209615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096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93FFF0B7-9FEE-4402-AA95-16F759CEF61D}" type="slidenum">
              <a:rPr lang="nb-NO" altLang="nb-NO" smtClean="0"/>
              <a:pPr/>
              <a:t>‹#›</a:t>
            </a:fld>
            <a:endParaRPr lang="nb-NO" altLang="nb-NO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0" y="4767263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 userDrawn="1"/>
        </p:nvCxnSpPr>
        <p:spPr>
          <a:xfrm>
            <a:off x="0" y="4976878"/>
            <a:ext cx="9143488" cy="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8" descr="NIF_Logo_Farger.eps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56" y="432000"/>
            <a:ext cx="1260000" cy="64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9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23" r:id="rId2"/>
    <p:sldLayoutId id="2147483917" r:id="rId3"/>
    <p:sldLayoutId id="2147483924" r:id="rId4"/>
    <p:sldLayoutId id="2147483919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NIF_Logo_Farger.eps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56" y="432000"/>
            <a:ext cx="1260000" cy="64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1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NIF_Logo_Farger.ep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56" y="432000"/>
            <a:ext cx="1260000" cy="64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4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/>
          <p:cNvCxnSpPr/>
          <p:nvPr/>
        </p:nvCxnSpPr>
        <p:spPr>
          <a:xfrm>
            <a:off x="900113" y="2446387"/>
            <a:ext cx="468000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900113" y="2859782"/>
            <a:ext cx="468000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900113" y="3291830"/>
            <a:ext cx="468000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tekst 1"/>
          <p:cNvSpPr>
            <a:spLocks noGrp="1"/>
          </p:cNvSpPr>
          <p:nvPr>
            <p:ph type="body" sz="quarter" idx="12"/>
          </p:nvPr>
        </p:nvSpPr>
        <p:spPr>
          <a:xfrm>
            <a:off x="900113" y="2913788"/>
            <a:ext cx="4680520" cy="378042"/>
          </a:xfrm>
        </p:spPr>
        <p:txBody>
          <a:bodyPr/>
          <a:lstStyle/>
          <a:p>
            <a:r>
              <a:rPr lang="nb-NO" sz="1200" dirty="0"/>
              <a:t>Kulturdepartementets oppfølging av NIFs bruk av spillemidler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882692" y="2446387"/>
            <a:ext cx="4679950" cy="378042"/>
          </a:xfrm>
        </p:spPr>
        <p:txBody>
          <a:bodyPr/>
          <a:lstStyle/>
          <a:p>
            <a:r>
              <a:rPr lang="nb-NO" dirty="0"/>
              <a:t>Riksrevisjonens rapport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671650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pPr lvl="0"/>
            <a:r>
              <a:rPr lang="nb-NO" sz="1200" i="1" u="sng" dirty="0"/>
              <a:t>Idrettsstyret har vært lite involvert på IT-området</a:t>
            </a:r>
            <a:r>
              <a:rPr lang="nb-NO" sz="1200" i="1" dirty="0"/>
              <a:t> som er en av de store kostnadsdriverne i sentralorganisasjonen. De viktigste avgjørelsene om investeringer i nye IT-systemer er ikke tatt av styret.</a:t>
            </a:r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716016" y="1635646"/>
            <a:ext cx="4248472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IT-strategi alltid vedtatt av Idrettsstyret etter innstilling fra et bredt sammensatt og faglig IT-utvalg.</a:t>
            </a:r>
          </a:p>
          <a:p>
            <a:pPr lvl="1"/>
            <a:r>
              <a:rPr lang="nb-NO" sz="1200" dirty="0"/>
              <a:t>første gang i 2003, </a:t>
            </a:r>
          </a:p>
          <a:p>
            <a:pPr lvl="1"/>
            <a:r>
              <a:rPr lang="nb-NO" sz="1200" dirty="0"/>
              <a:t>revidert og vedtatt i 2009 0g 2015</a:t>
            </a:r>
          </a:p>
          <a:p>
            <a:endParaRPr lang="nb-NO" sz="1200" dirty="0"/>
          </a:p>
          <a:p>
            <a:r>
              <a:rPr lang="nb-NO" sz="1200" dirty="0"/>
              <a:t>Langsiktige vedtak fattet i 1996 og 1998, utvikling av hovedsystemer og felles databaser er jevnlig behandlet i IS. </a:t>
            </a:r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Styrebehandling på IT-området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3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85197" y="1671650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pPr lvl="0"/>
            <a:r>
              <a:rPr lang="nb-NO" sz="1200" i="1" u="sng" dirty="0"/>
              <a:t>Idrettsstyret har vært lite involvert på IT-området</a:t>
            </a:r>
            <a:r>
              <a:rPr lang="nb-NO" sz="1200" i="1" dirty="0"/>
              <a:t> som er en av de store kostnadsdriverne i sentralorganisasjonen. De viktigste avgjørelsene om investeringer i nye IT-systemer er ikke tatt av styret.</a:t>
            </a:r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788024" y="1617644"/>
            <a:ext cx="3744416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Engasjement synliggjort gjennom spillemiddelsøknad og behov for modernisering og vedlikehold av felles IT-løsninger for organisasjonen. </a:t>
            </a:r>
          </a:p>
          <a:p>
            <a:endParaRPr lang="nb-NO" sz="1200" dirty="0"/>
          </a:p>
          <a:p>
            <a:r>
              <a:rPr lang="nb-NO" sz="1200" dirty="0"/>
              <a:t>Årlig status og </a:t>
            </a:r>
            <a:r>
              <a:rPr lang="nb-NO" sz="1200" dirty="0" err="1"/>
              <a:t>og</a:t>
            </a:r>
            <a:r>
              <a:rPr lang="nb-NO" sz="1200" dirty="0"/>
              <a:t> overordnet prioritering og gjennomgang på IT </a:t>
            </a:r>
            <a:r>
              <a:rPr lang="nb-NO" sz="1200" dirty="0" err="1"/>
              <a:t>ifm</a:t>
            </a:r>
            <a:r>
              <a:rPr lang="nb-NO" sz="1200" dirty="0"/>
              <a:t> budsjettbehandling</a:t>
            </a:r>
          </a:p>
          <a:p>
            <a:endParaRPr lang="nb-NO" sz="1200" dirty="0"/>
          </a:p>
          <a:p>
            <a:r>
              <a:rPr lang="nb-NO" sz="1200" dirty="0"/>
              <a:t>Status og gjennomgang av IT-kostnader minimum kvartalsvis </a:t>
            </a:r>
            <a:r>
              <a:rPr lang="nb-NO" sz="1200" dirty="0" err="1"/>
              <a:t>ifm</a:t>
            </a:r>
            <a:r>
              <a:rPr lang="nb-NO" sz="1200" dirty="0"/>
              <a:t> prognoseoppdateringer</a:t>
            </a:r>
          </a:p>
          <a:p>
            <a:endParaRPr lang="nb-NO" sz="1200" dirty="0"/>
          </a:p>
          <a:p>
            <a:r>
              <a:rPr lang="nb-NO" sz="1200" dirty="0"/>
              <a:t>Flere tiltak skal styrke den strategiske styringen av IT-området fremover (GS)</a:t>
            </a:r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Styrebehandling på IT-området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0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671650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pPr lvl="0"/>
            <a:r>
              <a:rPr lang="nb-NO" sz="1200" i="1" u="sng" dirty="0"/>
              <a:t>Idrettsstyret har vært lite involvert på IT-området</a:t>
            </a:r>
            <a:r>
              <a:rPr lang="nb-NO" sz="1200" i="1" dirty="0"/>
              <a:t> som er en av de store kostnadsdriverne i sentralorganisasjonen. De viktigste avgjørelsene om investeringer i nye IT-systemer er ikke tatt av styret.</a:t>
            </a:r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582200" y="1617644"/>
            <a:ext cx="4454296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 (forts): </a:t>
            </a:r>
          </a:p>
          <a:p>
            <a:r>
              <a:rPr lang="nb-NO" sz="1200" dirty="0"/>
              <a:t>Flere tiltak skal styrke den strategiske styringen av IT-området fremover. </a:t>
            </a:r>
          </a:p>
          <a:p>
            <a:pPr lvl="1"/>
            <a:r>
              <a:rPr lang="nb-NO" sz="1200" dirty="0"/>
              <a:t>Ny leder (i ledergruppen)</a:t>
            </a:r>
          </a:p>
          <a:p>
            <a:pPr lvl="1"/>
            <a:r>
              <a:rPr lang="nb-NO" sz="1200" dirty="0"/>
              <a:t>Ny og mer forretningsorientert IT og digitaliseringsstrategi for norsk idrett. </a:t>
            </a:r>
          </a:p>
          <a:p>
            <a:pPr lvl="1"/>
            <a:r>
              <a:rPr lang="nb-NO" sz="1200" dirty="0"/>
              <a:t>Sterkere krav til beslutningsgrunnlag (behovsanalyser, estimering og risikoanalyser)</a:t>
            </a:r>
          </a:p>
          <a:p>
            <a:pPr lvl="1"/>
            <a:r>
              <a:rPr lang="nb-NO" sz="1200" dirty="0"/>
              <a:t>Bedre </a:t>
            </a:r>
            <a:r>
              <a:rPr lang="nb-NO" sz="1200" dirty="0" err="1"/>
              <a:t>forankrling</a:t>
            </a:r>
            <a:r>
              <a:rPr lang="nb-NO" sz="1200" dirty="0"/>
              <a:t> av prosjekter i NIFs ledelse og øvrige </a:t>
            </a:r>
            <a:r>
              <a:rPr lang="nb-NO" sz="1200" dirty="0" err="1"/>
              <a:t>org.ledd</a:t>
            </a:r>
            <a:endParaRPr lang="nb-NO" sz="1200" dirty="0"/>
          </a:p>
          <a:p>
            <a:pPr lvl="1"/>
            <a:r>
              <a:rPr lang="nb-NO" sz="1200" dirty="0"/>
              <a:t>Tydeligere prosjektstyring m/styringsgrupper og repr. fra brukere. </a:t>
            </a:r>
          </a:p>
          <a:p>
            <a:pPr lvl="1"/>
            <a:r>
              <a:rPr lang="nb-NO" sz="1200" dirty="0"/>
              <a:t>Bedre oppfølging og evaluering av eksterne partnere. </a:t>
            </a:r>
          </a:p>
          <a:p>
            <a:pPr lvl="1"/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Styrebehandling på IT-området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5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755576" y="1707654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r>
              <a:rPr lang="nb-NO" sz="1200" dirty="0"/>
              <a:t>NIF har i perioden rapportert antall medlemskap og aktive medlemskap, ikke antall medlemmer og aktive medlemmer. </a:t>
            </a:r>
          </a:p>
          <a:p>
            <a:endParaRPr lang="nb-NO" sz="1200" dirty="0"/>
          </a:p>
          <a:p>
            <a:r>
              <a:rPr lang="nb-NO" sz="1200" dirty="0"/>
              <a:t>NIF har arbeidet siden 2013 å få på plass en felles elektronisk medlemsdatabase, men arbeidet er ikke ferdig. </a:t>
            </a:r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582200" y="1707654"/>
            <a:ext cx="3744416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Klart mål om å rapportere både unike medlemmer og medlemskap.</a:t>
            </a:r>
          </a:p>
          <a:p>
            <a:endParaRPr lang="nb-NO" sz="1200" dirty="0"/>
          </a:p>
          <a:p>
            <a:r>
              <a:rPr lang="nb-NO" sz="1200" dirty="0"/>
              <a:t>Plan for å nå mål gjennom igangsatt digitaliseringsprosjekt</a:t>
            </a:r>
          </a:p>
          <a:p>
            <a:endParaRPr lang="nb-NO" sz="1200" dirty="0"/>
          </a:p>
          <a:p>
            <a:r>
              <a:rPr lang="nb-NO" sz="1200" dirty="0"/>
              <a:t>Søkt om i spillemiddelsøknad for 2019</a:t>
            </a:r>
          </a:p>
          <a:p>
            <a:endParaRPr lang="nb-NO" sz="1200" dirty="0"/>
          </a:p>
          <a:p>
            <a:r>
              <a:rPr lang="nb-NO" sz="1200" dirty="0"/>
              <a:t>Naturlig å også rapportere på medlemskap</a:t>
            </a:r>
          </a:p>
          <a:p>
            <a:pPr lvl="1"/>
            <a:r>
              <a:rPr lang="nb-NO" sz="1200" dirty="0"/>
              <a:t>Gjenspeiler idrettens karakter</a:t>
            </a:r>
          </a:p>
          <a:p>
            <a:pPr lvl="1"/>
            <a:r>
              <a:rPr lang="nb-NO" sz="1200" dirty="0"/>
              <a:t>Grunnlag for fordeling</a:t>
            </a:r>
          </a:p>
          <a:p>
            <a:endParaRPr lang="nb-NO" sz="1200" dirty="0"/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Medlemskaps- og medlemstall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0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pPr lvl="0"/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Olympiatoppen: Andel lønnskostnader økt, mens andelen som går til tilskudd til særforbund, utøvere og lag har sunket. Departementet legger få føringer på hvordan Olympiatoppen disponerer midler på post 4. </a:t>
            </a:r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644008" y="1851670"/>
            <a:ext cx="3744416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Olympiatoppen har prioritert å styrke fagavdelingene på Olympiatoppen. </a:t>
            </a:r>
          </a:p>
          <a:p>
            <a:endParaRPr lang="nb-NO" sz="1200" dirty="0"/>
          </a:p>
          <a:p>
            <a:r>
              <a:rPr lang="nb-NO" sz="1200" dirty="0"/>
              <a:t>Det innebærer rekruttering av flere fagfolk, som igjen gir økte lønnskostnader. </a:t>
            </a:r>
          </a:p>
          <a:p>
            <a:pPr marL="0" indent="0">
              <a:buNone/>
            </a:pPr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Toppidrett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18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r>
              <a:rPr lang="nb-NO" sz="1200" dirty="0"/>
              <a:t>«Mer enn halvparten av kostnadene NIF har omtalt som regions- og kompetanseutvikling i regnskapet for sentralorganisasjonen gjelder kostnader knyttet til OL søknad og ungdoms-OL.»</a:t>
            </a:r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582200" y="1779662"/>
            <a:ext cx="3744416" cy="2952328"/>
          </a:xfrm>
        </p:spPr>
        <p:txBody>
          <a:bodyPr anchor="t"/>
          <a:lstStyle/>
          <a:p>
            <a:pPr marL="0" indent="0">
              <a:buNone/>
            </a:pPr>
            <a:r>
              <a:rPr lang="nb-NO" sz="1200" b="1" dirty="0"/>
              <a:t>NIF:</a:t>
            </a:r>
          </a:p>
          <a:p>
            <a:r>
              <a:rPr lang="nb-NO" sz="1200" dirty="0"/>
              <a:t>I starten av prosjektene ble det ikke etablert egne prosjektnumre i regnskapssystemet.</a:t>
            </a:r>
          </a:p>
          <a:p>
            <a:endParaRPr lang="nb-NO" sz="1200" dirty="0"/>
          </a:p>
          <a:p>
            <a:r>
              <a:rPr lang="nb-NO" sz="1200" dirty="0"/>
              <a:t>Fra 2012 ble dette etablert og direkte kostnader ble deretter henført til disse prosjekt-  og avdelingsnumrene.</a:t>
            </a:r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Klassifisering av kostnader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99281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KUD ga øremerkede midler for tiltak til medlemmer med nedsatt funksjonsevne i 2015. Regnskapsanalysen indikerer at øremerkede midler er brukt til andre formål enn idrettsutvikling for funksjonshemmede. </a:t>
            </a:r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644008" y="1779662"/>
            <a:ext cx="3960440" cy="2952328"/>
          </a:xfrm>
        </p:spPr>
        <p:txBody>
          <a:bodyPr anchor="t"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Noe av tilskuddet ble benyttet til å støtte opp om Special Olympics som NIF fikk i ansvaret for å følge opp. Område nedsatt funksjonsevne innebærer også utviklingshemmede. </a:t>
            </a:r>
          </a:p>
          <a:p>
            <a:endParaRPr lang="nb-NO" sz="1200" dirty="0"/>
          </a:p>
          <a:p>
            <a:r>
              <a:rPr lang="nb-NO" sz="1200" dirty="0"/>
              <a:t>En rundreise til idrettspresident og GS ble i sin helhet kostnadsført her, der første del av reisen omhandlet Special Olympics og andre del av reisen omhandlet IOC. </a:t>
            </a:r>
          </a:p>
          <a:p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Klassifisering av kostnader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7824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</a:t>
            </a:r>
            <a:r>
              <a:rPr lang="nb-NO" sz="1200" dirty="0"/>
              <a:t> </a:t>
            </a:r>
          </a:p>
          <a:p>
            <a:r>
              <a:rPr lang="nb-NO" sz="1200" i="1" dirty="0"/>
              <a:t>«På noen områder har ikke NIF rapportert korrekt til KUD, eks ungdoms OL og OL/PL søknad 2022 gir ikke fullt ut dekkende kostnadsbilde.»</a:t>
            </a:r>
          </a:p>
          <a:p>
            <a:endParaRPr lang="nb-NO" sz="1200" i="1" dirty="0"/>
          </a:p>
          <a:p>
            <a:r>
              <a:rPr lang="nb-NO" sz="1200" i="1" dirty="0"/>
              <a:t>Separate OL/PL regnskap viser gjennomgående lavere kostnader enn det regnskapsanalysen viser. </a:t>
            </a:r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788024" y="1779662"/>
            <a:ext cx="3744416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</a:t>
            </a:r>
          </a:p>
          <a:p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Må avklares med Riksrevisjonen i dagens møte.</a:t>
            </a:r>
          </a:p>
          <a:p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Rapportering til KUD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33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pPr lvl="0"/>
            <a:r>
              <a:rPr lang="nb-NO" sz="1200" dirty="0"/>
              <a:t>Post 5.2 og 5.3. Tvil om midlene brukes effektivt og målrettet. </a:t>
            </a:r>
            <a:endParaRPr lang="nb-NO" sz="1200" i="1" dirty="0"/>
          </a:p>
          <a:p>
            <a:pPr lvl="0"/>
            <a:r>
              <a:rPr lang="nb-NO" sz="1200" i="1" dirty="0"/>
              <a:t>«Fordelingen belønner SF som når idrettspolitiske mål og innfrir departementets krav på flere områder, men stiller ikke krav til bruken av midlene, og kravene til rapportering er begrenset.»</a:t>
            </a:r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680992" y="1684751"/>
            <a:ext cx="3744416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</a:t>
            </a:r>
          </a:p>
          <a:p>
            <a:r>
              <a:rPr lang="nb-NO" sz="1200" dirty="0"/>
              <a:t>KUD: midler som går til </a:t>
            </a:r>
            <a:r>
              <a:rPr lang="nb-NO" sz="1200" i="1" dirty="0"/>
              <a:t>tiltak</a:t>
            </a:r>
            <a:endParaRPr lang="nb-NO" sz="1200" dirty="0"/>
          </a:p>
          <a:p>
            <a:r>
              <a:rPr lang="nb-NO" sz="1200" dirty="0"/>
              <a:t>SF er best egnet til å vurdere hvilke tiltak som er best egnet for å nå målene for sin idrett. </a:t>
            </a:r>
          </a:p>
          <a:p>
            <a:pPr lvl="1"/>
            <a:r>
              <a:rPr lang="nb-NO" sz="1200" dirty="0"/>
              <a:t>NIF sender tildelingsbrev (prioriteringer, rapporteringskrav, årsregnskap, årsberetning mm). </a:t>
            </a:r>
          </a:p>
          <a:p>
            <a:pPr indent="-171450"/>
            <a:r>
              <a:rPr lang="nb-NO" sz="1200" dirty="0"/>
              <a:t>11 definerte fagområder gjennomgås med SF på verdigrunnlag og dokumentasjon på kompe-</a:t>
            </a:r>
            <a:r>
              <a:rPr lang="nb-NO" sz="1200" dirty="0" err="1"/>
              <a:t>tanseområdet</a:t>
            </a:r>
            <a:r>
              <a:rPr lang="nb-NO" sz="1200" dirty="0"/>
              <a:t>. Rutiner må være på plass og midler tildeles etter oppnådd poengsum. </a:t>
            </a:r>
          </a:p>
          <a:p>
            <a:pPr indent="-171450"/>
            <a:endParaRPr lang="nb-NO" sz="1200" dirty="0"/>
          </a:p>
          <a:p>
            <a:pPr indent="-171450"/>
            <a:r>
              <a:rPr lang="nb-NO" sz="1200" dirty="0"/>
              <a:t>Omfattende evaluering av forvaltningsordningene er igangsatt</a:t>
            </a:r>
          </a:p>
          <a:p>
            <a:pPr indent="-171450"/>
            <a:endParaRPr lang="nb-NO" sz="1200" dirty="0"/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Forvaltning av midler til særforbund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28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971600" y="1237205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r>
              <a:rPr lang="nb-NO" sz="1200" dirty="0"/>
              <a:t>Post 3 midler skal gå direkte til barn og unge og ikke brukes til å finansiere virksomhet som bør finansieres over de øvrige postene. </a:t>
            </a:r>
          </a:p>
          <a:p>
            <a:r>
              <a:rPr lang="nb-NO" sz="1200" dirty="0"/>
              <a:t>Fra 2012-2017 er 52 millioner av tilskuddet brukt til å dekke lønnskostnader i NIFs kompetanseseksjon som bistår IK og SF </a:t>
            </a:r>
            <a:r>
              <a:rPr lang="nb-NO" sz="1200" dirty="0" err="1"/>
              <a:t>ifm</a:t>
            </a:r>
            <a:r>
              <a:rPr lang="nb-NO" sz="1200" dirty="0"/>
              <a:t> kurs. </a:t>
            </a:r>
          </a:p>
          <a:p>
            <a:r>
              <a:rPr lang="nb-NO" sz="1200" dirty="0"/>
              <a:t>Revisjonen anerkjenner behovet for samordning, men lønnsmidler bør komme fra post 1.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582200" y="1202523"/>
            <a:ext cx="4238272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Som et resultat av økende samarbeid mellom </a:t>
            </a:r>
            <a:r>
              <a:rPr lang="nb-NO" sz="1200" dirty="0" err="1"/>
              <a:t>SFene</a:t>
            </a:r>
            <a:r>
              <a:rPr lang="nb-NO" sz="1200" dirty="0"/>
              <a:t> og et ønske om å utvikle ledere, trenere og klubber er NIF bedt om å ta rollen som arbeidsgiver og formelt ansvarlig. Dette er avklart med KUD, står tydelig omtalt i alle spillemiddelsøknader og rapporter fra 2012-2017. </a:t>
            </a:r>
          </a:p>
          <a:p>
            <a:r>
              <a:rPr lang="nb-NO" sz="1200" dirty="0"/>
              <a:t>En styringsgruppe (SF og IK) planlegger, overser og kontrollerer bruk av pengene. </a:t>
            </a:r>
          </a:p>
          <a:p>
            <a:r>
              <a:rPr lang="nb-NO" sz="1200" dirty="0"/>
              <a:t>Fellesfunksjoner for klubb og bistand på trenerutvikling koordineres nå fra NIF og ikke gjennom 54 SF og 18 IK. </a:t>
            </a:r>
          </a:p>
          <a:p>
            <a:r>
              <a:rPr lang="nb-NO" sz="1200" dirty="0"/>
              <a:t>1,5 </a:t>
            </a:r>
            <a:r>
              <a:rPr lang="nb-NO" sz="1200" dirty="0" err="1"/>
              <a:t>mill</a:t>
            </a:r>
            <a:r>
              <a:rPr lang="nb-NO" sz="1200" dirty="0"/>
              <a:t> satt av til barne- og ungdomsforskning (Ungdata-stipendiat, Trenerundersøkelsen, </a:t>
            </a:r>
            <a:r>
              <a:rPr lang="nb-NO" sz="1200" dirty="0" err="1"/>
              <a:t>ref</a:t>
            </a:r>
            <a:r>
              <a:rPr lang="nb-NO" sz="1200" dirty="0"/>
              <a:t> søknad 2014 og utover)</a:t>
            </a:r>
          </a:p>
          <a:p>
            <a:r>
              <a:rPr lang="nb-NO" sz="1200" dirty="0"/>
              <a:t>Kostnadsbesparende fellesfunksjon- mer midler til aktivitet! </a:t>
            </a:r>
          </a:p>
          <a:p>
            <a:r>
              <a:rPr lang="nb-NO" sz="1200" dirty="0"/>
              <a:t>Nøkkeltallsrapporten viser at aktivitetsmålene, basert på antall medlemskap er nådd i perioden. </a:t>
            </a:r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971600" y="320791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Bruk av post 3-midler til NIF-ansatte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19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1929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032488C7-5CC1-4DD5-AAED-DF0A62293E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9592" y="1563638"/>
            <a:ext cx="7012816" cy="2628292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NIF tar Riksrevisjonens rapport til etterretning</a:t>
            </a:r>
          </a:p>
          <a:p>
            <a:endParaRPr lang="nb-NO" dirty="0"/>
          </a:p>
          <a:p>
            <a:r>
              <a:rPr lang="nb-NO" dirty="0"/>
              <a:t>NIF støtter opp om eventuelle initiativ fra KUD som vil bidra til å styrke NIFs rapportering til KUD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2BF7BB3-966A-4FBD-B878-801FB1C7B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620" y="920763"/>
            <a:ext cx="6264696" cy="702078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EE4135"/>
                </a:solidFill>
              </a:rPr>
              <a:t>KUDs oppfølging av NIFs bruk av spillemidler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B28200-6ABD-4288-A69B-AEC7AEC9A1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0C897E-20B3-4450-AB62-AB102908C5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4B405FE-78A4-410E-BAA9-BD1F5360B80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01280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981800" y="1482688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Særforbund med særlige satsinger for å bedre kjønnsbalansen blant medlemmer og aktive bør prioriteres. Det er usikkert om dette er fulgt opp i praksis. Fra 2012-2016 er kjønnsfordelingen når det gjelder lederverv, uforandret. </a:t>
            </a:r>
          </a:p>
          <a:p>
            <a:r>
              <a:rPr lang="nb-NO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2014 ba KUD NIF om en strategi for å bedre kjønnsbalansen i lederverv, men departementet har ikke mottatt en slik strategi ennå. I 2017/18 ba KUD om særskilt rapportering på arbeidet med å øke kvinneandelen i lederverv i alle organisasjonsledd.</a:t>
            </a:r>
          </a:p>
          <a:p>
            <a:endParaRPr lang="nb-NO" sz="1200" dirty="0"/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680992" y="1455626"/>
            <a:ext cx="4211488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NIF erkjenner at kjønnsbalansen fortsatt er skjev, både i medlemsmasse og i andelen lederverv. </a:t>
            </a:r>
          </a:p>
          <a:p>
            <a:r>
              <a:rPr lang="nb-NO" sz="1200" dirty="0"/>
              <a:t>Området ble først forankret i IPD i 2015. NIF bad om innspill fra organisasjonen, samt igangsatte en kartleggingen «likestilling i idretten» av ulike tiltak i alle SF. Videre utviklet NIF Kjønnsbarometeret for å få faktagrunnlag på ledernivå. </a:t>
            </a:r>
          </a:p>
          <a:p>
            <a:r>
              <a:rPr lang="nb-NO" sz="1200" dirty="0"/>
              <a:t>Lagt inn i utviklingsplaner, spillemiddelsøknader og fulgt opp i handlingsplaner. </a:t>
            </a:r>
          </a:p>
          <a:p>
            <a:r>
              <a:rPr lang="nb-NO" sz="1200" dirty="0"/>
              <a:t>Viktig tiltak; Mentorprogram (adoptert av flere SF) for rekruttering av flere kvinner til toppverv.</a:t>
            </a:r>
          </a:p>
          <a:p>
            <a:r>
              <a:rPr lang="nb-NO" sz="1200" dirty="0"/>
              <a:t>Fakta: Kvinner innehar 40% av alle styreverv blant alle under 51 år (utgjør 75% av alle styreverv). For de yngste kvinnene er andelen høyere. Høyest andel i sentralledd. Andelen kvinnelige styreledere er for lav.  </a:t>
            </a:r>
          </a:p>
          <a:p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66076" y="645536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Kjønnsbalanse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20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45457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r>
              <a:rPr lang="nb-NO" sz="1200" dirty="0"/>
              <a:t>NIF skal bidra til å øke deltakelsen for ungdom. NIF skal innhente, systematisere og spre kunnskap om hvilke om hvilke ungdomstiltak som fungerer. Medlemsregistreringen gjør det vanskelig å vurdere om NIF greier å beholde flere ungdommer som medlemmer. NIF har gitt innspill på hvilke tiltak de har gjennomført (Lederkurs for ungdom, prosjekt for å kartlegge tiltak som skal beholde ungdom, men er usikker om det faktisk har gitt effekt? </a:t>
            </a:r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680992" y="1684751"/>
            <a:ext cx="3744416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</a:t>
            </a:r>
          </a:p>
          <a:p>
            <a:r>
              <a:rPr lang="nb-NO" sz="1200" dirty="0"/>
              <a:t>KUD mener NIFs rapportering dokumenterer at NIF i stor grad leverer på de overordnede målene. Dette omhandler både en reell økning i medlemskap og aktivitetstall. </a:t>
            </a:r>
          </a:p>
          <a:p>
            <a:r>
              <a:rPr lang="nb-NO" sz="1200" dirty="0"/>
              <a:t>SF har best forutsetninger for å sette inn målrettede tiltak innen sine idretter. </a:t>
            </a:r>
          </a:p>
          <a:p>
            <a:r>
              <a:rPr lang="nb-NO" sz="1200" dirty="0"/>
              <a:t>NIF tildeler gjennom et rammetilskudd etter årsregnskap og medlemstall. </a:t>
            </a:r>
          </a:p>
          <a:p>
            <a:r>
              <a:rPr lang="nb-NO" sz="1200" dirty="0"/>
              <a:t>NIF har sammen med SF igangsatt flere tiltak for å styrke ungdomssatsingen i idretten (eks, ungt lederskap).</a:t>
            </a:r>
          </a:p>
          <a:p>
            <a:r>
              <a:rPr lang="nb-NO" sz="1200" dirty="0"/>
              <a:t>NIF tildelinger over 5.3 blir mer formålsrettet med mer spisset oppfølging på tiltak (evaluering av forvaltningsordningen er satt i gang) .</a:t>
            </a:r>
          </a:p>
          <a:p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1005576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Ungdomstiltak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39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032488C7-5CC1-4DD5-AAED-DF0A62293E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9592" y="1707654"/>
            <a:ext cx="6624736" cy="2628292"/>
          </a:xfrm>
        </p:spPr>
        <p:txBody>
          <a:bodyPr/>
          <a:lstStyle/>
          <a:p>
            <a:r>
              <a:rPr lang="nb-NO" sz="1800" dirty="0"/>
              <a:t>Møte med Riksrevisjonen</a:t>
            </a:r>
          </a:p>
          <a:p>
            <a:endParaRPr lang="nb-NO" sz="1800" dirty="0"/>
          </a:p>
          <a:p>
            <a:r>
              <a:rPr lang="nb-NO" sz="1800" dirty="0"/>
              <a:t>Grundig gjennomgang av rapport</a:t>
            </a:r>
          </a:p>
          <a:p>
            <a:endParaRPr lang="nb-NO" sz="1800" dirty="0"/>
          </a:p>
          <a:p>
            <a:r>
              <a:rPr lang="nb-NO" sz="1800" dirty="0"/>
              <a:t>Dialog med Kulturdepartementet</a:t>
            </a:r>
          </a:p>
          <a:p>
            <a:endParaRPr lang="nb-NO" sz="1800" dirty="0"/>
          </a:p>
          <a:p>
            <a:r>
              <a:rPr lang="nb-NO" sz="1800" dirty="0"/>
              <a:t>Vurdere hvilke tiltak som bør iverksettes i tillegg til allerede iverksatte tiltak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2BF7BB3-966A-4FBD-B878-801FB1C7B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059582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NIFs videre oppfølging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B28200-6ABD-4288-A69B-AEC7AEC9A1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0C897E-20B3-4450-AB62-AB102908C5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4B405FE-78A4-410E-BAA9-BD1F5360B80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22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17664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032488C7-5CC1-4DD5-AAED-DF0A62293E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9592" y="1707654"/>
            <a:ext cx="6624736" cy="2628292"/>
          </a:xfrm>
        </p:spPr>
        <p:txBody>
          <a:bodyPr/>
          <a:lstStyle/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2BF7BB3-966A-4FBD-B878-801FB1C7B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2157704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Åpent for spørsmål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B28200-6ABD-4288-A69B-AEC7AEC9A1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0C897E-20B3-4450-AB62-AB102908C5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4B405FE-78A4-410E-BAA9-BD1F5360B80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23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7303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032488C7-5CC1-4DD5-AAED-DF0A62293E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9592" y="1563638"/>
            <a:ext cx="7012816" cy="2628292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Bruk av midler til aktivitet, NIFs rolle</a:t>
            </a:r>
          </a:p>
          <a:p>
            <a:endParaRPr lang="nb-NO" dirty="0"/>
          </a:p>
          <a:p>
            <a:r>
              <a:rPr lang="nb-NO" dirty="0"/>
              <a:t>Kostnadsvekst</a:t>
            </a:r>
          </a:p>
          <a:p>
            <a:endParaRPr lang="nb-NO" dirty="0"/>
          </a:p>
          <a:p>
            <a:r>
              <a:rPr lang="nb-NO" dirty="0"/>
              <a:t>Måloppnåelse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2BF7BB3-966A-4FBD-B878-801FB1C7B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620" y="920763"/>
            <a:ext cx="6264696" cy="702078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EE4135"/>
                </a:solidFill>
              </a:rPr>
              <a:t>KUDs oppfølging av NIFs bruk av spillemidler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B28200-6ABD-4288-A69B-AEC7AEC9A1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0C897E-20B3-4450-AB62-AB102908C5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Norges idrettsforbund og olympiske og paralympiske komité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4B405FE-78A4-410E-BAA9-BD1F5360B80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7415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r>
              <a:rPr lang="nb-NO" sz="1200" b="1" dirty="0"/>
              <a:t>«NIFs rapportering om administrasjon og aktivitet er ikke godt egnet til å si hvor mye som går til aktivitet og hvor mye som går til administrasjon.»</a:t>
            </a:r>
          </a:p>
          <a:p>
            <a:pPr marL="0" indent="0">
              <a:buNone/>
            </a:pPr>
            <a:endParaRPr lang="nb-NO" sz="1200" dirty="0"/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716016" y="1707654"/>
            <a:ext cx="4141849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NIFs rolle:</a:t>
            </a:r>
          </a:p>
          <a:p>
            <a:pPr lvl="1"/>
            <a:r>
              <a:rPr lang="nb-NO" sz="1200" dirty="0"/>
              <a:t>Tilrettelegge for idrettsorganisasjonen (fellesfunksjoner)</a:t>
            </a:r>
          </a:p>
          <a:p>
            <a:pPr lvl="1"/>
            <a:endParaRPr lang="nb-NO" sz="1200" dirty="0"/>
          </a:p>
          <a:p>
            <a:pPr lvl="1"/>
            <a:r>
              <a:rPr lang="nb-NO" sz="1200" dirty="0"/>
              <a:t>Bidra til å styrke den norske idrettsorganisasjonen</a:t>
            </a:r>
          </a:p>
          <a:p>
            <a:pPr lvl="1"/>
            <a:endParaRPr lang="nb-NO" sz="1200" dirty="0"/>
          </a:p>
          <a:p>
            <a:pPr lvl="1"/>
            <a:r>
              <a:rPr lang="nb-NO" sz="1200" dirty="0"/>
              <a:t>Ivareta NIFs internasjonale rolle</a:t>
            </a:r>
          </a:p>
          <a:p>
            <a:pPr lvl="1"/>
            <a:endParaRPr lang="nb-NO" sz="1200" dirty="0"/>
          </a:p>
          <a:p>
            <a:pPr lvl="1"/>
            <a:r>
              <a:rPr lang="nb-NO" sz="1200" dirty="0"/>
              <a:t>Ivareta idrettspolitiske satsingsområder </a:t>
            </a:r>
          </a:p>
          <a:p>
            <a:pPr lvl="1"/>
            <a:endParaRPr lang="nb-NO" sz="1200" dirty="0"/>
          </a:p>
          <a:p>
            <a:pPr lvl="1"/>
            <a:r>
              <a:rPr lang="nb-NO" sz="1200" dirty="0"/>
              <a:t>Politisk påvirkningsarbeid for å forbedre rammevilkårene til idrettslagene.</a:t>
            </a:r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Rapportering av aktivitet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2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72408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r>
              <a:rPr lang="nb-NO" sz="1200" b="1" dirty="0"/>
              <a:t>«En større andel av midlene burde ha blitt brukt til aktivitet.» </a:t>
            </a:r>
          </a:p>
          <a:p>
            <a:r>
              <a:rPr lang="nb-NO" sz="1200" dirty="0"/>
              <a:t>Total kostnadsvekst fra 2012-2016 = 28%.</a:t>
            </a:r>
          </a:p>
          <a:p>
            <a:r>
              <a:rPr lang="nb-NO" sz="1200" dirty="0"/>
              <a:t>Kostnadsvekst forklares med økte kostnader på: </a:t>
            </a:r>
          </a:p>
          <a:p>
            <a:pPr lvl="1"/>
            <a:r>
              <a:rPr lang="nb-NO" sz="1200" dirty="0"/>
              <a:t>IT</a:t>
            </a:r>
          </a:p>
          <a:p>
            <a:pPr lvl="1"/>
            <a:r>
              <a:rPr lang="nb-NO" sz="1200" dirty="0"/>
              <a:t>Stabsfunksjoner</a:t>
            </a:r>
          </a:p>
          <a:p>
            <a:pPr lvl="1"/>
            <a:r>
              <a:rPr lang="nb-NO" sz="1200" dirty="0"/>
              <a:t>Breddeavdelingens arbeid med funksjonshemmede</a:t>
            </a:r>
          </a:p>
          <a:p>
            <a:pPr lvl="1"/>
            <a:r>
              <a:rPr lang="nb-NO" sz="1200" dirty="0"/>
              <a:t>OL/PL søknad/ungdoms-OL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5076056" y="1779662"/>
            <a:ext cx="4355504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IT-kostnader</a:t>
            </a:r>
          </a:p>
          <a:p>
            <a:pPr lvl="1"/>
            <a:r>
              <a:rPr lang="nb-NO" sz="1200" dirty="0"/>
              <a:t>Økt klubbfokus</a:t>
            </a:r>
          </a:p>
          <a:p>
            <a:pPr lvl="1"/>
            <a:r>
              <a:rPr lang="nb-NO" sz="1200" dirty="0"/>
              <a:t>Krav om basisfunksjonalitet</a:t>
            </a:r>
          </a:p>
          <a:p>
            <a:pPr lvl="1"/>
            <a:r>
              <a:rPr lang="nb-NO" sz="1200" dirty="0"/>
              <a:t>Tiltak</a:t>
            </a:r>
          </a:p>
          <a:p>
            <a:r>
              <a:rPr lang="nb-NO" sz="1200" dirty="0"/>
              <a:t>Stab</a:t>
            </a:r>
          </a:p>
          <a:p>
            <a:pPr lvl="1"/>
            <a:r>
              <a:rPr lang="nb-NO" sz="1200" dirty="0"/>
              <a:t>Styrking av støtte- og servicefunksjoner</a:t>
            </a:r>
          </a:p>
          <a:p>
            <a:r>
              <a:rPr lang="nb-NO" sz="1200" dirty="0"/>
              <a:t>Arbeid med paraidrett</a:t>
            </a:r>
          </a:p>
          <a:p>
            <a:pPr lvl="1"/>
            <a:r>
              <a:rPr lang="nb-NO" sz="1200" dirty="0"/>
              <a:t>Klart største delen av økningen</a:t>
            </a:r>
          </a:p>
          <a:p>
            <a:r>
              <a:rPr lang="nb-NO" sz="1200" dirty="0"/>
              <a:t>OL/PL-søknad</a:t>
            </a:r>
          </a:p>
          <a:p>
            <a:pPr lvl="1"/>
            <a:endParaRPr lang="nb-NO" sz="1200" dirty="0"/>
          </a:p>
          <a:p>
            <a:pPr lvl="1"/>
            <a:endParaRPr lang="nb-NO" sz="1200" dirty="0"/>
          </a:p>
          <a:p>
            <a:pPr lvl="1"/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Kostnadsvekst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6716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r>
              <a:rPr lang="nb-NO" sz="1200" b="1" dirty="0"/>
              <a:t>«Det er uklart om NIF når vesentlige mål med tilskuddet.»</a:t>
            </a:r>
          </a:p>
          <a:p>
            <a:r>
              <a:rPr lang="nb-NO" sz="1200" dirty="0"/>
              <a:t>Spesielt trekkes målene for særskilte målgrupper frem i rapporten som omhandler ungdom, funksjonshemmede og tiltak som fremmer kjønnsbalanse i idretten. </a:t>
            </a:r>
          </a:p>
          <a:p>
            <a:endParaRPr lang="nb-NO" sz="1200" dirty="0"/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644008" y="1707654"/>
            <a:ext cx="4320480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r>
              <a:rPr lang="nb-NO" sz="1200" dirty="0"/>
              <a:t>KUD: NIF i stor grad leverer på de overordnede målene. </a:t>
            </a:r>
          </a:p>
          <a:p>
            <a:r>
              <a:rPr lang="nb-NO" sz="1200" dirty="0"/>
              <a:t>KUD: «Øningen i medlemskap og aktivitetstall de siste årene dokumenterer en reell utvikling i antall medlemmer over tid».</a:t>
            </a:r>
          </a:p>
          <a:p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Vi tar dette på alvor og ønsker å bli bedre på å sette tydelige mål</a:t>
            </a:r>
          </a:p>
          <a:p>
            <a:pPr lvl="1"/>
            <a:r>
              <a:rPr lang="nb-NO" sz="1200" dirty="0"/>
              <a:t>Effektiv organisasjon</a:t>
            </a:r>
          </a:p>
          <a:p>
            <a:pPr lvl="1"/>
            <a:r>
              <a:rPr lang="nb-NO" sz="1200" dirty="0"/>
              <a:t>Digitalisering</a:t>
            </a:r>
          </a:p>
          <a:p>
            <a:pPr lvl="1"/>
            <a:r>
              <a:rPr lang="nb-NO" sz="1200" dirty="0"/>
              <a:t>Felles mål</a:t>
            </a:r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Mål og målgrupper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3FFF0B7-9FEE-4402-AA95-16F759CEF61D}" type="slidenum">
              <a:rPr lang="nb-NO" altLang="nb-NO" smtClean="0"/>
              <a:pPr/>
              <a:t>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0292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pPr lvl="0"/>
            <a:r>
              <a:rPr lang="nb-NO" sz="1200" i="1" dirty="0"/>
              <a:t>Idrettsstyret har </a:t>
            </a:r>
            <a:r>
              <a:rPr lang="nb-NO" sz="1200" i="1" u="sng" dirty="0"/>
              <a:t>behandlet få saker om kostnadsvekst og effektivisering</a:t>
            </a:r>
            <a:r>
              <a:rPr lang="nb-NO" sz="1200" i="1" dirty="0"/>
              <a:t> av sentralorganisasjonen i perioden 2012-2016.  </a:t>
            </a:r>
            <a:endParaRPr lang="nb-NO" sz="1200" dirty="0"/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582200" y="1656189"/>
            <a:ext cx="4260159" cy="2931420"/>
          </a:xfrm>
        </p:spPr>
        <p:txBody>
          <a:bodyPr anchor="t"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endParaRPr lang="nb-NO" sz="1200" dirty="0"/>
          </a:p>
          <a:p>
            <a:r>
              <a:rPr lang="nb-NO" sz="1200" dirty="0"/>
              <a:t>Kostnadsvekst:</a:t>
            </a:r>
          </a:p>
          <a:p>
            <a:pPr marL="358775" lvl="1" indent="0">
              <a:buNone/>
            </a:pPr>
            <a:r>
              <a:rPr lang="nb-NO" sz="1200" dirty="0"/>
              <a:t>IS involveres </a:t>
            </a:r>
            <a:r>
              <a:rPr lang="nb-NO" sz="1200" dirty="0" err="1"/>
              <a:t>ifm</a:t>
            </a:r>
            <a:r>
              <a:rPr lang="nb-NO" sz="1200" dirty="0"/>
              <a:t> økonomisk status og prioriteringer minimum fire ganger i året, blant annet</a:t>
            </a:r>
          </a:p>
          <a:p>
            <a:pPr lvl="1"/>
            <a:r>
              <a:rPr lang="nb-NO" sz="1200" dirty="0"/>
              <a:t>ved hver kvartalsavslutning</a:t>
            </a:r>
          </a:p>
          <a:p>
            <a:pPr lvl="1"/>
            <a:r>
              <a:rPr lang="nb-NO" sz="1200" dirty="0"/>
              <a:t>i forkant av spillemiddelsøknaden</a:t>
            </a:r>
          </a:p>
          <a:p>
            <a:pPr lvl="1"/>
            <a:r>
              <a:rPr lang="nb-NO" sz="1200" dirty="0"/>
              <a:t>ved budsjettbehandling(er) </a:t>
            </a:r>
          </a:p>
          <a:p>
            <a:pPr lvl="1"/>
            <a:r>
              <a:rPr lang="nb-NO" sz="1200" dirty="0"/>
              <a:t>før fordeling av midler til </a:t>
            </a:r>
            <a:r>
              <a:rPr lang="nb-NO" sz="1200" dirty="0" err="1"/>
              <a:t>org.ledd</a:t>
            </a:r>
            <a:r>
              <a:rPr lang="nb-NO" sz="1200" dirty="0"/>
              <a:t> </a:t>
            </a:r>
          </a:p>
          <a:p>
            <a:pPr marL="0" indent="0">
              <a:buNone/>
            </a:pPr>
            <a:endParaRPr lang="nb-NO" sz="1200" dirty="0"/>
          </a:p>
          <a:p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Autofit/>
          </a:bodyPr>
          <a:lstStyle/>
          <a:p>
            <a:r>
              <a:rPr lang="nb-NO" sz="2000" dirty="0"/>
              <a:t>Styrebehandling av kostnadsvekst og effektivisering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03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779662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pPr lvl="0"/>
            <a:r>
              <a:rPr lang="nb-NO" sz="1200" i="1" dirty="0"/>
              <a:t>Idrettsstyret har </a:t>
            </a:r>
            <a:r>
              <a:rPr lang="nb-NO" sz="1200" i="1" u="sng" dirty="0"/>
              <a:t>behandlet få saker om kostnadsvekst og effektivisering</a:t>
            </a:r>
            <a:r>
              <a:rPr lang="nb-NO" sz="1200" i="1" dirty="0"/>
              <a:t> av sentralorganisasjonen i perioden 2012-2016.  </a:t>
            </a:r>
            <a:endParaRPr lang="nb-NO" sz="1200" dirty="0"/>
          </a:p>
          <a:p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582200" y="1656189"/>
            <a:ext cx="4260159" cy="2931420"/>
          </a:xfrm>
        </p:spPr>
        <p:txBody>
          <a:bodyPr anchor="t"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endParaRPr lang="nb-NO" sz="1200" dirty="0"/>
          </a:p>
          <a:p>
            <a:pPr marL="0" indent="0">
              <a:buNone/>
            </a:pPr>
            <a:r>
              <a:rPr lang="nb-NO" sz="1200" dirty="0"/>
              <a:t>Effektivisering:</a:t>
            </a:r>
          </a:p>
          <a:p>
            <a:r>
              <a:rPr lang="nb-NO" sz="1200" dirty="0"/>
              <a:t>IS har selv adressert dette</a:t>
            </a:r>
          </a:p>
          <a:p>
            <a:endParaRPr lang="nb-NO" sz="1200" dirty="0"/>
          </a:p>
          <a:p>
            <a:r>
              <a:rPr lang="nb-NO" sz="1200" dirty="0"/>
              <a:t>IS eier moderniseringsprosjektet</a:t>
            </a:r>
          </a:p>
          <a:p>
            <a:endParaRPr lang="nb-NO" sz="1200" dirty="0"/>
          </a:p>
          <a:p>
            <a:r>
              <a:rPr lang="nb-NO" sz="1200" dirty="0"/>
              <a:t>Fokus på effektivisering i 2017</a:t>
            </a:r>
          </a:p>
          <a:p>
            <a:pPr marL="0" indent="0">
              <a:buNone/>
            </a:pPr>
            <a:endParaRPr lang="nb-NO" sz="1200" dirty="0"/>
          </a:p>
          <a:p>
            <a:endParaRPr lang="nb-NO" sz="1200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Autofit/>
          </a:bodyPr>
          <a:lstStyle/>
          <a:p>
            <a:r>
              <a:rPr lang="nb-NO" sz="2000" dirty="0"/>
              <a:t>Styrebehandling av kostnadsvekst og effektivisering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8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671650"/>
            <a:ext cx="3600400" cy="2628292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RAPPORT: </a:t>
            </a:r>
          </a:p>
          <a:p>
            <a:pPr lvl="0"/>
            <a:r>
              <a:rPr lang="nb-NO" sz="1200" i="1" dirty="0"/>
              <a:t>Idrettsstyret </a:t>
            </a:r>
            <a:r>
              <a:rPr lang="nb-NO" sz="1200" i="1" u="sng" dirty="0"/>
              <a:t>satte ikke rammer </a:t>
            </a:r>
            <a:r>
              <a:rPr lang="nb-NO" sz="1200" i="1" dirty="0"/>
              <a:t>for organisasjonens pengebruk på ungdoms-OL 2016 og OL/PL-søknad i 2022.</a:t>
            </a:r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>
          <a:xfrm>
            <a:off x="4582200" y="1617644"/>
            <a:ext cx="3744416" cy="2952328"/>
          </a:xfrm>
        </p:spPr>
        <p:txBody>
          <a:bodyPr/>
          <a:lstStyle/>
          <a:p>
            <a:pPr marL="0" indent="0">
              <a:buNone/>
            </a:pPr>
            <a:r>
              <a:rPr lang="nb-NO" sz="1200" b="1" dirty="0"/>
              <a:t>NIF: </a:t>
            </a:r>
          </a:p>
          <a:p>
            <a:endParaRPr lang="nb-NO" sz="1200" dirty="0">
              <a:solidFill>
                <a:srgbClr val="595959"/>
              </a:solidFill>
            </a:endParaRPr>
          </a:p>
          <a:p>
            <a:r>
              <a:rPr lang="nb-NO" sz="1200" dirty="0">
                <a:solidFill>
                  <a:srgbClr val="595959"/>
                </a:solidFill>
              </a:rPr>
              <a:t>OL/PL-søknad ble vedtatt på ekstraordinært idrettsting. Tinget vedtok ingen ramme </a:t>
            </a:r>
            <a:r>
              <a:rPr lang="nb-NO" sz="1200" dirty="0" err="1">
                <a:solidFill>
                  <a:srgbClr val="595959"/>
                </a:solidFill>
              </a:rPr>
              <a:t>ifm</a:t>
            </a:r>
            <a:r>
              <a:rPr lang="nb-NO" sz="1200" dirty="0">
                <a:solidFill>
                  <a:srgbClr val="595959"/>
                </a:solidFill>
              </a:rPr>
              <a:t> vedtaket.</a:t>
            </a:r>
          </a:p>
          <a:p>
            <a:endParaRPr lang="nb-NO" sz="1200" dirty="0">
              <a:solidFill>
                <a:srgbClr val="595959"/>
              </a:solidFill>
            </a:endParaRPr>
          </a:p>
          <a:p>
            <a:r>
              <a:rPr lang="nb-NO" sz="1200" dirty="0">
                <a:solidFill>
                  <a:srgbClr val="595959"/>
                </a:solidFill>
              </a:rPr>
              <a:t>Idrettsstyret satte årlige rammer for formålene</a:t>
            </a:r>
          </a:p>
          <a:p>
            <a:pPr lvl="1"/>
            <a:r>
              <a:rPr lang="nb-NO" sz="1200" dirty="0">
                <a:solidFill>
                  <a:srgbClr val="595959"/>
                </a:solidFill>
              </a:rPr>
              <a:t>Det ble ikke satt en langsiktig og flerårig ramme for disse prosjektene</a:t>
            </a:r>
          </a:p>
          <a:p>
            <a:pPr lvl="1"/>
            <a:r>
              <a:rPr lang="nb-NO" sz="1200" dirty="0">
                <a:solidFill>
                  <a:srgbClr val="595959"/>
                </a:solidFill>
              </a:rPr>
              <a:t>For øvrig henvises til evalueringsrapport for flere detaljer, lærdommer og anbefalinger.</a:t>
            </a:r>
          </a:p>
          <a:p>
            <a:endParaRPr lang="nb-NO" sz="1200" dirty="0">
              <a:solidFill>
                <a:srgbClr val="595959"/>
              </a:solidFill>
            </a:endParaRPr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899592" y="852490"/>
            <a:ext cx="6264696" cy="702078"/>
          </a:xfrm>
        </p:spPr>
        <p:txBody>
          <a:bodyPr>
            <a:normAutofit/>
          </a:bodyPr>
          <a:lstStyle/>
          <a:p>
            <a:r>
              <a:rPr lang="nb-NO" dirty="0"/>
              <a:t>Rammer for Ungdoms-OL og OL/PL2022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t>Norges idrettsforbund og olympiske og paralympiske komité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FFF0B7-9FEE-4402-AA95-16F759CEF61D}" type="slidenum">
              <a:rPr kumimoji="0" lang="nb-NO" alt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altLang="nb-NO" sz="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64143"/>
      </p:ext>
    </p:extLst>
  </p:cSld>
  <p:clrMapOvr>
    <a:masterClrMapping/>
  </p:clrMapOvr>
</p:sld>
</file>

<file path=ppt/theme/theme1.xml><?xml version="1.0" encoding="utf-8"?>
<a:theme xmlns:a="http://schemas.openxmlformats.org/drawingml/2006/main" name="Forsi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832DFFB5-54B6-45D8-BA75-EFF291CBA87C}"/>
    </a:ext>
  </a:extLst>
</a:theme>
</file>

<file path=ppt/theme/theme2.xml><?xml version="1.0" encoding="utf-8"?>
<a:theme xmlns:a="http://schemas.openxmlformats.org/drawingml/2006/main" name="Påløpende sider med bakgrunn">
  <a:themeElements>
    <a:clrScheme name="NIF profilfarger 1">
      <a:dk1>
        <a:srgbClr val="838286"/>
      </a:dk1>
      <a:lt1>
        <a:srgbClr val="FFFFFF"/>
      </a:lt1>
      <a:dk2>
        <a:srgbClr val="1F497D"/>
      </a:dk2>
      <a:lt2>
        <a:srgbClr val="EEECE1"/>
      </a:lt2>
      <a:accent1>
        <a:srgbClr val="9BC6EA"/>
      </a:accent1>
      <a:accent2>
        <a:srgbClr val="005190"/>
      </a:accent2>
      <a:accent3>
        <a:srgbClr val="FF0000"/>
      </a:accent3>
      <a:accent4>
        <a:srgbClr val="003E7E"/>
      </a:accent4>
      <a:accent5>
        <a:srgbClr val="0079C9"/>
      </a:accent5>
      <a:accent6>
        <a:srgbClr val="FAA634"/>
      </a:accent6>
      <a:hlink>
        <a:srgbClr val="0079C8"/>
      </a:hlink>
      <a:folHlink>
        <a:srgbClr val="A5CDE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3.xml><?xml version="1.0" encoding="utf-8"?>
<a:theme xmlns:a="http://schemas.openxmlformats.org/drawingml/2006/main" name="1_Påløpende sider med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4.xml><?xml version="1.0" encoding="utf-8"?>
<a:theme xmlns:a="http://schemas.openxmlformats.org/drawingml/2006/main" name="Påløpende sider uten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5.xml><?xml version="1.0" encoding="utf-8"?>
<a:theme xmlns:a="http://schemas.openxmlformats.org/drawingml/2006/main" name="1_Påløpende sider uten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6.xml><?xml version="1.0" encoding="utf-8"?>
<a:theme xmlns:a="http://schemas.openxmlformats.org/drawingml/2006/main" name="Påløpende sider uten bakgrunn og bunntek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nUtIntern xmlns="aec5f570-5954-42b2-93f8-bbdf6252596e">Intern</InnUtIntern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SF01 Norges Idrettsforbund</TermName>
          <TermId xmlns="http://schemas.microsoft.com/office/infopath/2007/PartnerControls">c1ca8435-9635-48b0-8fd0-127d70284636</TermId>
        </TermInfo>
      </Terms>
    </e390b8d06ece46449586677b864a8181>
    <TaxCatchAll xmlns="aec5f570-5954-42b2-93f8-bbdf6252596e">
      <Value>1</Value>
    </TaxCatchAll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Saksbehandler xmlns="aec5f570-5954-42b2-93f8-bbdf6252596e">
      <UserInfo>
        <DisplayName/>
        <AccountId xsi:nil="true"/>
        <AccountType/>
      </UserInfo>
    </_nifSaksbehandler>
    <_nifDokumentstatus xmlns="aec5f570-5954-42b2-93f8-bbdf6252596e">Ubehandlet</_nifDokumentstatus>
    <_nifFra xmlns="aec5f570-5954-42b2-93f8-bbdf6252596e" xsi:nil="true"/>
    <_nifDokumenteier xmlns="aec5f570-5954-42b2-93f8-bbdf6252596e">
      <UserInfo>
        <DisplayName/>
        <AccountId xsi:nil="true"/>
        <AccountType/>
      </UserInfo>
    </_nifDokumenteier>
    <_nifDokumentbeskrivelse xmlns="aec5f570-5954-42b2-93f8-bbdf6252596e" xsi:nil="true"/>
    <_nifTil xmlns="aec5f570-5954-42b2-93f8-bbdf6252596e" xsi:nil="true"/>
    <_dlc_DocId xmlns="111fa406-b1c7-4021-bd8f-10346e9df403">SF01-26-19</_dlc_DocId>
    <_dlc_DocIdUrl xmlns="111fa406-b1c7-4021-bd8f-10346e9df403">
      <Url>https://idrettskontor.nif.no/sites/idrettsforbundet/_layouts/15/DocIdRedir.aspx?ID=SF01-26-19</Url>
      <Description>SF01-26-19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89F515CEF38C6043B09A4EB0A2E09D63020098A90DD325442D4FB9BFCF713C750FAA00081986C988D1DB4091948F807F402CB2" ma:contentTypeVersion="113" ma:contentTypeDescription="Opprett et nytt dokument." ma:contentTypeScope="" ma:versionID="fcf69b2cf11061737cff8b75e020f7dc">
  <xsd:schema xmlns:xsd="http://www.w3.org/2001/XMLSchema" xmlns:xs="http://www.w3.org/2001/XMLSchema" xmlns:p="http://schemas.microsoft.com/office/2006/metadata/properties" xmlns:ns2="aec5f570-5954-42b2-93f8-bbdf6252596e" xmlns:ns3="111fa406-b1c7-4021-bd8f-10346e9df403" targetNamespace="http://schemas.microsoft.com/office/2006/metadata/properties" ma:root="true" ma:fieldsID="cb5d9300b93437f78b22b5f3504cd769" ns2:_="" ns3:_="">
    <xsd:import namespace="aec5f570-5954-42b2-93f8-bbdf6252596e"/>
    <xsd:import namespace="111fa406-b1c7-4021-bd8f-10346e9df403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TaxCatchAllLabel" minOccurs="0"/>
                <xsd:element ref="ns2:e390b8d06ece46449586677b864a8181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hidden="true" ma:SearchPeopleOnly="false" ma:SharePointGroup="0" ma:internalName="_nif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51ad6cb9-99e5-4ac7-b885-cde99d8f25d1}" ma:internalName="TaxCatchAll" ma:showField="CatchAllData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51ad6cb9-99e5-4ac7-b885-cde99d8f25d1}" ma:internalName="TaxCatchAllLabel" ma:readOnly="true" ma:showField="CatchAllDataLabel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20" nillable="true" ma:taxonomy="true" ma:internalName="e390b8d06ece46449586677b864a8181" ma:taxonomyFieldName="OrgTilhorighet" ma:displayName="OrgTilhørighet" ma:readOnly="false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fa406-b1c7-4021-bd8f-10346e9df403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3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746EA1-46E3-44BD-BD05-E21C093960FE}">
  <ds:schemaRefs>
    <ds:schemaRef ds:uri="111fa406-b1c7-4021-bd8f-10346e9df40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aec5f570-5954-42b2-93f8-bbdf6252596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1A83FD-94C1-4D92-B780-ABD6FD6769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111fa406-b1c7-4021-bd8f-10346e9df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14DB6E-B3AB-4A9B-874A-BF47A19B73C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16E545B-E6D4-4FFF-93B0-33112A68B8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1623</TotalTime>
  <Words>2061</Words>
  <Application>Microsoft Office PowerPoint</Application>
  <PresentationFormat>Skjermfremvisning (16:9)</PresentationFormat>
  <Paragraphs>317</Paragraphs>
  <Slides>23</Slides>
  <Notes>23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6</vt:i4>
      </vt:variant>
      <vt:variant>
        <vt:lpstr>Lysbildetitler</vt:lpstr>
      </vt:variant>
      <vt:variant>
        <vt:i4>23</vt:i4>
      </vt:variant>
    </vt:vector>
  </HeadingPairs>
  <TitlesOfParts>
    <vt:vector size="32" baseType="lpstr">
      <vt:lpstr>Arial</vt:lpstr>
      <vt:lpstr>Calibri</vt:lpstr>
      <vt:lpstr>Georgia</vt:lpstr>
      <vt:lpstr>Forsider</vt:lpstr>
      <vt:lpstr>Påløpende sider med bakgrunn</vt:lpstr>
      <vt:lpstr>1_Påløpende sider med bakgrunn</vt:lpstr>
      <vt:lpstr>Påløpende sider uten bakgrunn</vt:lpstr>
      <vt:lpstr>1_Påløpende sider uten bakgrunn</vt:lpstr>
      <vt:lpstr>Påløpende sider uten bakgrunn og bunntekst</vt:lpstr>
      <vt:lpstr>PowerPoint-presentasjon</vt:lpstr>
      <vt:lpstr>KUDs oppfølging av NIFs bruk av spillemidler</vt:lpstr>
      <vt:lpstr>KUDs oppfølging av NIFs bruk av spillemidler</vt:lpstr>
      <vt:lpstr>Rapportering av aktivitet</vt:lpstr>
      <vt:lpstr>Kostnadsvekst</vt:lpstr>
      <vt:lpstr>Mål og målgrupper</vt:lpstr>
      <vt:lpstr>Styrebehandling av kostnadsvekst og effektivisering</vt:lpstr>
      <vt:lpstr>Styrebehandling av kostnadsvekst og effektivisering</vt:lpstr>
      <vt:lpstr>Rammer for Ungdoms-OL og OL/PL2022</vt:lpstr>
      <vt:lpstr>Styrebehandling på IT-området</vt:lpstr>
      <vt:lpstr>Styrebehandling på IT-området</vt:lpstr>
      <vt:lpstr>Styrebehandling på IT-området</vt:lpstr>
      <vt:lpstr>Medlemskaps- og medlemstall</vt:lpstr>
      <vt:lpstr>Toppidrett</vt:lpstr>
      <vt:lpstr>Klassifisering av kostnader</vt:lpstr>
      <vt:lpstr>Klassifisering av kostnader</vt:lpstr>
      <vt:lpstr>Rapportering til KUD</vt:lpstr>
      <vt:lpstr>Forvaltning av midler til særforbund</vt:lpstr>
      <vt:lpstr>Bruk av post 3-midler til NIF-ansatte</vt:lpstr>
      <vt:lpstr>Kjønnsbalanse</vt:lpstr>
      <vt:lpstr>Ungdomstiltak</vt:lpstr>
      <vt:lpstr>NIFs videre oppfølging</vt:lpstr>
      <vt:lpstr>Åpent for spørsmål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Fredheim, Geir Owe</cp:lastModifiedBy>
  <cp:revision>214</cp:revision>
  <dcterms:created xsi:type="dcterms:W3CDTF">2016-10-07T09:17:01Z</dcterms:created>
  <dcterms:modified xsi:type="dcterms:W3CDTF">2018-10-19T12:38:13Z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0x01010089F515CEF38C6043B09A4EB0A2E09D63020098A90DD325442D4FB9BFCF713C750FAA00081986C988D1DB4091948F807F402CB2</vt:lpwstr>
  </property>
  <property fmtid="{D5CDD505-2E9C-101B-9397-08002B2CF9AE}" pid="3" name="OrgTilhorighet">
    <vt:lpwstr>1;#SF01 Norges Idrettsforbund|c1ca8435-9635-48b0-8fd0-127d70284636</vt:lpwstr>
  </property>
  <property fmtid="{D5CDD505-2E9C-101B-9397-08002B2CF9AE}" pid="4" name="Dokumentkategori">
    <vt:lpwstr/>
  </property>
  <property fmtid="{D5CDD505-2E9C-101B-9397-08002B2CF9AE}" pid="5" name="_dlc_DocIdItemGuid">
    <vt:lpwstr>a737baac-e165-4647-8f45-00c6e1cb9133</vt:lpwstr>
  </property>
</Properties>
</file>