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7"/>
    <p:sldMasterId id="2147483661" r:id="rId8"/>
    <p:sldMasterId id="2147483664" r:id="rId9"/>
  </p:sldMasterIdLst>
  <p:notesMasterIdLst>
    <p:notesMasterId r:id="rId12"/>
  </p:notesMasterIdLst>
  <p:sldIdLst>
    <p:sldId id="259" r:id="rId10"/>
    <p:sldId id="257" r:id="rId11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54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2" autoAdjust="0"/>
    <p:restoredTop sz="94660"/>
  </p:normalViewPr>
  <p:slideViewPr>
    <p:cSldViewPr snapToGrid="0">
      <p:cViewPr varScale="1">
        <p:scale>
          <a:sx n="66" d="100"/>
          <a:sy n="66" d="100"/>
        </p:scale>
        <p:origin x="125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1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2.xml"/><Relationship Id="rId5" Type="http://schemas.openxmlformats.org/officeDocument/2006/relationships/customXml" Target="../customXml/item5.xml"/><Relationship Id="rId15" Type="http://schemas.openxmlformats.org/officeDocument/2006/relationships/theme" Target="theme/theme1.xml"/><Relationship Id="rId10" Type="http://schemas.openxmlformats.org/officeDocument/2006/relationships/slide" Target="slides/slide1.xml"/><Relationship Id="rId4" Type="http://schemas.openxmlformats.org/officeDocument/2006/relationships/customXml" Target="../customXml/item4.xml"/><Relationship Id="rId9" Type="http://schemas.openxmlformats.org/officeDocument/2006/relationships/slideMaster" Target="slideMasters/slideMaster3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F5B980-0816-4F7C-BAA5-21F070D2957F}" type="datetimeFigureOut">
              <a:rPr lang="nb-NO" smtClean="0"/>
              <a:t>25.05.2018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497E22-47C6-436B-AC23-88F6839F8DD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477836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Må gjennomgås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3DFE26-999B-4245-ABC2-6CD505D59FD9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025425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E58EF906-5C9D-47AB-9438-1CEBF7EE25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xmlns="" id="{2AD83CD8-87B8-445D-BA5D-6E44F22110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xmlns="" id="{FDF98A8F-D6B3-4584-BD75-F575E4958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34A49-38CB-493A-AA2A-ADD52F1D2952}" type="datetimeFigureOut">
              <a:rPr lang="nb-NO" smtClean="0"/>
              <a:t>25.05.2018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xmlns="" id="{AF884C2A-EAC7-4C96-B26F-BD5404D0A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xmlns="" id="{FBC7A7E1-F84C-47B8-BF87-7760A8EFC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BA870-475E-47CC-8180-0E0E8E53F85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57092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8780B398-2BB4-4708-9A99-483F27D83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xmlns="" id="{D1DDB4A8-83E8-47BC-9C27-29F52BCD2F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xmlns="" id="{CF7F3B0C-4D31-47C5-ACCE-9FC3EC163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34A49-38CB-493A-AA2A-ADD52F1D2952}" type="datetimeFigureOut">
              <a:rPr lang="nb-NO" smtClean="0"/>
              <a:t>25.05.2018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xmlns="" id="{3FE20765-CDEF-41E9-B692-8D26A3771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xmlns="" id="{4625B260-A89F-4FDD-B764-E3F73CDC0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BA870-475E-47CC-8180-0E0E8E53F85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27479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xmlns="" id="{C65E0C92-0940-4B2E-830C-0F63094EF0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xmlns="" id="{AFF9DCDD-431A-41D3-8119-A2122AB2F5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xmlns="" id="{44B1C23D-53B3-4462-919A-B57526E61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34A49-38CB-493A-AA2A-ADD52F1D2952}" type="datetimeFigureOut">
              <a:rPr lang="nb-NO" smtClean="0"/>
              <a:t>25.05.2018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xmlns="" id="{AEB776FA-04CC-49CF-B128-0E89491DF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xmlns="" id="{7B896B34-4F83-40E2-A050-6D8DE8C90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BA870-475E-47CC-8180-0E0E8E53F85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591105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Egendefinert opps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bilde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/>
          <a:p>
            <a:pPr lvl="0"/>
            <a:endParaRPr lang="nb-NO" noProof="0"/>
          </a:p>
        </p:txBody>
      </p:sp>
    </p:spTree>
    <p:extLst>
      <p:ext uri="{BB962C8B-B14F-4D97-AF65-F5344CB8AC3E}">
        <p14:creationId xmlns:p14="http://schemas.microsoft.com/office/powerpoint/2010/main" val="30737456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ssholder for tekst 3"/>
          <p:cNvSpPr>
            <a:spLocks noGrp="1"/>
          </p:cNvSpPr>
          <p:nvPr>
            <p:ph type="body" sz="quarter" idx="11"/>
          </p:nvPr>
        </p:nvSpPr>
        <p:spPr>
          <a:xfrm>
            <a:off x="1199456" y="4149080"/>
            <a:ext cx="3936437" cy="3600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8" name="Plassholder for tekst 12"/>
          <p:cNvSpPr>
            <a:spLocks noGrp="1"/>
          </p:cNvSpPr>
          <p:nvPr>
            <p:ph type="body" sz="quarter" idx="12"/>
          </p:nvPr>
        </p:nvSpPr>
        <p:spPr>
          <a:xfrm>
            <a:off x="1199456" y="2996952"/>
            <a:ext cx="6240693" cy="5040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67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9" name="Plassholder for tekst 12"/>
          <p:cNvSpPr>
            <a:spLocks noGrp="1"/>
          </p:cNvSpPr>
          <p:nvPr>
            <p:ph type="body" sz="quarter" idx="13"/>
          </p:nvPr>
        </p:nvSpPr>
        <p:spPr>
          <a:xfrm>
            <a:off x="1199456" y="3501008"/>
            <a:ext cx="6239933" cy="5040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67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8963755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ssholder for tekst 12"/>
          <p:cNvSpPr>
            <a:spLocks noGrp="1"/>
          </p:cNvSpPr>
          <p:nvPr>
            <p:ph type="body" sz="quarter" idx="12"/>
          </p:nvPr>
        </p:nvSpPr>
        <p:spPr>
          <a:xfrm>
            <a:off x="1199456" y="3356992"/>
            <a:ext cx="6240693" cy="5040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67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9933023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gendefinert opps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Sylinder 4">
            <a:extLst>
              <a:ext uri="{FF2B5EF4-FFF2-40B4-BE49-F238E27FC236}">
                <a16:creationId xmlns:a16="http://schemas.microsoft.com/office/drawing/2014/main" xmlns="" id="{73106A86-BDAD-4320-85B2-275998CB710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31801" y="6381751"/>
            <a:ext cx="1056217" cy="256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nb-NO" altLang="nb-NO" sz="1067">
                <a:solidFill>
                  <a:srgbClr val="595959"/>
                </a:solidFill>
                <a:latin typeface="Georgia" panose="02040502050405020303" pitchFamily="18" charset="0"/>
              </a:rPr>
              <a:t>Side </a:t>
            </a:r>
            <a:fld id="{9BDBDBDE-32E4-42EA-9F06-EC329C3A03FB}" type="slidenum">
              <a:rPr lang="nb-NO" altLang="nb-NO" sz="1067" smtClean="0">
                <a:solidFill>
                  <a:srgbClr val="595959"/>
                </a:solidFill>
                <a:latin typeface="Georgia" panose="02040502050405020303" pitchFamily="18" charset="0"/>
              </a:rPr>
              <a:pPr eaLnBrk="1" hangingPunct="1">
                <a:defRPr/>
              </a:pPr>
              <a:t>‹#›</a:t>
            </a:fld>
            <a:endParaRPr lang="nb-NO" altLang="nb-NO" sz="1067">
              <a:solidFill>
                <a:srgbClr val="595959"/>
              </a:solidFill>
              <a:latin typeface="Georgia" panose="02040502050405020303" pitchFamily="18" charset="0"/>
            </a:endParaRPr>
          </a:p>
        </p:txBody>
      </p:sp>
      <p:sp>
        <p:nvSpPr>
          <p:cNvPr id="6" name="Plassholder for innhold 13"/>
          <p:cNvSpPr>
            <a:spLocks noGrp="1"/>
          </p:cNvSpPr>
          <p:nvPr>
            <p:ph sz="quarter" idx="10"/>
          </p:nvPr>
        </p:nvSpPr>
        <p:spPr>
          <a:xfrm>
            <a:off x="1199456" y="2204864"/>
            <a:ext cx="4800533" cy="4032448"/>
          </a:xfrm>
          <a:prstGeom prst="rect">
            <a:avLst/>
          </a:prstGeom>
        </p:spPr>
        <p:txBody>
          <a:bodyPr/>
          <a:lstStyle>
            <a:lvl1pPr marL="359824" indent="-359824">
              <a:defRPr sz="320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1pPr>
            <a:lvl2pPr marL="838179" indent="-228594">
              <a:buFont typeface="Arial" pitchFamily="34" charset="0"/>
              <a:buChar char="•"/>
              <a:defRPr sz="2667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2pPr>
            <a:lvl3pPr marL="1557828" indent="-338658">
              <a:defRPr sz="2667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3pPr>
            <a:lvl4pPr marL="2152597" indent="-323843">
              <a:buFont typeface="Arial" pitchFamily="34" charset="0"/>
              <a:buChar char="•"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4pPr>
            <a:lvl5pPr marL="2745249" indent="-306910">
              <a:buFont typeface="Arial" pitchFamily="34" charset="0"/>
              <a:buChar char="•"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5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7" name="Plassholder for innhold 13"/>
          <p:cNvSpPr>
            <a:spLocks noGrp="1"/>
          </p:cNvSpPr>
          <p:nvPr>
            <p:ph sz="quarter" idx="11"/>
          </p:nvPr>
        </p:nvSpPr>
        <p:spPr>
          <a:xfrm>
            <a:off x="6192011" y="2204864"/>
            <a:ext cx="4800533" cy="4032448"/>
          </a:xfrm>
          <a:prstGeom prst="rect">
            <a:avLst/>
          </a:prstGeom>
        </p:spPr>
        <p:txBody>
          <a:bodyPr/>
          <a:lstStyle>
            <a:lvl1pPr marL="359824" indent="-359824">
              <a:defRPr sz="320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1pPr>
            <a:lvl2pPr marL="838179" indent="-228594">
              <a:buFont typeface="Arial" pitchFamily="34" charset="0"/>
              <a:buChar char="•"/>
              <a:defRPr sz="2667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2pPr>
            <a:lvl3pPr marL="1557828" indent="-338658">
              <a:defRPr sz="2667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3pPr>
            <a:lvl4pPr marL="2152597" indent="-323843">
              <a:buFont typeface="Arial" pitchFamily="34" charset="0"/>
              <a:buChar char="•"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4pPr>
            <a:lvl5pPr marL="2745249" indent="-306910">
              <a:buFont typeface="Arial" pitchFamily="34" charset="0"/>
              <a:buChar char="•"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5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1199456" y="1196752"/>
            <a:ext cx="7680853" cy="936104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733" b="0" baseline="0">
                <a:solidFill>
                  <a:srgbClr val="EE413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23197969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ysbildem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>
            <a:extLst>
              <a:ext uri="{FF2B5EF4-FFF2-40B4-BE49-F238E27FC236}">
                <a16:creationId xmlns:a16="http://schemas.microsoft.com/office/drawing/2014/main" xmlns="" id="{BE76BF25-EFDA-47E4-ADF9-0E2D8F9AE2D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31801" y="6381751"/>
            <a:ext cx="1056217" cy="256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nb-NO" altLang="nb-NO" sz="1067">
                <a:solidFill>
                  <a:srgbClr val="595959"/>
                </a:solidFill>
                <a:latin typeface="Georgia" panose="02040502050405020303" pitchFamily="18" charset="0"/>
              </a:rPr>
              <a:t>Side </a:t>
            </a:r>
            <a:fld id="{791987B2-3A0D-4004-946E-4352F4083E6B}" type="slidenum">
              <a:rPr lang="nb-NO" altLang="nb-NO" sz="1067" smtClean="0">
                <a:solidFill>
                  <a:srgbClr val="595959"/>
                </a:solidFill>
                <a:latin typeface="Georgia" panose="02040502050405020303" pitchFamily="18" charset="0"/>
              </a:rPr>
              <a:pPr eaLnBrk="1" hangingPunct="1">
                <a:defRPr/>
              </a:pPr>
              <a:t>‹#›</a:t>
            </a:fld>
            <a:endParaRPr lang="nb-NO" altLang="nb-NO" sz="1067">
              <a:solidFill>
                <a:srgbClr val="595959"/>
              </a:solidFill>
              <a:latin typeface="Georgia" panose="02040502050405020303" pitchFamily="18" charset="0"/>
            </a:endParaRPr>
          </a:p>
        </p:txBody>
      </p:sp>
      <p:sp>
        <p:nvSpPr>
          <p:cNvPr id="14" name="Plassholder for innhold 13"/>
          <p:cNvSpPr>
            <a:spLocks noGrp="1"/>
          </p:cNvSpPr>
          <p:nvPr>
            <p:ph sz="quarter" idx="10"/>
          </p:nvPr>
        </p:nvSpPr>
        <p:spPr>
          <a:xfrm>
            <a:off x="1199456" y="2204864"/>
            <a:ext cx="9697077" cy="3744416"/>
          </a:xfrm>
          <a:prstGeom prst="rect">
            <a:avLst/>
          </a:prstGeom>
        </p:spPr>
        <p:txBody>
          <a:bodyPr/>
          <a:lstStyle>
            <a:lvl1pPr marL="359824" indent="-359824">
              <a:defRPr sz="320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1pPr>
            <a:lvl2pPr marL="954593" indent="-345009">
              <a:buFont typeface="Arial" pitchFamily="34" charset="0"/>
              <a:buChar char="•"/>
              <a:defRPr sz="2667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2pPr>
            <a:lvl3pPr marL="1557828" indent="-338658">
              <a:defRPr sz="2667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3pPr>
            <a:lvl4pPr marL="2152597" indent="-323843">
              <a:buFont typeface="Arial" pitchFamily="34" charset="0"/>
              <a:buChar char="•"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4pPr>
            <a:lvl5pPr marL="2745249" indent="-306910">
              <a:buFont typeface="Arial" pitchFamily="34" charset="0"/>
              <a:buChar char="•"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5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7" name="Tittel 1"/>
          <p:cNvSpPr>
            <a:spLocks noGrp="1"/>
          </p:cNvSpPr>
          <p:nvPr>
            <p:ph type="ctrTitle"/>
          </p:nvPr>
        </p:nvSpPr>
        <p:spPr>
          <a:xfrm>
            <a:off x="1199456" y="1196752"/>
            <a:ext cx="7680853" cy="864096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3733" b="0" baseline="0">
                <a:solidFill>
                  <a:srgbClr val="EE413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1135215619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gendefinert opps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847861" y="1412776"/>
            <a:ext cx="7008779" cy="936104"/>
          </a:xfrm>
          <a:prstGeom prst="rect">
            <a:avLst/>
          </a:prstGeom>
        </p:spPr>
        <p:txBody>
          <a:bodyPr/>
          <a:lstStyle>
            <a:lvl1pPr algn="l">
              <a:defRPr sz="3733" b="0">
                <a:solidFill>
                  <a:srgbClr val="EE413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4" name="Plassholder for bilde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4656667" cy="6858000"/>
          </a:xfrm>
          <a:prstGeom prst="rect">
            <a:avLst/>
          </a:prstGeom>
        </p:spPr>
        <p:txBody>
          <a:bodyPr/>
          <a:lstStyle/>
          <a:p>
            <a:pPr lvl="0"/>
            <a:endParaRPr lang="nb-NO" noProof="0"/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11"/>
          </p:nvPr>
        </p:nvSpPr>
        <p:spPr>
          <a:xfrm>
            <a:off x="4847863" y="2348880"/>
            <a:ext cx="7009705" cy="4104309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1pPr>
            <a:lvl2pPr>
              <a:buFont typeface="Arial" pitchFamily="34" charset="0"/>
              <a:buChar char="•"/>
              <a:defRPr sz="2667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2pPr>
            <a:lvl3pPr>
              <a:buFont typeface="Arial" pitchFamily="34" charset="0"/>
              <a:buChar char="•"/>
              <a:defRPr sz="2667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3pPr>
            <a:lvl4pPr>
              <a:buFont typeface="Arial" pitchFamily="34" charset="0"/>
              <a:buChar char="•"/>
              <a:defRPr sz="2667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4pPr>
            <a:lvl5pPr>
              <a:buFont typeface="Arial" pitchFamily="34" charset="0"/>
              <a:buChar char="•"/>
              <a:defRPr sz="2667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5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6187894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Egendefinert opps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bilde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/>
          <a:p>
            <a:pPr lvl="0"/>
            <a:endParaRPr lang="nb-NO" noProof="0"/>
          </a:p>
        </p:txBody>
      </p:sp>
    </p:spTree>
    <p:extLst>
      <p:ext uri="{BB962C8B-B14F-4D97-AF65-F5344CB8AC3E}">
        <p14:creationId xmlns:p14="http://schemas.microsoft.com/office/powerpoint/2010/main" val="588569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0E802B44-3FDA-435F-A5F3-47331BE59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xmlns="" id="{937B994A-A692-441C-B7D3-D6145B6B67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xmlns="" id="{5259675D-2776-4B1B-ABF3-3A4EFC291C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34A49-38CB-493A-AA2A-ADD52F1D2952}" type="datetimeFigureOut">
              <a:rPr lang="nb-NO" smtClean="0"/>
              <a:t>25.05.2018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xmlns="" id="{BAFF7798-CF0A-4409-9489-767B1F27C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xmlns="" id="{CBC7AD20-BD64-4105-9D21-449EBC6C1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BA870-475E-47CC-8180-0E0E8E53F85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40735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DDCC0B9C-3E76-40BC-AE32-7DAFAE3ABD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xmlns="" id="{8CE89DA8-FA75-4FAA-AE0C-0AA4ABC8CD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xmlns="" id="{1F5C78E7-68E6-4AC1-8B74-5E9487A23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34A49-38CB-493A-AA2A-ADD52F1D2952}" type="datetimeFigureOut">
              <a:rPr lang="nb-NO" smtClean="0"/>
              <a:t>25.05.2018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xmlns="" id="{21307C81-B80A-44B1-99AD-628D8DBD2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xmlns="" id="{5A7EA468-18FE-4E11-8C85-F50DDC795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BA870-475E-47CC-8180-0E0E8E53F85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18025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3F77492B-2506-47F8-A105-DC833B7FBA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xmlns="" id="{51B7E45A-0B48-4123-8D4E-4CB0A46832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xmlns="" id="{8F095D79-4964-49B3-8F3B-09137C2CE0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xmlns="" id="{1BCD3DA3-5089-4C2E-B395-D89013DCE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34A49-38CB-493A-AA2A-ADD52F1D2952}" type="datetimeFigureOut">
              <a:rPr lang="nb-NO" smtClean="0"/>
              <a:t>25.05.2018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xmlns="" id="{51C214E9-3F8B-44AB-9CCC-8A8F0C161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xmlns="" id="{D788578C-8EB5-440F-8C4B-42B4C5B6A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BA870-475E-47CC-8180-0E0E8E53F85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661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95F7AA51-E8E7-4D27-A237-DF264A2B7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xmlns="" id="{34E8143F-CA14-4536-9EBC-B45E8D049A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xmlns="" id="{EED301DD-BCCF-4384-8763-D663C329A4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xmlns="" id="{5784679A-AF47-4AB9-9383-7341A5AAC3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xmlns="" id="{6157CC75-0237-4212-A267-72B97D3778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xmlns="" id="{026D6F2C-1D97-4876-B2E2-DD8574D36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34A49-38CB-493A-AA2A-ADD52F1D2952}" type="datetimeFigureOut">
              <a:rPr lang="nb-NO" smtClean="0"/>
              <a:t>25.05.2018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xmlns="" id="{CD353118-0652-486C-A0FA-4C528E5AE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xmlns="" id="{723B38A7-C066-472B-BEC3-1EC01B956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BA870-475E-47CC-8180-0E0E8E53F85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09782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4A72CD84-7B7A-475A-AAAC-7D8827326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xmlns="" id="{6ED8EC3C-9BDF-4C5E-BCAA-35283DFDB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34A49-38CB-493A-AA2A-ADD52F1D2952}" type="datetimeFigureOut">
              <a:rPr lang="nb-NO" smtClean="0"/>
              <a:t>25.05.2018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xmlns="" id="{D66A4E70-AB23-4469-A73C-C30DD238C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xmlns="" id="{FFFD0F25-37F0-41A6-BB31-72F791B8B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BA870-475E-47CC-8180-0E0E8E53F85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32806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xmlns="" id="{27790631-0E03-4D75-AD83-D5C3DB2C2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34A49-38CB-493A-AA2A-ADD52F1D2952}" type="datetimeFigureOut">
              <a:rPr lang="nb-NO" smtClean="0"/>
              <a:t>25.05.2018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xmlns="" id="{AE4E970A-44E0-44D2-ABF4-6AB5A5209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xmlns="" id="{857993FF-71ED-4AB7-BFEB-A2F5C9FE9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BA870-475E-47CC-8180-0E0E8E53F85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61067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DEE56789-CAE6-48F2-BDC4-8A9EE525C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xmlns="" id="{3FF76A66-CFE5-428D-B1E1-90383C813C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xmlns="" id="{B838D20C-59B9-48A2-8FBE-0C0E87995D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xmlns="" id="{C91A156E-DF11-4EAE-B326-FE9C7F3B8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34A49-38CB-493A-AA2A-ADD52F1D2952}" type="datetimeFigureOut">
              <a:rPr lang="nb-NO" smtClean="0"/>
              <a:t>25.05.2018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xmlns="" id="{54141053-639F-4AE8-B099-1B80837DB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xmlns="" id="{582527BC-4D53-452D-9E79-BD37EE557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BA870-475E-47CC-8180-0E0E8E53F85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82377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47E26A6D-CA8B-4B23-A118-539D0AFF9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xmlns="" id="{BD3258E8-ECA8-4DBF-8061-5BD34CC296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xmlns="" id="{B6835106-6A66-48E0-B568-DEB8218C8D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xmlns="" id="{EF087291-0569-4228-BCDD-68F8A3870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34A49-38CB-493A-AA2A-ADD52F1D2952}" type="datetimeFigureOut">
              <a:rPr lang="nb-NO" smtClean="0"/>
              <a:t>25.05.2018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xmlns="" id="{1C63EE31-B599-4B71-9CFB-61764F2BD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xmlns="" id="{20D7D8FC-BBD2-48C0-A594-1CB02FD5D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BA870-475E-47CC-8180-0E0E8E53F85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57788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2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xmlns="" id="{22E3168D-8115-4B20-B4BC-02463A19C9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xmlns="" id="{21F01F93-C103-41CC-9959-1211461328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xmlns="" id="{E0C2FCA9-90EF-429B-8F47-57A89CBF4E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34A49-38CB-493A-AA2A-ADD52F1D2952}" type="datetimeFigureOut">
              <a:rPr lang="nb-NO" smtClean="0"/>
              <a:t>25.05.2018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xmlns="" id="{1159DAFB-E5C1-41DF-931A-FB59E5A6B8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xmlns="" id="{2FDF779E-460D-4478-A682-C3303233B1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DBA870-475E-47CC-8180-0E0E8E53F85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64793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:\NIFArkiv\NIF_Logoer\NIF_LOGO\PNG\nif_hovedlogo_original.png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484" y="1316567"/>
            <a:ext cx="2419349" cy="143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3457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5pPr>
      <a:lvl6pPr marL="609585"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6pPr>
      <a:lvl7pPr marL="1219170"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7pPr>
      <a:lvl8pPr marL="1828754"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8pPr>
      <a:lvl9pPr marL="2438339"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9pPr>
    </p:titleStyle>
    <p:bodyStyle>
      <a:lvl1pPr marL="457189" indent="-457189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L:\NIFArkiv\NIF_Logoer\NIF_LOGO\PNG\nif_hovedlogo_original.png">
            <a:extLst>
              <a:ext uri="{FF2B5EF4-FFF2-40B4-BE49-F238E27FC236}">
                <a16:creationId xmlns:a16="http://schemas.microsoft.com/office/drawing/2014/main" xmlns="" id="{21A0ADCA-FFD8-4BC4-92A1-6DC97BE5732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1051" y="67733"/>
            <a:ext cx="2419349" cy="1441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6746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xmlns="" id="{FEE77061-D86D-4099-A59D-6036C026C51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nb-NO" dirty="0"/>
              <a:t>Status IPD 2015-2019</a:t>
            </a:r>
          </a:p>
        </p:txBody>
      </p:sp>
    </p:spTree>
    <p:extLst>
      <p:ext uri="{BB962C8B-B14F-4D97-AF65-F5344CB8AC3E}">
        <p14:creationId xmlns:p14="http://schemas.microsoft.com/office/powerpoint/2010/main" val="1663308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8445711"/>
              </p:ext>
            </p:extLst>
          </p:nvPr>
        </p:nvGraphicFramePr>
        <p:xfrm>
          <a:off x="465299" y="1252973"/>
          <a:ext cx="11206633" cy="50387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187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05720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1782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1782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1782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317821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317821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404592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404592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404592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25400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1749278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</a:tblGrid>
              <a:tr h="302169">
                <a:tc rowSpan="2">
                  <a:txBody>
                    <a:bodyPr/>
                    <a:lstStyle/>
                    <a:p>
                      <a:pPr algn="ctr"/>
                      <a:r>
                        <a:rPr lang="nb-NO" sz="1900" b="1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+mn-lt"/>
                        </a:rPr>
                        <a:t>Pkt.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nb-NO" sz="1900" b="1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+mn-lt"/>
                        </a:rPr>
                        <a:t>Mål</a:t>
                      </a:r>
                    </a:p>
                  </a:txBody>
                  <a:tcPr marL="121920" marR="121920" marT="60960" marB="60960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nb-NO" sz="1900" b="1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+mn-lt"/>
                        </a:rPr>
                        <a:t>Framdrift (%)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nb-NO" sz="1000" dirty="0">
                        <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nb-NO" sz="1000" dirty="0">
                        <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nb-NO" sz="1000" b="1" dirty="0">
                        <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nb-NO" sz="1000" b="1" dirty="0">
                        <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nb-NO" sz="1900" b="1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Prognose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 sz="1200" b="1" dirty="0">
                        <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 sz="1200" b="1" dirty="0">
                        <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b-NO" sz="1900" b="1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Sluttresultat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 sz="1200" b="1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7618">
                <a:tc vMerge="1">
                  <a:txBody>
                    <a:bodyPr/>
                    <a:lstStyle/>
                    <a:p>
                      <a:pPr algn="ctr"/>
                      <a:endParaRPr lang="nb-NO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457200" lvl="1" indent="0" algn="l">
                        <a:buFont typeface="Arial" panose="020B0604020202020204" pitchFamily="34" charset="0"/>
                        <a:buNone/>
                      </a:pPr>
                      <a:endParaRPr lang="nb-NO" sz="1200" b="1" dirty="0"/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600" b="1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600" b="1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600" b="1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50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600" b="1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75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600" b="1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nb-NO" sz="1900" b="1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</a:t>
                      </a:r>
                      <a:endParaRPr lang="nb-NO" sz="1900" b="1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nb-NO" sz="1900" b="1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</a:t>
                      </a:r>
                      <a:endParaRPr lang="nb-NO" sz="1900" b="1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nb-NO" sz="1900" b="1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</a:t>
                      </a:r>
                      <a:endParaRPr lang="nb-NO" sz="1900" b="1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nb-NO" sz="1600" b="1" kern="1200" dirty="0">
                        <a:ln>
                          <a:noFill/>
                        </a:ln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600" b="1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+mn-lt"/>
                        </a:rPr>
                        <a:t>Merknad</a:t>
                      </a:r>
                    </a:p>
                  </a:txBody>
                  <a:tcPr marL="48000" marR="0" marT="0" marB="0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nb-NO" sz="16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nb-NO" sz="16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Modernisere organisasjonen slik at det blir enkelt å delta</a:t>
                      </a:r>
                    </a:p>
                  </a:txBody>
                  <a:tcPr marL="121920" marR="121920" marT="60960" marB="60960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1300" b="0" dirty="0">
                        <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</a:endParaRPr>
                    </a:p>
                    <a:p>
                      <a:pPr algn="ctr"/>
                      <a:endParaRPr lang="nb-NO" sz="1300" b="0" dirty="0">
                        <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2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2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24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2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nb-NO" sz="2100" b="0" kern="1200" dirty="0">
                        <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2100" b="0" kern="1200" dirty="0">
                          <a:ln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</a:t>
                      </a:r>
                      <a:endParaRPr lang="nb-NO" sz="2100" b="0" kern="1200" dirty="0">
                        <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nb-NO" sz="2100" b="0" kern="1200" dirty="0">
                        <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nb-NO" sz="1600" b="1" dirty="0">
                        <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6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Moderniserings-prosjektet</a:t>
                      </a:r>
                    </a:p>
                  </a:txBody>
                  <a:tcPr marL="48000" marR="0" marT="0" marB="0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13682">
                <a:tc>
                  <a:txBody>
                    <a:bodyPr/>
                    <a:lstStyle/>
                    <a:p>
                      <a:pPr algn="ctr"/>
                      <a:r>
                        <a:rPr lang="nb-NO" sz="16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nb-NO" sz="16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Speile mangfoldet i samfunnet</a:t>
                      </a:r>
                    </a:p>
                  </a:txBody>
                  <a:tcPr marL="121920" marR="121920" marT="60960" marB="60960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1900" dirty="0">
                        <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2100" kern="1200" dirty="0">
                        <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2100" b="1" dirty="0">
                        <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2100" b="1" dirty="0">
                        <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2100" b="1" dirty="0">
                        <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nb-NO" sz="2000" b="0" kern="1200" dirty="0">
                        <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2100" b="0" kern="1200" dirty="0">
                          <a:ln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</a:t>
                      </a:r>
                      <a:endParaRPr lang="nb-NO" sz="2100" b="0" kern="1200" dirty="0">
                        <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nb-NO" sz="2000" dirty="0">
                        <a:solidFill>
                          <a:schemeClr val="bg2"/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600" b="1" dirty="0">
                        <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6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Løpende</a:t>
                      </a:r>
                    </a:p>
                  </a:txBody>
                  <a:tcPr marL="48000" marR="0" marT="0" marB="0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74061">
                <a:tc>
                  <a:txBody>
                    <a:bodyPr/>
                    <a:lstStyle/>
                    <a:p>
                      <a:pPr algn="ctr"/>
                      <a:r>
                        <a:rPr lang="nb-NO" sz="16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nb-NO" sz="16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Redusere økonomiske hindringer for barn og unges deltakelse</a:t>
                      </a:r>
                    </a:p>
                  </a:txBody>
                  <a:tcPr marL="121920" marR="121920" marT="60960" marB="60960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1900" dirty="0">
                        <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2100" kern="1200" dirty="0">
                        <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2100" b="1" dirty="0">
                        <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2100" b="1" dirty="0">
                        <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2100" b="1" dirty="0">
                        <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nb-NO" sz="2100" b="0" kern="1200" dirty="0">
                        <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nb-NO" sz="2100" b="0" kern="1200" dirty="0">
                          <a:ln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</a:t>
                      </a:r>
                      <a:endParaRPr lang="nb-NO" sz="2100" b="0" kern="1200" dirty="0">
                        <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nb-NO" sz="2100" b="0" kern="1200" dirty="0">
                        <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nb-NO" sz="1600" b="1" dirty="0">
                        <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6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Kontinuerlig</a:t>
                      </a:r>
                      <a:r>
                        <a:rPr lang="nb-NO" sz="1600" b="1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jobbing verdier</a:t>
                      </a:r>
                      <a:endParaRPr lang="nb-NO" sz="1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48000" marR="0" marT="0" marB="0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74061">
                <a:tc>
                  <a:txBody>
                    <a:bodyPr/>
                    <a:lstStyle/>
                    <a:p>
                      <a:pPr algn="ctr"/>
                      <a:r>
                        <a:rPr lang="nb-NO" sz="16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nb-NO" sz="16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Bli det mest attraktive treningsfellesskapet for voksne</a:t>
                      </a:r>
                    </a:p>
                  </a:txBody>
                  <a:tcPr marL="121920" marR="121920" marT="60960" marB="60960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1900" dirty="0">
                        <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2100" kern="1200" dirty="0">
                        <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2100" b="1" dirty="0">
                        <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2100" b="1" dirty="0">
                        <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2100" b="1" dirty="0">
                        <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nb-NO" sz="2100" b="0" kern="1200" dirty="0">
                        <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nb-NO" sz="2100" b="0" kern="1200" dirty="0">
                          <a:ln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</a:t>
                      </a:r>
                      <a:endParaRPr lang="nb-NO" sz="2100" b="0" kern="1200" dirty="0">
                        <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nb-NO" sz="2100" b="0" kern="1200" dirty="0">
                        <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nb-NO" sz="1600" b="1" dirty="0">
                        <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6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Urealistisk</a:t>
                      </a:r>
                      <a:r>
                        <a:rPr lang="nb-NO" sz="1600" b="1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uten midler</a:t>
                      </a:r>
                      <a:endParaRPr lang="nb-NO" sz="1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48000" marR="0" marT="0" marB="0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74061">
                <a:tc>
                  <a:txBody>
                    <a:bodyPr/>
                    <a:lstStyle/>
                    <a:p>
                      <a:pPr algn="ctr"/>
                      <a:r>
                        <a:rPr lang="nb-NO" sz="16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nb-NO" sz="16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Styrke Norge som toppidrettsnasjon</a:t>
                      </a:r>
                    </a:p>
                  </a:txBody>
                  <a:tcPr marL="121920" marR="121920" marT="60960" marB="60960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1900" dirty="0">
                        <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2100" kern="1200" dirty="0">
                        <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2100" b="1" dirty="0">
                        <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2100" b="1" dirty="0">
                        <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2100" b="1" dirty="0">
                        <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nb-NO" sz="2100" b="0" kern="1200" dirty="0">
                        <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2100" b="0" kern="1200" dirty="0">
                          <a:ln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</a:t>
                      </a:r>
                      <a:endParaRPr lang="nb-NO" sz="2100" b="0" kern="1200" dirty="0">
                        <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nb-NO" sz="2100" b="0" kern="1200" dirty="0">
                        <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600" b="1" dirty="0">
                        <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6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Pågår</a:t>
                      </a:r>
                    </a:p>
                  </a:txBody>
                  <a:tcPr marL="48000" marR="0" marT="0" marB="0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74061">
                <a:tc>
                  <a:txBody>
                    <a:bodyPr/>
                    <a:lstStyle/>
                    <a:p>
                      <a:pPr algn="ctr"/>
                      <a:r>
                        <a:rPr lang="nb-NO" sz="16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nb-NO" sz="16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Engasjere flere kvinner og unge i</a:t>
                      </a:r>
                      <a:r>
                        <a:rPr lang="nb-NO" sz="1600" b="1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trener- og lederrollen</a:t>
                      </a:r>
                      <a:endParaRPr lang="nb-NO" sz="1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121920" marR="121920" marT="60960" marB="60960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1900" dirty="0">
                        <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2100" kern="1200" dirty="0">
                        <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2100" b="1" dirty="0">
                        <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2100" b="1" dirty="0">
                        <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2100" b="1" dirty="0">
                        <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nb-NO" sz="2100" b="0" kern="1200" dirty="0">
                        <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nb-NO" sz="2100" b="0" kern="1200" dirty="0">
                          <a:ln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</a:t>
                      </a:r>
                      <a:endParaRPr lang="nb-NO" sz="2100" b="0" kern="1200" dirty="0">
                        <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nb-NO" sz="2100" b="0" kern="1200" dirty="0">
                        <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nb-NO" sz="1600" b="1" dirty="0">
                        <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6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Tar</a:t>
                      </a:r>
                      <a:r>
                        <a:rPr lang="nb-NO" sz="1600" b="1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tid, påstartet</a:t>
                      </a:r>
                      <a:endParaRPr lang="nb-NO" sz="1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48000" marR="0" marT="0" marB="0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74061">
                <a:tc>
                  <a:txBody>
                    <a:bodyPr/>
                    <a:lstStyle/>
                    <a:p>
                      <a:pPr algn="ctr"/>
                      <a:r>
                        <a:rPr lang="nb-NO" sz="16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nb-NO" sz="16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Arbeide for et idrettsløft på 0,5 % av statsbudsjettet</a:t>
                      </a:r>
                    </a:p>
                  </a:txBody>
                  <a:tcPr marL="121920" marR="121920" marT="60960" marB="60960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1900" dirty="0">
                        <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2100" kern="1200" dirty="0">
                        <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2100" b="1" dirty="0">
                        <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2100" b="1" dirty="0">
                        <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2100" b="1" dirty="0">
                        <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nb-NO" sz="2100" b="0" kern="1200" dirty="0">
                          <a:ln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</a:t>
                      </a:r>
                      <a:endParaRPr lang="nb-NO" sz="2100" b="0" kern="1200" dirty="0">
                        <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nb-NO" sz="2100" b="0" kern="1200" dirty="0">
                        <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nb-NO" sz="2100" b="0" kern="1200" dirty="0">
                        <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nb-NO" sz="1600" b="1" dirty="0">
                        <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6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Urealistisk</a:t>
                      </a:r>
                    </a:p>
                  </a:txBody>
                  <a:tcPr marL="48000" marR="0" marT="0" marB="0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74061">
                <a:tc>
                  <a:txBody>
                    <a:bodyPr/>
                    <a:lstStyle/>
                    <a:p>
                      <a:pPr algn="ctr"/>
                      <a:r>
                        <a:rPr lang="nb-NO" sz="16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nb-NO" sz="16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Arbeide</a:t>
                      </a:r>
                      <a:r>
                        <a:rPr lang="nb-NO" sz="1600" b="1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for en åpen og inkluderende idrett</a:t>
                      </a:r>
                      <a:endParaRPr lang="nb-NO" sz="16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121920" marR="121920" marT="60960" marB="60960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1900" dirty="0">
                        <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2100" kern="1200" dirty="0">
                        <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2100" b="1" dirty="0">
                        <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2100" b="1" dirty="0">
                        <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2100" b="1" dirty="0">
                        <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nb-NO" sz="2100" b="0" kern="1200" dirty="0">
                        <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nb-NO" sz="2100" b="0" kern="1200" dirty="0">
                        <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nb-NO" sz="2100" b="0" kern="1200" dirty="0">
                          <a:ln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</a:t>
                      </a:r>
                      <a:endParaRPr lang="nb-NO" sz="2100" b="0" kern="1200" dirty="0">
                        <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600" b="1" dirty="0">
                        <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6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Løpende</a:t>
                      </a:r>
                    </a:p>
                  </a:txBody>
                  <a:tcPr marL="48000" marR="0" marT="0" marB="0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74061">
                <a:tc>
                  <a:txBody>
                    <a:bodyPr/>
                    <a:lstStyle/>
                    <a:p>
                      <a:pPr algn="ctr"/>
                      <a:r>
                        <a:rPr lang="nb-NO" sz="16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nb-NO" sz="16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Ta hensyn til naturen, klimaet og miljøet</a:t>
                      </a:r>
                    </a:p>
                  </a:txBody>
                  <a:tcPr marL="121920" marR="121920" marT="60960" marB="60960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1900" dirty="0">
                        <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2100" kern="1200" dirty="0">
                        <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2100" b="1" dirty="0">
                        <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546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2100" b="1" dirty="0">
                        <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2100" b="1" dirty="0">
                        <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nb-NO" sz="2100" b="0" kern="1200" dirty="0">
                        <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2100" b="0" kern="1200" dirty="0">
                          <a:ln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</a:t>
                      </a:r>
                      <a:endParaRPr lang="nb-NO" sz="2100" b="0" kern="1200" dirty="0">
                        <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nb-NO" sz="2100" b="0" kern="1200" dirty="0">
                        <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nb-NO" sz="1600" b="1" dirty="0">
                        <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6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Enkeltinitiativer</a:t>
                      </a:r>
                    </a:p>
                  </a:txBody>
                  <a:tcPr marL="48000" marR="0" marT="0" marB="0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4" name="Rektangel 3"/>
          <p:cNvSpPr/>
          <p:nvPr/>
        </p:nvSpPr>
        <p:spPr>
          <a:xfrm>
            <a:off x="1391477" y="164639"/>
            <a:ext cx="8352928" cy="960107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sz="1867" b="1" dirty="0">
                <a:solidFill>
                  <a:schemeClr val="bg2">
                    <a:lumMod val="50000"/>
                  </a:schemeClr>
                </a:solidFill>
              </a:rPr>
              <a:t>Oppfølging av IPD 2015-2019:</a:t>
            </a:r>
          </a:p>
          <a:p>
            <a:r>
              <a:rPr lang="nb-NO" sz="3733" b="1" dirty="0">
                <a:solidFill>
                  <a:schemeClr val="bg2">
                    <a:lumMod val="50000"/>
                  </a:schemeClr>
                </a:solidFill>
              </a:rPr>
              <a:t>4. Programerklæringen</a:t>
            </a:r>
          </a:p>
        </p:txBody>
      </p:sp>
      <p:pic>
        <p:nvPicPr>
          <p:cNvPr id="5" name="Bild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299" y="63367"/>
            <a:ext cx="783699" cy="101008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12773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NIF-Tes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sjon av NIF Tom Tvedt" id="{C4A6B0F0-A79E-46F8-BE99-107523C41004}" vid="{B0128072-E4C9-49B8-9667-F4215DC331A0}"/>
    </a:ext>
  </a:extLst>
</a:theme>
</file>

<file path=ppt/theme/theme3.xml><?xml version="1.0" encoding="utf-8"?>
<a:theme xmlns:a="http://schemas.openxmlformats.org/drawingml/2006/main" name="2_Egendefinert utform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800" dirty="0" smtClean="0">
            <a:solidFill>
              <a:srgbClr val="57585B"/>
            </a:solidFill>
            <a:latin typeface="Georgia" pitchFamily="18" charset="0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?mso-contentType ?>
<SharedContentType xmlns="Microsoft.SharePoint.Taxonomy.ContentTypeSync" SourceId="f0e9ee77-ca26-4a69-aa98-c9b10d3d2018" ContentTypeId="0x01010089F515CEF38C6043B09A4EB0A2E09D6302" PreviousValue="false"/>
</file>

<file path=customXml/item2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89F515CEF38C6043B09A4EB0A2E09D63020098A90DD325442D4FB9BFCF713C750FAA00ECF8F0400C385A4E8FD8FE9B0E919907" ma:contentTypeVersion="126" ma:contentTypeDescription="Opprett et nytt dokument." ma:contentTypeScope="" ma:versionID="ff113c0d947fd1a52cdec24f6cc64d50">
  <xsd:schema xmlns:xsd="http://www.w3.org/2001/XMLSchema" xmlns:xs="http://www.w3.org/2001/XMLSchema" xmlns:p="http://schemas.microsoft.com/office/2006/metadata/properties" xmlns:ns2="aec5f570-5954-42b2-93f8-bbdf6252596e" xmlns:ns3="111fa406-b1c7-4021-bd8f-10346e9df403" targetNamespace="http://schemas.microsoft.com/office/2006/metadata/properties" ma:root="true" ma:fieldsID="cfde10a805e32a4aa02a8c7f0054698d" ns2:_="" ns3:_="">
    <xsd:import namespace="aec5f570-5954-42b2-93f8-bbdf6252596e"/>
    <xsd:import namespace="111fa406-b1c7-4021-bd8f-10346e9df403"/>
    <xsd:element name="properties">
      <xsd:complexType>
        <xsd:sequence>
          <xsd:element name="documentManagement">
            <xsd:complexType>
              <xsd:all>
                <xsd:element ref="ns2:_nifDokumenteier" minOccurs="0"/>
                <xsd:element ref="ns2:_nifSaksbehandler" minOccurs="0"/>
                <xsd:element ref="ns2:_nifDokumentbeskrivelse" minOccurs="0"/>
                <xsd:element ref="ns2:_nifDokumentstatus" minOccurs="0"/>
                <xsd:element ref="ns2:InnUtIntern"/>
                <xsd:element ref="ns2:_arFrist" minOccurs="0"/>
                <xsd:element ref="ns2:_nifTil" minOccurs="0"/>
                <xsd:element ref="ns2:_nifFra" minOccurs="0"/>
                <xsd:element ref="ns2:m007437e3ff24ee3b6b1beda051d5beb" minOccurs="0"/>
                <xsd:element ref="ns2:TaxCatchAll" minOccurs="0"/>
                <xsd:element ref="ns2:TaxCatchAllLabel" minOccurs="0"/>
                <xsd:element ref="ns2:e390b8d06ece46449586677b864a8181" minOccurs="0"/>
                <xsd:element ref="ns2:AnonymEksternDeling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c5f570-5954-42b2-93f8-bbdf6252596e" elementFormDefault="qualified">
    <xsd:import namespace="http://schemas.microsoft.com/office/2006/documentManagement/types"/>
    <xsd:import namespace="http://schemas.microsoft.com/office/infopath/2007/PartnerControls"/>
    <xsd:element name="_nifDokumenteier" ma:index="2" nillable="true" ma:displayName="Dokumenteier" ma:hidden="true" ma:SearchPeopleOnly="false" ma:SharePointGroup="0" ma:internalName="_nifDokumentei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nifSaksbehandler" ma:index="3" nillable="true" ma:displayName="Saksbehandler" ma:SearchPeopleOnly="false" ma:SharePointGroup="0" ma:internalName="_nifSaksbehandl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nifDokumentbeskrivelse" ma:index="5" nillable="true" ma:displayName="Dokumentbeskrivelse" ma:internalName="_nifDokumentbeskrivelse">
      <xsd:simpleType>
        <xsd:restriction base="dms:Note">
          <xsd:maxLength value="255"/>
        </xsd:restriction>
      </xsd:simpleType>
    </xsd:element>
    <xsd:element name="_nifDokumentstatus" ma:index="6" nillable="true" ma:displayName="Dokumentstatus" ma:default="Ubehandlet" ma:internalName="_nifDokumentstatus" ma:readOnly="false">
      <xsd:simpleType>
        <xsd:restriction base="dms:Choice">
          <xsd:enumeration value="Ubehandlet"/>
          <xsd:enumeration value="Under arbeid"/>
          <xsd:enumeration value="Ferdig"/>
        </xsd:restriction>
      </xsd:simpleType>
    </xsd:element>
    <xsd:element name="InnUtIntern" ma:index="7" ma:displayName="Inn/Ut/Intern" ma:default="Intern" ma:format="Dropdown" ma:internalName="InnUtIntern">
      <xsd:simpleType>
        <xsd:restriction base="dms:Choice">
          <xsd:enumeration value="Innkommende"/>
          <xsd:enumeration value="Utgående"/>
          <xsd:enumeration value="Intern"/>
        </xsd:restriction>
      </xsd:simpleType>
    </xsd:element>
    <xsd:element name="_arFrist" ma:index="9" nillable="true" ma:displayName="Frist" ma:format="DateOnly" ma:internalName="_arFrist">
      <xsd:simpleType>
        <xsd:restriction base="dms:DateTime"/>
      </xsd:simpleType>
    </xsd:element>
    <xsd:element name="_nifTil" ma:index="10" nillable="true" ma:displayName="Til" ma:internalName="_nifTil">
      <xsd:simpleType>
        <xsd:restriction base="dms:Text"/>
      </xsd:simpleType>
    </xsd:element>
    <xsd:element name="_nifFra" ma:index="11" nillable="true" ma:displayName="Fra" ma:internalName="_nifFra">
      <xsd:simpleType>
        <xsd:restriction base="dms:Text"/>
      </xsd:simpleType>
    </xsd:element>
    <xsd:element name="m007437e3ff24ee3b6b1beda051d5beb" ma:index="16" nillable="true" ma:taxonomy="true" ma:internalName="m007437e3ff24ee3b6b1beda051d5beb" ma:taxonomyFieldName="Dokumentkategori" ma:displayName="Dokumentkategori" ma:default="" ma:fieldId="{6007437e-3ff2-4ee3-b6b1-beda051d5beb}" ma:sspId="f0e9ee77-ca26-4a69-aa98-c9b10d3d2018" ma:termSetId="67b1013f-a871-4d25-94e6-2d190b3db54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7" nillable="true" ma:displayName="Taxonomy Catch All Column" ma:hidden="true" ma:list="{51ad6cb9-99e5-4ac7-b885-cde99d8f25d1}" ma:internalName="TaxCatchAll" ma:showField="CatchAllData" ma:web="111fa406-b1c7-4021-bd8f-10346e9df40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8" nillable="true" ma:displayName="Taxonomy Catch All Column1" ma:hidden="true" ma:list="{51ad6cb9-99e5-4ac7-b885-cde99d8f25d1}" ma:internalName="TaxCatchAllLabel" ma:readOnly="true" ma:showField="CatchAllDataLabel" ma:web="111fa406-b1c7-4021-bd8f-10346e9df40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390b8d06ece46449586677b864a8181" ma:index="20" nillable="true" ma:taxonomy="true" ma:internalName="e390b8d06ece46449586677b864a8181" ma:taxonomyFieldName="OrgTilhorighet" ma:displayName="OrgTilhørighet" ma:readOnly="false" ma:default="" ma:fieldId="{e390b8d0-6ece-4644-9586-677b864a8181}" ma:sspId="f0e9ee77-ca26-4a69-aa98-c9b10d3d2018" ma:termSetId="12ccf01c-bc00-485e-8479-20ef31869011" ma:anchorId="b89e662b-c5a0-4f18-8bb7-b431aa465976" ma:open="false" ma:isKeyword="false">
      <xsd:complexType>
        <xsd:sequence>
          <xsd:element ref="pc:Terms" minOccurs="0" maxOccurs="1"/>
        </xsd:sequence>
      </xsd:complexType>
    </xsd:element>
    <xsd:element name="AnonymEksternDeling" ma:index="22" nillable="true" ma:displayName="Anonym Ekstern Deling" ma:default="0" ma:internalName="AnonymEksternDeling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1fa406-b1c7-4021-bd8f-10346e9df403" elementFormDefault="qualified">
    <xsd:import namespace="http://schemas.microsoft.com/office/2006/documentManagement/types"/>
    <xsd:import namespace="http://schemas.microsoft.com/office/infopath/2007/PartnerControls"/>
    <xsd:element name="_dlc_DocId" ma:index="23" nillable="true" ma:displayName="Dokument-ID-verdi" ma:description="Verdien for dokument-IDen som er tilordnet elementet." ma:internalName="_dlc_DocId" ma:readOnly="true">
      <xsd:simpleType>
        <xsd:restriction base="dms:Text"/>
      </xsd:simpleType>
    </xsd:element>
    <xsd:element name="_dlc_DocIdUrl" ma:index="24" nillable="true" ma:displayName="Dokument-ID" ma:description="Fast kobling til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5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3" ma:displayName="Innholdstype"/>
        <xsd:element ref="dc:title" minOccurs="0" maxOccurs="1" ma:index="1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nUtIntern xmlns="aec5f570-5954-42b2-93f8-bbdf6252596e">Intern</InnUtIntern>
    <e390b8d06ece46449586677b864a8181 xmlns="aec5f570-5954-42b2-93f8-bbdf6252596e">
      <Terms xmlns="http://schemas.microsoft.com/office/infopath/2007/PartnerControls">
        <TermInfo xmlns="http://schemas.microsoft.com/office/infopath/2007/PartnerControls">
          <TermName xmlns="http://schemas.microsoft.com/office/infopath/2007/PartnerControls">SF01 Norges Idrettsforbund</TermName>
          <TermId xmlns="http://schemas.microsoft.com/office/infopath/2007/PartnerControls">c1ca8435-9635-48b0-8fd0-127d70284636</TermId>
        </TermInfo>
      </Terms>
    </e390b8d06ece46449586677b864a8181>
    <TaxCatchAll xmlns="aec5f570-5954-42b2-93f8-bbdf6252596e"/>
    <_arFrist xmlns="aec5f570-5954-42b2-93f8-bbdf6252596e" xsi:nil="true"/>
    <m007437e3ff24ee3b6b1beda051d5beb xmlns="aec5f570-5954-42b2-93f8-bbdf6252596e">
      <Terms xmlns="http://schemas.microsoft.com/office/infopath/2007/PartnerControls"/>
    </m007437e3ff24ee3b6b1beda051d5beb>
    <_nifSaksbehandler xmlns="aec5f570-5954-42b2-93f8-bbdf6252596e">
      <UserInfo>
        <DisplayName/>
        <AccountId xsi:nil="true"/>
        <AccountType/>
      </UserInfo>
    </_nifSaksbehandler>
    <_nifDokumentstatus xmlns="aec5f570-5954-42b2-93f8-bbdf6252596e">Ubehandlet</_nifDokumentstatus>
    <_nifFra xmlns="aec5f570-5954-42b2-93f8-bbdf6252596e" xsi:nil="true"/>
    <_nifDokumenteier xmlns="aec5f570-5954-42b2-93f8-bbdf6252596e">
      <UserInfo>
        <DisplayName/>
        <AccountId xsi:nil="true"/>
        <AccountType/>
      </UserInfo>
    </_nifDokumenteier>
    <_nifDokumentbeskrivelse xmlns="aec5f570-5954-42b2-93f8-bbdf6252596e" xsi:nil="true"/>
    <_nifTil xmlns="aec5f570-5954-42b2-93f8-bbdf6252596e" xsi:nil="true"/>
    <AnonymEksternDeling xmlns="aec5f570-5954-42b2-93f8-bbdf6252596e">false</AnonymEksternDeling>
  </documentManagement>
</p:propertie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6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D8AA7B03-A588-43A6-A91F-924715DA83EC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184792C5-98C1-4AA7-8635-7338C13B3012}">
  <ds:schemaRefs>
    <ds:schemaRef ds:uri="http://schemas.microsoft.com/office/2006/metadata/customXsn"/>
  </ds:schemaRefs>
</ds:datastoreItem>
</file>

<file path=customXml/itemProps3.xml><?xml version="1.0" encoding="utf-8"?>
<ds:datastoreItem xmlns:ds="http://schemas.openxmlformats.org/officeDocument/2006/customXml" ds:itemID="{633322ED-BAC5-4F1D-BBB8-2FC0534390B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ec5f570-5954-42b2-93f8-bbdf6252596e"/>
    <ds:schemaRef ds:uri="111fa406-b1c7-4021-bd8f-10346e9df40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3C735D88-D5C2-40D2-992F-B196F43C1D98}">
  <ds:schemaRefs>
    <ds:schemaRef ds:uri="http://schemas.microsoft.com/office/infopath/2007/PartnerControls"/>
    <ds:schemaRef ds:uri="http://purl.org/dc/terms/"/>
    <ds:schemaRef ds:uri="http://purl.org/dc/dcmitype/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aec5f570-5954-42b2-93f8-bbdf6252596e"/>
    <ds:schemaRef ds:uri="111fa406-b1c7-4021-bd8f-10346e9df403"/>
    <ds:schemaRef ds:uri="http://schemas.microsoft.com/office/2006/metadata/properties"/>
    <ds:schemaRef ds:uri="http://www.w3.org/XML/1998/namespace"/>
  </ds:schemaRefs>
</ds:datastoreItem>
</file>

<file path=customXml/itemProps5.xml><?xml version="1.0" encoding="utf-8"?>
<ds:datastoreItem xmlns:ds="http://schemas.openxmlformats.org/officeDocument/2006/customXml" ds:itemID="{DA0D7ED9-0A27-4594-8DFC-3E7931F6095A}">
  <ds:schemaRefs>
    <ds:schemaRef ds:uri="http://schemas.microsoft.com/sharepoint/v3/contenttype/forms"/>
  </ds:schemaRefs>
</ds:datastoreItem>
</file>

<file path=customXml/itemProps6.xml><?xml version="1.0" encoding="utf-8"?>
<ds:datastoreItem xmlns:ds="http://schemas.openxmlformats.org/officeDocument/2006/customXml" ds:itemID="{8DBA8F8B-2073-41F9-BCE5-C0DBD6EB1640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129</Words>
  <Application>Microsoft Office PowerPoint</Application>
  <PresentationFormat>Widescreen</PresentationFormat>
  <Paragraphs>55</Paragraphs>
  <Slides>2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3</vt:i4>
      </vt:variant>
      <vt:variant>
        <vt:lpstr>Lysbildetitler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Georgia</vt:lpstr>
      <vt:lpstr>Wingdings</vt:lpstr>
      <vt:lpstr>Office-tema</vt:lpstr>
      <vt:lpstr>NIF-Test</vt:lpstr>
      <vt:lpstr>2_Egendefinert utforming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Soltvedt, Anne Kristine</dc:creator>
  <cp:lastModifiedBy>Busland, Torstein</cp:lastModifiedBy>
  <cp:revision>4</cp:revision>
  <dcterms:created xsi:type="dcterms:W3CDTF">2018-05-23T10:21:49Z</dcterms:created>
  <dcterms:modified xsi:type="dcterms:W3CDTF">2018-05-25T08:03:50Z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0x01010089F515CEF38C6043B09A4EB0A2E09D63020098A90DD325442D4FB9BFCF713C750FAA00ECF8F0400C385A4E8FD8FE9B0E919907</vt:lpwstr>
  </property>
</Properties>
</file>