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0287000" cy="18288000"/>
  <p:notesSz cx="6858000" cy="9144000"/>
  <p:embeddedFontLst>
    <p:embeddedFont>
      <p:font typeface="Inter" panose="02000503000000020004" pitchFamily="2" charset="0"/>
      <p:regular r:id="rId17"/>
      <p:bold r:id="rId18"/>
    </p:embeddedFont>
    <p:embeddedFont>
      <p:font typeface="Inter Bold" panose="02000503000000020004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ABC"/>
    <a:srgbClr val="EDF5FA"/>
    <a:srgbClr val="000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2" d="100"/>
          <a:sy n="32" d="100"/>
        </p:scale>
        <p:origin x="7806" y="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C80D-BF5C-4E4D-B4D2-70DE455F95A0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9EE1-94E0-5145-ACCC-FE73354688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48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EE1-94E0-5145-ACCC-FE73354688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62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88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 userDrawn="1">
          <p15:clr>
            <a:srgbClr val="F26B43"/>
          </p15:clr>
        </p15:guide>
        <p15:guide id="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utendørs, snø, klær&#10;&#10;KI-generert innhold kan være feil.">
            <a:extLst>
              <a:ext uri="{FF2B5EF4-FFF2-40B4-BE49-F238E27FC236}">
                <a16:creationId xmlns:a16="http://schemas.microsoft.com/office/drawing/2014/main" id="{A2A028D6-F7EA-AEF3-154A-B1949CC9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B185ED81-8215-DBAD-B51D-C6AD1678F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86" r="7243"/>
          <a:stretch/>
        </p:blipFill>
        <p:spPr>
          <a:xfrm flipH="1" flipV="1">
            <a:off x="0" y="10210800"/>
            <a:ext cx="10287000" cy="5358842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B66821D-544E-6310-DF68-34E06EE0D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86" r="7152"/>
          <a:stretch/>
        </p:blipFill>
        <p:spPr>
          <a:xfrm>
            <a:off x="-10392" y="7086600"/>
            <a:ext cx="10297391" cy="535884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034376" y="8458200"/>
            <a:ext cx="2508924" cy="1302210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606847" y="10990922"/>
            <a:ext cx="907330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6600" spc="300">
                <a:solidFill>
                  <a:schemeClr val="bg1"/>
                </a:solidFill>
                <a:latin typeface="Inter Bold"/>
                <a:ea typeface="Inter Bold"/>
                <a:cs typeface="Inter Bold"/>
                <a:sym typeface="Inter Bold"/>
              </a:rPr>
              <a:t>HANDLINGSKORT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hjelm, person, sportsutstyr, klær&#10;&#10;KI-generert innhold kan være feil.">
            <a:extLst>
              <a:ext uri="{FF2B5EF4-FFF2-40B4-BE49-F238E27FC236}">
                <a16:creationId xmlns:a16="http://schemas.microsoft.com/office/drawing/2014/main" id="{37182E27-4AD3-E501-A70E-BD0323F73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4" name="Rektangel med avrundede hjørner på samme side 3">
            <a:extLst>
              <a:ext uri="{FF2B5EF4-FFF2-40B4-BE49-F238E27FC236}">
                <a16:creationId xmlns:a16="http://schemas.microsoft.com/office/drawing/2014/main" id="{282081D2-5BE7-6C94-9323-DB007EFF1367}"/>
              </a:ext>
            </a:extLst>
          </p:cNvPr>
          <p:cNvSpPr/>
          <p:nvPr/>
        </p:nvSpPr>
        <p:spPr>
          <a:xfrm>
            <a:off x="571500" y="11108458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7A496F5-65A4-7941-5AB7-2C46FE669B29}"/>
              </a:ext>
            </a:extLst>
          </p:cNvPr>
          <p:cNvSpPr>
            <a:spLocks noChangeAspect="1"/>
          </p:cNvSpPr>
          <p:nvPr/>
        </p:nvSpPr>
        <p:spPr>
          <a:xfrm>
            <a:off x="823500" y="11352966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214359" y="11673840"/>
            <a:ext cx="1501141" cy="26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2E43C9D-1471-4099-2E11-48180723225E}"/>
              </a:ext>
            </a:extLst>
          </p:cNvPr>
          <p:cNvSpPr/>
          <p:nvPr/>
        </p:nvSpPr>
        <p:spPr>
          <a:xfrm rot="-10800000">
            <a:off x="0" y="12192000"/>
            <a:ext cx="10287000" cy="6096000"/>
          </a:xfrm>
          <a:custGeom>
            <a:avLst/>
            <a:gdLst/>
            <a:ahLst/>
            <a:cxnLst/>
            <a:rect l="l" t="t" r="r" b="b"/>
            <a:pathLst>
              <a:path w="10287000" h="4576222">
                <a:moveTo>
                  <a:pt x="0" y="0"/>
                </a:moveTo>
                <a:lnTo>
                  <a:pt x="10287000" y="0"/>
                </a:lnTo>
                <a:lnTo>
                  <a:pt x="10287000" y="4576222"/>
                </a:lnTo>
                <a:lnTo>
                  <a:pt x="0" y="4576222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B8702B0-AF90-AC72-86F4-9D7C6A3EDFE7}"/>
              </a:ext>
            </a:extLst>
          </p:cNvPr>
          <p:cNvSpPr txBox="1"/>
          <p:nvPr/>
        </p:nvSpPr>
        <p:spPr>
          <a:xfrm>
            <a:off x="571500" y="12649200"/>
            <a:ext cx="8763000" cy="1020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34"/>
              </a:lnSpc>
            </a:pPr>
            <a:r>
              <a:rPr lang="en-US" sz="6600" b="1" spc="267">
                <a:solidFill>
                  <a:srgbClr val="000335"/>
                </a:solidFill>
                <a:latin typeface="Inter" panose="02000503000000020004" pitchFamily="2" charset="0"/>
                <a:ea typeface="Inter" panose="02000503000000020004" pitchFamily="2" charset="0"/>
                <a:cs typeface="Inter Bold"/>
                <a:sym typeface="Inter Bold"/>
              </a:rPr>
              <a:t>TRENER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84CE7C6-2E24-D8AF-59BC-68091C3182B9}"/>
              </a:ext>
            </a:extLst>
          </p:cNvPr>
          <p:cNvSpPr txBox="1"/>
          <p:nvPr/>
        </p:nvSpPr>
        <p:spPr>
          <a:xfrm>
            <a:off x="571500" y="14020800"/>
            <a:ext cx="916645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I forkant av konkurransen/kampen er det viktig at du som trener trygger dine utøvere på at det vil bli tatt tak i dersom de opplever diskriminering/rasisme på banen. Som trener kan du oppleve at utøverne dine for eksempel får rasistiske skjellsord ropt mot seg fra tilskuere eller motspillere.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person, hockey, klær, skøyting&#10;&#10;KI-generert innhold kan være feil.">
            <a:extLst>
              <a:ext uri="{FF2B5EF4-FFF2-40B4-BE49-F238E27FC236}">
                <a16:creationId xmlns:a16="http://schemas.microsoft.com/office/drawing/2014/main" id="{C985A9F3-C164-1400-7131-FAFCF10F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7" name="Rektangel med avrundede hjørner på samme side 6">
            <a:extLst>
              <a:ext uri="{FF2B5EF4-FFF2-40B4-BE49-F238E27FC236}">
                <a16:creationId xmlns:a16="http://schemas.microsoft.com/office/drawing/2014/main" id="{473580B8-A16C-7DF0-1169-EB49B88E905A}"/>
              </a:ext>
            </a:extLst>
          </p:cNvPr>
          <p:cNvSpPr/>
          <p:nvPr/>
        </p:nvSpPr>
        <p:spPr>
          <a:xfrm>
            <a:off x="571500" y="12302066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FDF3E64-4273-03C4-8371-A6CF40EC2C45}"/>
              </a:ext>
            </a:extLst>
          </p:cNvPr>
          <p:cNvSpPr>
            <a:spLocks noChangeAspect="1"/>
          </p:cNvSpPr>
          <p:nvPr/>
        </p:nvSpPr>
        <p:spPr>
          <a:xfrm>
            <a:off x="823500" y="12546574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0" y="13445066"/>
            <a:ext cx="10287000" cy="4952881"/>
          </a:xfrm>
          <a:custGeom>
            <a:avLst/>
            <a:gdLst/>
            <a:ahLst/>
            <a:cxnLst/>
            <a:rect l="l" t="t" r="r" b="b"/>
            <a:pathLst>
              <a:path w="10287000" h="5087250">
                <a:moveTo>
                  <a:pt x="0" y="0"/>
                </a:moveTo>
                <a:lnTo>
                  <a:pt x="10287000" y="0"/>
                </a:lnTo>
                <a:lnTo>
                  <a:pt x="10287000" y="5087250"/>
                </a:lnTo>
                <a:lnTo>
                  <a:pt x="0" y="5087250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690034" y="14113933"/>
            <a:ext cx="9246446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Dette er ditt handlingsrom: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Varsle dommere og sekretariat.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Snakke med utøverne dine i etterkant og </a:t>
            </a:r>
            <a:b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skrive ned det de forteller om hendelsen, slik </a:t>
            </a:r>
            <a:b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at dette kan brukes av særforbund/idrettslag i oppfølgingen. Gi støtte og prøv å sikre at </a:t>
            </a:r>
            <a:b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de opplever seg ivaretatt.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Rapportere hendelsen i etterkant av kampen.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58200" y="12873566"/>
            <a:ext cx="1478280" cy="260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port, person, idrettskonkurranse, klær&#10;&#10;KI-generert innhold kan være feil.">
            <a:extLst>
              <a:ext uri="{FF2B5EF4-FFF2-40B4-BE49-F238E27FC236}">
                <a16:creationId xmlns:a16="http://schemas.microsoft.com/office/drawing/2014/main" id="{AD2783DD-2BEB-18FB-6E98-6C88883EB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10" name="Rektangel med avrundede hjørner på samme side 9">
            <a:extLst>
              <a:ext uri="{FF2B5EF4-FFF2-40B4-BE49-F238E27FC236}">
                <a16:creationId xmlns:a16="http://schemas.microsoft.com/office/drawing/2014/main" id="{ECA8DD39-9AA1-3CF1-2B9A-6EDEB97FEA31}"/>
              </a:ext>
            </a:extLst>
          </p:cNvPr>
          <p:cNvSpPr/>
          <p:nvPr/>
        </p:nvSpPr>
        <p:spPr>
          <a:xfrm>
            <a:off x="571500" y="11785426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42BB26F-D7E9-44D5-8E61-CDA1C43C3455}"/>
              </a:ext>
            </a:extLst>
          </p:cNvPr>
          <p:cNvSpPr>
            <a:spLocks noChangeAspect="1"/>
          </p:cNvSpPr>
          <p:nvPr/>
        </p:nvSpPr>
        <p:spPr>
          <a:xfrm>
            <a:off x="823500" y="12029934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-10800000">
            <a:off x="0" y="12888000"/>
            <a:ext cx="10287000" cy="5400000"/>
          </a:xfrm>
          <a:custGeom>
            <a:avLst/>
            <a:gdLst/>
            <a:ahLst/>
            <a:cxnLst/>
            <a:rect l="l" t="t" r="r" b="b"/>
            <a:pathLst>
              <a:path w="10287000" h="4576222">
                <a:moveTo>
                  <a:pt x="0" y="0"/>
                </a:moveTo>
                <a:lnTo>
                  <a:pt x="10287000" y="0"/>
                </a:lnTo>
                <a:lnTo>
                  <a:pt x="10287000" y="4576222"/>
                </a:lnTo>
                <a:lnTo>
                  <a:pt x="0" y="4576222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1500" y="13335000"/>
            <a:ext cx="5371450" cy="1020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34"/>
              </a:lnSpc>
            </a:pPr>
            <a:r>
              <a:rPr lang="en-US" sz="6600" b="1" spc="267" dirty="0">
                <a:solidFill>
                  <a:srgbClr val="000335"/>
                </a:solidFill>
                <a:latin typeface="Inter" panose="02000503000000020004" pitchFamily="2" charset="0"/>
                <a:ea typeface="Inter" panose="02000503000000020004" pitchFamily="2" charset="0"/>
                <a:cs typeface="Inter Bold"/>
                <a:sym typeface="Inter Bold"/>
              </a:rPr>
              <a:t>DOMMER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1500" y="14630400"/>
            <a:ext cx="9166453" cy="3431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I forkant av konkurransen/kampen er det fint om du som dommer tar en prat med trenere og sekretariat om at du kommer til å slå hardt ned på diskriminerende oppførsel, og ønsker at de skal gjøre det samme. En konkurranse/kamp skal være en trygg arena for alle å være på.</a:t>
            </a:r>
          </a:p>
          <a:p>
            <a:pPr algn="l">
              <a:lnSpc>
                <a:spcPts val="4055"/>
              </a:lnSpc>
            </a:pPr>
            <a:endParaRPr lang="en-US" sz="2682" dirty="0">
              <a:solidFill>
                <a:srgbClr val="00033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73953" y="12356926"/>
            <a:ext cx="1764000" cy="260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0287000" cy="10139082"/>
          </a:xfrm>
          <a:custGeom>
            <a:avLst/>
            <a:gdLst/>
            <a:ahLst/>
            <a:cxnLst/>
            <a:rect l="l" t="t" r="r" b="b"/>
            <a:pathLst>
              <a:path w="10287000" h="12018871">
                <a:moveTo>
                  <a:pt x="0" y="0"/>
                </a:moveTo>
                <a:lnTo>
                  <a:pt x="10287000" y="0"/>
                </a:lnTo>
                <a:lnTo>
                  <a:pt x="10287000" y="12018871"/>
                </a:lnTo>
                <a:lnTo>
                  <a:pt x="0" y="1201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 l="-22903" r="-53713" b="-796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Rektangel med avrundede hjørner på samme side 7">
            <a:extLst>
              <a:ext uri="{FF2B5EF4-FFF2-40B4-BE49-F238E27FC236}">
                <a16:creationId xmlns:a16="http://schemas.microsoft.com/office/drawing/2014/main" id="{41AA6E4C-4DED-8008-5F38-AEDBF436F153}"/>
              </a:ext>
            </a:extLst>
          </p:cNvPr>
          <p:cNvSpPr/>
          <p:nvPr/>
        </p:nvSpPr>
        <p:spPr>
          <a:xfrm>
            <a:off x="571500" y="8423935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35CFA8F-2895-81DD-628F-F069F30E4798}"/>
              </a:ext>
            </a:extLst>
          </p:cNvPr>
          <p:cNvSpPr>
            <a:spLocks noChangeAspect="1"/>
          </p:cNvSpPr>
          <p:nvPr/>
        </p:nvSpPr>
        <p:spPr>
          <a:xfrm>
            <a:off x="823500" y="8668443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0" y="9525000"/>
            <a:ext cx="10287000" cy="8763001"/>
          </a:xfrm>
          <a:custGeom>
            <a:avLst/>
            <a:gdLst/>
            <a:ahLst/>
            <a:cxnLst/>
            <a:rect l="l" t="t" r="r" b="b"/>
            <a:pathLst>
              <a:path w="10287000" h="7244965">
                <a:moveTo>
                  <a:pt x="0" y="0"/>
                </a:moveTo>
                <a:lnTo>
                  <a:pt x="10287000" y="0"/>
                </a:lnTo>
                <a:lnTo>
                  <a:pt x="10287000" y="7244965"/>
                </a:lnTo>
                <a:lnTo>
                  <a:pt x="0" y="7244965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587188" y="10134600"/>
            <a:ext cx="8968292" cy="7664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det kommer rasistiske/</a:t>
            </a:r>
          </a:p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diskriminerende handlinger/tilrop fra tilskuere, kan du:</a:t>
            </a:r>
          </a:p>
          <a:p>
            <a:pPr marL="608258" lvl="1" indent="-304129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Stoppe konkurransen/kampen og </a:t>
            </a:r>
          </a:p>
          <a:p>
            <a:pPr marL="1216517" lvl="2" indent="-405506" algn="l">
              <a:buFont typeface="Arial"/>
              <a:buChar char="⚬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dersom du vet hvem som utførte handlingene, bortvise den/de tilskueren(e).</a:t>
            </a:r>
          </a:p>
          <a:p>
            <a:pPr marL="1216517" lvl="2" indent="-405506" algn="l">
              <a:buFont typeface="Arial"/>
              <a:buChar char="⚬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dersom du ikke vet hvem som utførte handlingene, informere om at rasistiske/diskriminerende handlinger vil føre til bortvising.</a:t>
            </a:r>
          </a:p>
          <a:p>
            <a:pPr algn="l"/>
            <a:endParaRPr lang="nb-NO" sz="3200" dirty="0">
              <a:solidFill>
                <a:srgbClr val="000335"/>
              </a:solidFill>
              <a:latin typeface="Inter"/>
              <a:ea typeface="Inter"/>
              <a:cs typeface="Inter Bold"/>
              <a:sym typeface="Inter"/>
            </a:endParaRPr>
          </a:p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bortvist(e) person(er) nekter å forlate området, skal dette rapporteres til og følges opp av idrettslaget.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866A511-BA09-D036-2D41-D5E99749DB41}"/>
              </a:ext>
            </a:extLst>
          </p:cNvPr>
          <p:cNvSpPr txBox="1"/>
          <p:nvPr/>
        </p:nvSpPr>
        <p:spPr>
          <a:xfrm>
            <a:off x="7772255" y="8995435"/>
            <a:ext cx="1783225" cy="2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613341"/>
          </a:xfrm>
          <a:custGeom>
            <a:avLst/>
            <a:gdLst/>
            <a:ahLst/>
            <a:cxnLst/>
            <a:rect l="l" t="t" r="r" b="b"/>
            <a:pathLst>
              <a:path w="10287000" h="13283272">
                <a:moveTo>
                  <a:pt x="0" y="0"/>
                </a:moveTo>
                <a:lnTo>
                  <a:pt x="10287000" y="0"/>
                </a:lnTo>
                <a:lnTo>
                  <a:pt x="10287000" y="13283272"/>
                </a:lnTo>
                <a:lnTo>
                  <a:pt x="0" y="1328327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26156" t="-23417" r="-43530" b="-21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Rektangel med avrundede hjørner på samme side 6">
            <a:extLst>
              <a:ext uri="{FF2B5EF4-FFF2-40B4-BE49-F238E27FC236}">
                <a16:creationId xmlns:a16="http://schemas.microsoft.com/office/drawing/2014/main" id="{92253A15-1BBA-A69A-499D-ABC09463FE21}"/>
              </a:ext>
            </a:extLst>
          </p:cNvPr>
          <p:cNvSpPr/>
          <p:nvPr/>
        </p:nvSpPr>
        <p:spPr>
          <a:xfrm>
            <a:off x="571500" y="11094708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FF0CB48-ECF7-1DDE-DDB8-CC6391220F37}"/>
              </a:ext>
            </a:extLst>
          </p:cNvPr>
          <p:cNvSpPr>
            <a:spLocks noChangeAspect="1"/>
          </p:cNvSpPr>
          <p:nvPr/>
        </p:nvSpPr>
        <p:spPr>
          <a:xfrm>
            <a:off x="823500" y="11339216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0" y="12192000"/>
            <a:ext cx="10287000" cy="6095999"/>
          </a:xfrm>
          <a:custGeom>
            <a:avLst/>
            <a:gdLst/>
            <a:ahLst/>
            <a:cxnLst/>
            <a:rect l="l" t="t" r="r" b="b"/>
            <a:pathLst>
              <a:path w="10287000" h="5647121">
                <a:moveTo>
                  <a:pt x="0" y="0"/>
                </a:moveTo>
                <a:lnTo>
                  <a:pt x="10287000" y="0"/>
                </a:lnTo>
                <a:lnTo>
                  <a:pt x="10287000" y="5647122"/>
                </a:lnTo>
                <a:lnTo>
                  <a:pt x="0" y="5647122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571501" y="12801600"/>
            <a:ext cx="912113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det kommer rasistiske/ diskriminerende handlinger/tilrop fra trenere, kan du:</a:t>
            </a:r>
          </a:p>
          <a:p>
            <a:pPr marL="643917" lvl="1" indent="-321959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Stoppe konkurransen/kampen og utvise treneren.</a:t>
            </a:r>
          </a:p>
          <a:p>
            <a:pPr marL="643917" lvl="1" indent="-321959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Gi en advarsel og si at dette blir fulgt opp av særforbund eller idrettslag i etterkant (dersom du er usikker på om det var en rasistisk/diskriminerende handling). 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F68C820-ABE7-BCF2-1A6B-17E0F379F835}"/>
              </a:ext>
            </a:extLst>
          </p:cNvPr>
          <p:cNvSpPr txBox="1"/>
          <p:nvPr/>
        </p:nvSpPr>
        <p:spPr>
          <a:xfrm>
            <a:off x="7909415" y="11666208"/>
            <a:ext cx="1783225" cy="2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klær, smil, idrettskonkurranse&#10;&#10;KI-generert innhold kan være feil.">
            <a:extLst>
              <a:ext uri="{FF2B5EF4-FFF2-40B4-BE49-F238E27FC236}">
                <a16:creationId xmlns:a16="http://schemas.microsoft.com/office/drawing/2014/main" id="{38E23294-E3AE-E2A2-D7A7-BF977468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4" name="Rektangel med avrundede hjørner på samme side 3">
            <a:extLst>
              <a:ext uri="{FF2B5EF4-FFF2-40B4-BE49-F238E27FC236}">
                <a16:creationId xmlns:a16="http://schemas.microsoft.com/office/drawing/2014/main" id="{85615182-F851-9A8F-AD65-411FE23AC557}"/>
              </a:ext>
            </a:extLst>
          </p:cNvPr>
          <p:cNvSpPr/>
          <p:nvPr/>
        </p:nvSpPr>
        <p:spPr>
          <a:xfrm>
            <a:off x="571500" y="10320867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1B109B-9071-F807-039A-55E95D837C6B}"/>
              </a:ext>
            </a:extLst>
          </p:cNvPr>
          <p:cNvSpPr>
            <a:spLocks noChangeAspect="1"/>
          </p:cNvSpPr>
          <p:nvPr/>
        </p:nvSpPr>
        <p:spPr>
          <a:xfrm>
            <a:off x="823500" y="10612025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-2242" y="11463867"/>
            <a:ext cx="10289242" cy="6856403"/>
          </a:xfrm>
          <a:custGeom>
            <a:avLst/>
            <a:gdLst/>
            <a:ahLst/>
            <a:cxnLst/>
            <a:rect l="l" t="t" r="r" b="b"/>
            <a:pathLst>
              <a:path w="10287000" h="7140519">
                <a:moveTo>
                  <a:pt x="0" y="0"/>
                </a:moveTo>
                <a:lnTo>
                  <a:pt x="10287000" y="0"/>
                </a:lnTo>
                <a:lnTo>
                  <a:pt x="10287000" y="7140519"/>
                </a:lnTo>
                <a:lnTo>
                  <a:pt x="0" y="7140519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571501" y="11907141"/>
            <a:ext cx="902969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det kommer rasistiske/ diskriminerende handlinger/tilrop fra spillere, kan du:</a:t>
            </a:r>
          </a:p>
          <a:p>
            <a:pPr marL="643917" lvl="1" indent="-321959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Stoppe konkurransen/kampen og utvise spilleren.</a:t>
            </a:r>
          </a:p>
          <a:p>
            <a:pPr marL="643917" lvl="1" indent="-321959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Snakke med trenerne om at de må ta en prat med sine spillere i en pause eller etter konkurransen/kampen.</a:t>
            </a:r>
          </a:p>
          <a:p>
            <a:pPr marL="643917" lvl="1" indent="-321959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Gi en advarsel og si at dette blir fulgt opp av særforbund eller idrettslag i etterkant (dersom du er usikker på om det var en rasistisk/diskriminerende handling).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10A39-3B71-1777-4B6A-019AD33B4371}"/>
              </a:ext>
            </a:extLst>
          </p:cNvPr>
          <p:cNvSpPr txBox="1"/>
          <p:nvPr/>
        </p:nvSpPr>
        <p:spPr>
          <a:xfrm>
            <a:off x="7817975" y="10939017"/>
            <a:ext cx="1783225" cy="2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Menneskeansikt, person, klær, innendørs&#10;&#10;KI-generert innhold kan være feil.">
            <a:extLst>
              <a:ext uri="{FF2B5EF4-FFF2-40B4-BE49-F238E27FC236}">
                <a16:creationId xmlns:a16="http://schemas.microsoft.com/office/drawing/2014/main" id="{16013B30-D64B-0B64-2208-2CFE6F2A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4" name="Rektangel med avrundede hjørner på samme side 3">
            <a:extLst>
              <a:ext uri="{FF2B5EF4-FFF2-40B4-BE49-F238E27FC236}">
                <a16:creationId xmlns:a16="http://schemas.microsoft.com/office/drawing/2014/main" id="{02EDD04F-A5F9-0010-055F-86A912537229}"/>
              </a:ext>
            </a:extLst>
          </p:cNvPr>
          <p:cNvSpPr/>
          <p:nvPr/>
        </p:nvSpPr>
        <p:spPr>
          <a:xfrm>
            <a:off x="571500" y="9828527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A85207A-330F-66E7-A85B-60A5B6634084}"/>
              </a:ext>
            </a:extLst>
          </p:cNvPr>
          <p:cNvSpPr>
            <a:spLocks noChangeAspect="1"/>
          </p:cNvSpPr>
          <p:nvPr/>
        </p:nvSpPr>
        <p:spPr>
          <a:xfrm>
            <a:off x="823500" y="10073035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0" y="10972800"/>
            <a:ext cx="10287000" cy="7316472"/>
          </a:xfrm>
          <a:custGeom>
            <a:avLst/>
            <a:gdLst/>
            <a:ahLst/>
            <a:cxnLst/>
            <a:rect l="l" t="t" r="r" b="b"/>
            <a:pathLst>
              <a:path w="10287000" h="9588711">
                <a:moveTo>
                  <a:pt x="0" y="0"/>
                </a:moveTo>
                <a:lnTo>
                  <a:pt x="10287000" y="0"/>
                </a:lnTo>
                <a:lnTo>
                  <a:pt x="10287000" y="9588712"/>
                </a:lnTo>
                <a:lnTo>
                  <a:pt x="0" y="9588712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93560" y="11569556"/>
            <a:ext cx="9351480" cy="6457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b="1" dirty="0">
                <a:solidFill>
                  <a:srgbClr val="000335"/>
                </a:solidFill>
                <a:latin typeface="Inter"/>
                <a:ea typeface="Inter"/>
                <a:cs typeface="Inter Bold"/>
                <a:sym typeface="Inter Bold"/>
              </a:rPr>
              <a:t>Det skal alltid registreres i dommerrapporten at rasistiske/diskriminerende handlinger/tilrop fant sted i konkurransen/kampen.</a:t>
            </a:r>
          </a:p>
          <a:p>
            <a:pPr algn="l"/>
            <a:endParaRPr lang="nb-NO" sz="3200" dirty="0">
              <a:solidFill>
                <a:srgbClr val="000335"/>
              </a:solidFill>
              <a:latin typeface="Inter" panose="02000503000000020004" pitchFamily="2" charset="0"/>
              <a:ea typeface="Inter" panose="02000503000000020004" pitchFamily="2" charset="0"/>
              <a:cs typeface="Inter Bold"/>
              <a:sym typeface="Inter Bold"/>
            </a:endParaRPr>
          </a:p>
          <a:p>
            <a:pPr algn="l"/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 Bold"/>
                <a:sym typeface="Inter Bold"/>
              </a:rPr>
              <a:t>Dersom det er usikkert om det som ble gjort/sagt er rasistisk/diskriminerende, skal dette også registreres i dommerrapporten. </a:t>
            </a:r>
            <a:endParaRPr lang="nb-NO" sz="3200" dirty="0">
              <a:solidFill>
                <a:srgbClr val="000335"/>
              </a:solidFill>
              <a:latin typeface="Inter"/>
              <a:ea typeface="Inter"/>
              <a:cs typeface="Inter Bold"/>
            </a:endParaRPr>
          </a:p>
          <a:p>
            <a:pPr algn="l"/>
            <a:endParaRPr lang="nb-NO" sz="3200" dirty="0">
              <a:solidFill>
                <a:srgbClr val="000335"/>
              </a:solidFill>
              <a:latin typeface="Inter" panose="02000503000000020004" pitchFamily="2" charset="0"/>
              <a:ea typeface="Inter" panose="02000503000000020004" pitchFamily="2" charset="0"/>
              <a:cs typeface="Inter Bold"/>
              <a:sym typeface="Inter Bold"/>
            </a:endParaRPr>
          </a:p>
          <a:p>
            <a:pPr algn="l"/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 Bold"/>
                <a:sym typeface="Inter Bold"/>
              </a:rPr>
              <a:t>I alle tilfeller bør det meldes fra til særforbund og idrettslag, slik at hendelsen blir fulgt opp i etterkant. </a:t>
            </a:r>
            <a:endParaRPr lang="nb-NO" sz="3200" dirty="0">
              <a:solidFill>
                <a:srgbClr val="000335"/>
              </a:solidFill>
              <a:latin typeface="Inter"/>
              <a:ea typeface="Inter"/>
              <a:cs typeface="Inter Bold"/>
            </a:endParaRPr>
          </a:p>
          <a:p>
            <a:pPr algn="l">
              <a:lnSpc>
                <a:spcPts val="4175"/>
              </a:lnSpc>
            </a:pPr>
            <a:endParaRPr lang="en-US" sz="3200" dirty="0">
              <a:solidFill>
                <a:srgbClr val="000335"/>
              </a:solidFill>
              <a:latin typeface="Inter" panose="02000503000000020004" pitchFamily="2" charset="0"/>
              <a:ea typeface="Inter" panose="02000503000000020004" pitchFamily="2" charset="0"/>
              <a:cs typeface="Inter Bold"/>
              <a:sym typeface="Inter Bold"/>
            </a:endParaRPr>
          </a:p>
          <a:p>
            <a:pPr algn="l">
              <a:lnSpc>
                <a:spcPts val="4175"/>
              </a:lnSpc>
            </a:pPr>
            <a:endParaRPr lang="en-US" sz="3200" dirty="0">
              <a:solidFill>
                <a:srgbClr val="000335"/>
              </a:solidFill>
              <a:latin typeface="Inter"/>
              <a:ea typeface="Inter"/>
              <a:cs typeface="Inter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26ED-FEC3-39D8-5BF3-268977EF13A2}"/>
              </a:ext>
            </a:extLst>
          </p:cNvPr>
          <p:cNvSpPr txBox="1"/>
          <p:nvPr/>
        </p:nvSpPr>
        <p:spPr>
          <a:xfrm>
            <a:off x="7932275" y="10400027"/>
            <a:ext cx="1783225" cy="2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person, klær, utendørs, ball&#10;&#10;KI-generert innhold kan være feil.">
            <a:extLst>
              <a:ext uri="{FF2B5EF4-FFF2-40B4-BE49-F238E27FC236}">
                <a16:creationId xmlns:a16="http://schemas.microsoft.com/office/drawing/2014/main" id="{F6CD3572-0350-802A-85C2-4221A498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4" name="Rektangel med avrundede hjørner på samme side 3">
            <a:extLst>
              <a:ext uri="{FF2B5EF4-FFF2-40B4-BE49-F238E27FC236}">
                <a16:creationId xmlns:a16="http://schemas.microsoft.com/office/drawing/2014/main" id="{FE6574A9-D6B5-D92B-E549-83D03841F74A}"/>
              </a:ext>
            </a:extLst>
          </p:cNvPr>
          <p:cNvSpPr/>
          <p:nvPr/>
        </p:nvSpPr>
        <p:spPr>
          <a:xfrm>
            <a:off x="571500" y="11795198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ADA2FF8-6FC0-E8F4-E369-02B4160F66F8}"/>
              </a:ext>
            </a:extLst>
          </p:cNvPr>
          <p:cNvSpPr>
            <a:spLocks noChangeAspect="1"/>
          </p:cNvSpPr>
          <p:nvPr/>
        </p:nvSpPr>
        <p:spPr>
          <a:xfrm>
            <a:off x="823500" y="12039706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8503775" y="13712255"/>
            <a:ext cx="1783225" cy="274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C0836F4-256A-96F1-9499-FFD378A26106}"/>
              </a:ext>
            </a:extLst>
          </p:cNvPr>
          <p:cNvSpPr/>
          <p:nvPr/>
        </p:nvSpPr>
        <p:spPr>
          <a:xfrm rot="-10800000">
            <a:off x="0" y="12888000"/>
            <a:ext cx="10287000" cy="5400000"/>
          </a:xfrm>
          <a:custGeom>
            <a:avLst/>
            <a:gdLst/>
            <a:ahLst/>
            <a:cxnLst/>
            <a:rect l="l" t="t" r="r" b="b"/>
            <a:pathLst>
              <a:path w="10287000" h="4576222">
                <a:moveTo>
                  <a:pt x="0" y="0"/>
                </a:moveTo>
                <a:lnTo>
                  <a:pt x="10287000" y="0"/>
                </a:lnTo>
                <a:lnTo>
                  <a:pt x="10287000" y="4576222"/>
                </a:lnTo>
                <a:lnTo>
                  <a:pt x="0" y="4576222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244AABE-5519-3BE5-7D17-02F9021D46C9}"/>
              </a:ext>
            </a:extLst>
          </p:cNvPr>
          <p:cNvSpPr txBox="1"/>
          <p:nvPr/>
        </p:nvSpPr>
        <p:spPr>
          <a:xfrm>
            <a:off x="571500" y="13335000"/>
            <a:ext cx="8763000" cy="1020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34"/>
              </a:lnSpc>
            </a:pPr>
            <a:r>
              <a:rPr lang="en-US" sz="6600" b="1" spc="267">
                <a:solidFill>
                  <a:srgbClr val="000335"/>
                </a:solidFill>
                <a:latin typeface="Inter" panose="02000503000000020004" pitchFamily="2" charset="0"/>
                <a:ea typeface="Inter" panose="02000503000000020004" pitchFamily="2" charset="0"/>
                <a:cs typeface="Inter Bold"/>
                <a:sym typeface="Inter Bold"/>
              </a:rPr>
              <a:t>FORELDREVAKT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42A2959-41EC-FA42-EF14-74E71D0A4581}"/>
              </a:ext>
            </a:extLst>
          </p:cNvPr>
          <p:cNvSpPr txBox="1"/>
          <p:nvPr/>
        </p:nvSpPr>
        <p:spPr>
          <a:xfrm>
            <a:off x="571500" y="14763908"/>
            <a:ext cx="916645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nb-NO" sz="3200" u="none" strike="noStrik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Som </a:t>
            </a:r>
            <a:r>
              <a:rPr lang="nb-NO" sz="3200" u="none" strike="noStrike" dirty="0" err="1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foreldrevakt</a:t>
            </a:r>
            <a:r>
              <a:rPr lang="nb-NO" sz="3200" u="none" strike="noStrike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/fair play-vert har du et ansvar for å sørge for at spillerne får en trygg opplevelse på kamp/cup. Det innebærer å slå ned på diskriminerende og rasistisk oppførsel.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7CF8F99-67BC-09EC-1309-636EDE6EF2A7}"/>
              </a:ext>
            </a:extLst>
          </p:cNvPr>
          <p:cNvSpPr txBox="1"/>
          <p:nvPr/>
        </p:nvSpPr>
        <p:spPr>
          <a:xfrm>
            <a:off x="7932275" y="12366698"/>
            <a:ext cx="1783225" cy="2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Erik Ruud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gress, utendørs, person, klær&#10;&#10;KI-generert innhold kan være feil.">
            <a:extLst>
              <a:ext uri="{FF2B5EF4-FFF2-40B4-BE49-F238E27FC236}">
                <a16:creationId xmlns:a16="http://schemas.microsoft.com/office/drawing/2014/main" id="{0F4831DC-49A7-6B24-DCAC-19DDCA397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4" name="Rektangel med avrundede hjørner på samme side 3">
            <a:extLst>
              <a:ext uri="{FF2B5EF4-FFF2-40B4-BE49-F238E27FC236}">
                <a16:creationId xmlns:a16="http://schemas.microsoft.com/office/drawing/2014/main" id="{CC32A7EA-835D-D6AF-69DF-A23B5519257A}"/>
              </a:ext>
            </a:extLst>
          </p:cNvPr>
          <p:cNvSpPr/>
          <p:nvPr/>
        </p:nvSpPr>
        <p:spPr>
          <a:xfrm>
            <a:off x="571500" y="10439400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BF0049E3-1576-44B8-A7CE-486C2D2387EF}"/>
              </a:ext>
            </a:extLst>
          </p:cNvPr>
          <p:cNvSpPr>
            <a:spLocks noChangeAspect="1"/>
          </p:cNvSpPr>
          <p:nvPr/>
        </p:nvSpPr>
        <p:spPr>
          <a:xfrm>
            <a:off x="823500" y="10683908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5A995E12-5201-3C44-0B45-CAB238EB1AB7}"/>
              </a:ext>
            </a:extLst>
          </p:cNvPr>
          <p:cNvSpPr/>
          <p:nvPr/>
        </p:nvSpPr>
        <p:spPr>
          <a:xfrm>
            <a:off x="0" y="11582400"/>
            <a:ext cx="10287000" cy="6710082"/>
          </a:xfrm>
          <a:custGeom>
            <a:avLst/>
            <a:gdLst/>
            <a:ahLst/>
            <a:cxnLst/>
            <a:rect l="l" t="t" r="r" b="b"/>
            <a:pathLst>
              <a:path w="10287000" h="7244965">
                <a:moveTo>
                  <a:pt x="0" y="0"/>
                </a:moveTo>
                <a:lnTo>
                  <a:pt x="10287000" y="0"/>
                </a:lnTo>
                <a:lnTo>
                  <a:pt x="10287000" y="7244965"/>
                </a:lnTo>
                <a:lnTo>
                  <a:pt x="0" y="7244965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1749B2C-7E4B-FAD8-907D-96C83B09B143}"/>
              </a:ext>
            </a:extLst>
          </p:cNvPr>
          <p:cNvSpPr txBox="1"/>
          <p:nvPr/>
        </p:nvSpPr>
        <p:spPr>
          <a:xfrm>
            <a:off x="617444" y="11878911"/>
            <a:ext cx="9258168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det kommer rasistiske/</a:t>
            </a:r>
          </a:p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diskriminerende handlinger/tilrop fra tilskuere, kan du:</a:t>
            </a:r>
            <a:endParaRPr lang="nb-NO" sz="3200" dirty="0">
              <a:solidFill>
                <a:srgbClr val="000335"/>
              </a:solidFill>
              <a:latin typeface="Inter Bold"/>
              <a:ea typeface="Inter Bold"/>
              <a:cs typeface="Inter Bold"/>
            </a:endParaRPr>
          </a:p>
          <a:p>
            <a:pPr marL="520065" lvl="1" indent="-259715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Si at dette ikke er akseptabelt og be personen om å forlate området. Dersom </a:t>
            </a:r>
            <a:br>
              <a:rPr lang="nb-NO" sz="3200" dirty="0">
                <a:latin typeface="Inter"/>
                <a:ea typeface="Inter"/>
                <a:cs typeface="Inter"/>
              </a:rPr>
            </a:b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du opplever situasjonen som utrygg, kan </a:t>
            </a:r>
            <a:br>
              <a:rPr lang="nb-NO" sz="3200" dirty="0">
                <a:latin typeface="Inter"/>
                <a:ea typeface="Inter"/>
                <a:cs typeface="Inter"/>
              </a:rPr>
            </a:b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det være lurt å få støtte hos andre foreldrevakter/fair play-verter.</a:t>
            </a:r>
            <a:endParaRPr lang="nb-NO" sz="3200" dirty="0">
              <a:solidFill>
                <a:srgbClr val="000335"/>
              </a:solidFill>
              <a:latin typeface="Inter"/>
              <a:ea typeface="Inter"/>
              <a:cs typeface="Inter"/>
            </a:endParaRPr>
          </a:p>
          <a:p>
            <a:pPr marL="520065" lvl="1" indent="-259715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Informere dommere og sekretariat. De kan vurdere om konkurransen/kampen skal stoppes til situasjonen er løst.</a:t>
            </a:r>
            <a:endParaRPr lang="nb-NO" sz="3200" dirty="0">
              <a:solidFill>
                <a:srgbClr val="000335"/>
              </a:solidFill>
              <a:latin typeface="Inter"/>
              <a:ea typeface="Inter"/>
              <a:cs typeface="Inter"/>
            </a:endParaRPr>
          </a:p>
          <a:p>
            <a:pPr marL="520065" lvl="1" indent="-259715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Rapportere hendelsen i etterkant av kampen. </a:t>
            </a:r>
            <a:endParaRPr lang="nb-NO" sz="3200" dirty="0">
              <a:solidFill>
                <a:srgbClr val="000335"/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4103D76-2936-6127-AB96-B564C45CE461}"/>
              </a:ext>
            </a:extLst>
          </p:cNvPr>
          <p:cNvSpPr txBox="1"/>
          <p:nvPr/>
        </p:nvSpPr>
        <p:spPr>
          <a:xfrm>
            <a:off x="8092387" y="11010900"/>
            <a:ext cx="1783225" cy="2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Eirik </a:t>
            </a:r>
            <a:r>
              <a:rPr lang="en-US" sz="1582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Førde</a:t>
            </a:r>
            <a:endParaRPr lang="en-US" sz="1582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sport, sko, klær&#10;&#10;KI-generert innhold kan være feil.">
            <a:extLst>
              <a:ext uri="{FF2B5EF4-FFF2-40B4-BE49-F238E27FC236}">
                <a16:creationId xmlns:a16="http://schemas.microsoft.com/office/drawing/2014/main" id="{AEECD29C-FE14-A9D7-FF27-9A1D840E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sp>
        <p:nvSpPr>
          <p:cNvPr id="7" name="Rektangel med avrundede hjørner på samme side 6">
            <a:extLst>
              <a:ext uri="{FF2B5EF4-FFF2-40B4-BE49-F238E27FC236}">
                <a16:creationId xmlns:a16="http://schemas.microsoft.com/office/drawing/2014/main" id="{1FF33661-99E1-66A4-87CE-4B90FA5BCCE6}"/>
              </a:ext>
            </a:extLst>
          </p:cNvPr>
          <p:cNvSpPr/>
          <p:nvPr/>
        </p:nvSpPr>
        <p:spPr>
          <a:xfrm>
            <a:off x="571500" y="10540999"/>
            <a:ext cx="1764000" cy="1143000"/>
          </a:xfrm>
          <a:prstGeom prst="round2SameRect">
            <a:avLst/>
          </a:prstGeom>
          <a:solidFill>
            <a:srgbClr val="197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88F591F-24A9-7B20-8639-D28459EDBB59}"/>
              </a:ext>
            </a:extLst>
          </p:cNvPr>
          <p:cNvSpPr>
            <a:spLocks noChangeAspect="1"/>
          </p:cNvSpPr>
          <p:nvPr/>
        </p:nvSpPr>
        <p:spPr>
          <a:xfrm>
            <a:off x="823500" y="10839646"/>
            <a:ext cx="1260000" cy="653984"/>
          </a:xfrm>
          <a:custGeom>
            <a:avLst/>
            <a:gdLst/>
            <a:ahLst/>
            <a:cxnLst/>
            <a:rect l="l" t="t" r="r" b="b"/>
            <a:pathLst>
              <a:path w="2508924" h="1302210">
                <a:moveTo>
                  <a:pt x="0" y="0"/>
                </a:moveTo>
                <a:lnTo>
                  <a:pt x="2508924" y="0"/>
                </a:lnTo>
                <a:lnTo>
                  <a:pt x="2508924" y="1302210"/>
                </a:lnTo>
                <a:lnTo>
                  <a:pt x="0" y="13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0" y="11683999"/>
            <a:ext cx="10287000" cy="6713949"/>
          </a:xfrm>
          <a:custGeom>
            <a:avLst/>
            <a:gdLst/>
            <a:ahLst/>
            <a:cxnLst/>
            <a:rect l="l" t="t" r="r" b="b"/>
            <a:pathLst>
              <a:path w="10287000" h="7657853">
                <a:moveTo>
                  <a:pt x="0" y="0"/>
                </a:moveTo>
                <a:lnTo>
                  <a:pt x="10287000" y="0"/>
                </a:lnTo>
                <a:lnTo>
                  <a:pt x="10287000" y="7657853"/>
                </a:lnTo>
                <a:lnTo>
                  <a:pt x="0" y="7657853"/>
                </a:lnTo>
                <a:lnTo>
                  <a:pt x="0" y="0"/>
                </a:lnTo>
                <a:close/>
              </a:path>
            </a:pathLst>
          </a:custGeom>
          <a:solidFill>
            <a:srgbClr val="EDF5FA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575078" y="11840096"/>
            <a:ext cx="9239482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det kommer rasistiske/ diskriminerende handlinger/tilrop fra trenere, kan du: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Gi beskjed til dommer. 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Rapportere hendelsen i etterkant av kampen. </a:t>
            </a:r>
          </a:p>
          <a:p>
            <a:pPr marL="260282" lvl="1" algn="l"/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/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Dersom det kommer rasistiske/</a:t>
            </a:r>
            <a:b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</a:br>
            <a:r>
              <a:rPr lang="nb-NO" sz="3200" dirty="0">
                <a:solidFill>
                  <a:srgbClr val="000335"/>
                </a:solidFill>
                <a:latin typeface="Inter Bold"/>
                <a:ea typeface="Inter Bold"/>
                <a:cs typeface="Inter Bold"/>
                <a:sym typeface="Inter Bold"/>
              </a:rPr>
              <a:t>diskriminerende handlinger/tilrop fra spillere, kan du: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Gi beskjed til dommeren. Informer treneren om det du har sett/hørt, og si at hendelsen vil bli rapportert og fulgt opp i etterkant.</a:t>
            </a:r>
          </a:p>
          <a:p>
            <a:pPr marL="520563" lvl="1" indent="-260281" algn="l">
              <a:buFont typeface="Arial"/>
              <a:buChar char="•"/>
            </a:pPr>
            <a:r>
              <a:rPr lang="nb-NO" sz="3200" dirty="0">
                <a:solidFill>
                  <a:srgbClr val="000335"/>
                </a:solidFill>
                <a:latin typeface="Inter"/>
                <a:ea typeface="Inter"/>
                <a:cs typeface="Inter"/>
                <a:sym typeface="Inter"/>
              </a:rPr>
              <a:t>Rapportere hendelsen i etterkant av kampen.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0D055FD-4C8E-3E7D-53DD-9694FE651E8F}"/>
              </a:ext>
            </a:extLst>
          </p:cNvPr>
          <p:cNvSpPr txBox="1"/>
          <p:nvPr/>
        </p:nvSpPr>
        <p:spPr>
          <a:xfrm>
            <a:off x="7590751" y="11166638"/>
            <a:ext cx="2223809" cy="260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15"/>
              </a:lnSpc>
            </a:pPr>
            <a:r>
              <a:rPr lang="en-US" sz="1582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Foto: Christian Haukeli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64441BD2030418F631605C2E55E12" ma:contentTypeVersion="18" ma:contentTypeDescription="Opprett et nytt dokument." ma:contentTypeScope="" ma:versionID="16b2b74fe68b8b14375a0a61edf1d1bf">
  <xsd:schema xmlns:xsd="http://www.w3.org/2001/XMLSchema" xmlns:xs="http://www.w3.org/2001/XMLSchema" xmlns:p="http://schemas.microsoft.com/office/2006/metadata/properties" xmlns:ns2="4c90296b-1c36-4388-b09b-f9bc27f428f1" xmlns:ns3="97a290db-9155-4785-8c24-e53a51dda0d0" xmlns:ns4="9e538389-cabc-4d4e-918a-8beb7ac0ecaa" targetNamespace="http://schemas.microsoft.com/office/2006/metadata/properties" ma:root="true" ma:fieldsID="427530abdefd634cae5e481bfc751f4e" ns2:_="" ns3:_="" ns4:_="">
    <xsd:import namespace="4c90296b-1c36-4388-b09b-f9bc27f428f1"/>
    <xsd:import namespace="97a290db-9155-4785-8c24-e53a51dda0d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0296b-1c36-4388-b09b-f9bc27f42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90db-9155-4785-8c24-e53a51dd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449547e-d4c3-474e-9eac-878125b62fef}" ma:internalName="TaxCatchAll" ma:showField="CatchAllData" ma:web="97a290db-9155-4785-8c24-e53a51dda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0296b-1c36-4388-b09b-f9bc27f428f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C743A753-5587-4A37-A2B5-818FF7C4BC26}">
  <ds:schemaRefs>
    <ds:schemaRef ds:uri="4c90296b-1c36-4388-b09b-f9bc27f428f1"/>
    <ds:schemaRef ds:uri="97a290db-9155-4785-8c24-e53a51dda0d0"/>
    <ds:schemaRef ds:uri="9e538389-cabc-4d4e-918a-8beb7ac0ec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912441-96CE-4648-8288-E7D8D456A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CBE956-8AE3-4A67-A6A6-8F0A404885D9}">
  <ds:schemaRefs>
    <ds:schemaRef ds:uri="http://www.w3.org/XML/1998/namespace"/>
    <ds:schemaRef ds:uri="http://purl.org/dc/dcmitype/"/>
    <ds:schemaRef ds:uri="4c90296b-1c36-4388-b09b-f9bc27f428f1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e538389-cabc-4d4e-918a-8beb7ac0ecaa"/>
    <ds:schemaRef ds:uri="97a290db-9155-4785-8c24-e53a51dda0d0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686</Words>
  <Application>Microsoft Office PowerPoint</Application>
  <PresentationFormat>Egendefinert</PresentationFormat>
  <Paragraphs>54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Calibri</vt:lpstr>
      <vt:lpstr>Inter</vt:lpstr>
      <vt:lpstr>Aptos</vt:lpstr>
      <vt:lpstr>Arial</vt:lpstr>
      <vt:lpstr>Inter Bold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handlingskort NIF Mal utkast</dc:title>
  <dc:creator>Skodje, Anders Storm</dc:creator>
  <cp:lastModifiedBy>Skodje, Anders Storm</cp:lastModifiedBy>
  <cp:revision>4</cp:revision>
  <dcterms:created xsi:type="dcterms:W3CDTF">2006-08-16T00:00:00Z</dcterms:created>
  <dcterms:modified xsi:type="dcterms:W3CDTF">2025-03-10T09:48:01Z</dcterms:modified>
  <dc:identifier>DAGeaeMmhPU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0x01010033764441BD2030418F631605C2E55E12</vt:lpwstr>
  </property>
  <property fmtid="{D5CDD505-2E9C-101B-9397-08002B2CF9AE}" pid="3" name="MediaServiceImageTags">
    <vt:lpwstr/>
  </property>
</Properties>
</file>