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notesMasterIdLst>
    <p:notesMasterId r:id="rId38"/>
  </p:notesMasterIdLst>
  <p:handoutMasterIdLst>
    <p:handoutMasterId r:id="rId39"/>
  </p:handoutMasterIdLst>
  <p:sldIdLst>
    <p:sldId id="257" r:id="rId8"/>
    <p:sldId id="299" r:id="rId9"/>
    <p:sldId id="301" r:id="rId10"/>
    <p:sldId id="296" r:id="rId11"/>
    <p:sldId id="262" r:id="rId12"/>
    <p:sldId id="259" r:id="rId13"/>
    <p:sldId id="303" r:id="rId14"/>
    <p:sldId id="305" r:id="rId15"/>
    <p:sldId id="304" r:id="rId16"/>
    <p:sldId id="276" r:id="rId17"/>
    <p:sldId id="260" r:id="rId18"/>
    <p:sldId id="261" r:id="rId19"/>
    <p:sldId id="302" r:id="rId20"/>
    <p:sldId id="278" r:id="rId21"/>
    <p:sldId id="284" r:id="rId22"/>
    <p:sldId id="288" r:id="rId23"/>
    <p:sldId id="295" r:id="rId24"/>
    <p:sldId id="286" r:id="rId25"/>
    <p:sldId id="287" r:id="rId26"/>
    <p:sldId id="269" r:id="rId27"/>
    <p:sldId id="306" r:id="rId28"/>
    <p:sldId id="267" r:id="rId29"/>
    <p:sldId id="268" r:id="rId30"/>
    <p:sldId id="307" r:id="rId31"/>
    <p:sldId id="265" r:id="rId32"/>
    <p:sldId id="264" r:id="rId33"/>
    <p:sldId id="263" r:id="rId34"/>
    <p:sldId id="282" r:id="rId35"/>
    <p:sldId id="281" r:id="rId36"/>
    <p:sldId id="289" r:id="rId37"/>
  </p:sldIdLst>
  <p:sldSz cx="9906000" cy="6858000" type="A4"/>
  <p:notesSz cx="6735763" cy="9866313"/>
  <p:defaultTextStyle>
    <a:defPPr>
      <a:defRPr lang="nb-NO"/>
    </a:defPPr>
    <a:lvl1pPr marL="0" algn="l" defTabSz="95785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29" algn="l" defTabSz="95785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58" algn="l" defTabSz="95785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88" algn="l" defTabSz="95785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717" algn="l" defTabSz="95785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646" algn="l" defTabSz="95785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575" algn="l" defTabSz="95785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505" algn="l" defTabSz="95785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434" algn="l" defTabSz="95785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9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9D9D"/>
    <a:srgbClr val="DAEB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 snapToObjects="1">
      <p:cViewPr varScale="1">
        <p:scale>
          <a:sx n="69" d="100"/>
          <a:sy n="69" d="100"/>
        </p:scale>
        <p:origin x="1224" y="72"/>
      </p:cViewPr>
      <p:guideLst>
        <p:guide orient="horz" pos="629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8" d="100"/>
          <a:sy n="58" d="100"/>
        </p:scale>
        <p:origin x="-2683" y="-5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031" cy="492780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l">
              <a:defRPr sz="11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15227" y="0"/>
            <a:ext cx="2919031" cy="492780"/>
          </a:xfrm>
          <a:prstGeom prst="rect">
            <a:avLst/>
          </a:prstGeom>
        </p:spPr>
        <p:txBody>
          <a:bodyPr vert="horz" lIns="87572" tIns="43786" rIns="87572" bIns="43786" rtlCol="0"/>
          <a:lstStyle>
            <a:lvl1pPr algn="r">
              <a:defRPr sz="1100"/>
            </a:lvl1pPr>
          </a:lstStyle>
          <a:p>
            <a:fld id="{EEE9FBDC-7237-437F-AD7D-3EAB0039ECAC}" type="datetimeFigureOut">
              <a:rPr lang="nb-NO" smtClean="0"/>
              <a:t>30.10.2016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1" y="9372003"/>
            <a:ext cx="2919031" cy="492780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l">
              <a:defRPr sz="11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15227" y="9372003"/>
            <a:ext cx="2919031" cy="492780"/>
          </a:xfrm>
          <a:prstGeom prst="rect">
            <a:avLst/>
          </a:prstGeom>
        </p:spPr>
        <p:txBody>
          <a:bodyPr vert="horz" lIns="87572" tIns="43786" rIns="87572" bIns="43786" rtlCol="0" anchor="b"/>
          <a:lstStyle>
            <a:lvl1pPr algn="r">
              <a:defRPr sz="1100"/>
            </a:lvl1pPr>
          </a:lstStyle>
          <a:p>
            <a:fld id="{C3EB2478-5A02-4B82-9977-88351ADA7B8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6193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r">
              <a:defRPr sz="1200"/>
            </a:lvl1pPr>
          </a:lstStyle>
          <a:p>
            <a:fld id="{4A24AE09-86FB-46E8-8A2B-C8A38E052983}" type="datetimeFigureOut">
              <a:rPr lang="nb-NO" smtClean="0"/>
              <a:pPr/>
              <a:t>30.10.2016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96913" y="741363"/>
            <a:ext cx="53419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8" tIns="47429" rIns="94858" bIns="47429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4858" tIns="47429" rIns="94858" bIns="47429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r">
              <a:defRPr sz="1200"/>
            </a:lvl1pPr>
          </a:lstStyle>
          <a:p>
            <a:fld id="{3B47D459-FF4E-4696-B538-1A4CDD56186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1402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71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9855" algn="l" defTabSz="83971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39711" algn="l" defTabSz="83971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59567" algn="l" defTabSz="83971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79422" algn="l" defTabSz="83971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99278" algn="l" defTabSz="83971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19133" algn="l" defTabSz="83971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38989" algn="l" defTabSz="83971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58844" algn="l" defTabSz="83971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7D459-FF4E-4696-B538-1A4CDD561862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3093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1341562"/>
            <a:ext cx="9904781" cy="41765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1" tIns="41985" rIns="83971" bIns="41985" rtlCol="0" anchor="ctr"/>
          <a:lstStyle/>
          <a:p>
            <a:pPr algn="ctr"/>
            <a:endParaRPr lang="nb-NO"/>
          </a:p>
        </p:txBody>
      </p:sp>
      <p:sp>
        <p:nvSpPr>
          <p:cNvPr id="31" name="Plassholder for tekst 14"/>
          <p:cNvSpPr>
            <a:spLocks noGrp="1"/>
          </p:cNvSpPr>
          <p:nvPr>
            <p:ph type="body" sz="quarter" idx="13" hasCustomPrompt="1"/>
          </p:nvPr>
        </p:nvSpPr>
        <p:spPr>
          <a:xfrm>
            <a:off x="1055742" y="2341406"/>
            <a:ext cx="8382073" cy="324608"/>
          </a:xfrm>
        </p:spPr>
        <p:txBody>
          <a:bodyPr>
            <a:noAutofit/>
          </a:bodyPr>
          <a:lstStyle>
            <a:lvl1pPr marL="0" indent="0">
              <a:buNone/>
              <a:defRPr sz="2200" i="1" cap="none" baseline="0">
                <a:solidFill>
                  <a:srgbClr val="9D9D9D"/>
                </a:solidFill>
              </a:defRPr>
            </a:lvl1pPr>
            <a:lvl2pPr>
              <a:buNone/>
              <a:defRPr cap="all" baseline="0"/>
            </a:lvl2pPr>
            <a:lvl3pPr>
              <a:buNone/>
              <a:defRPr cap="all" baseline="0"/>
            </a:lvl3pPr>
            <a:lvl4pPr>
              <a:buNone/>
              <a:defRPr cap="all" baseline="0"/>
            </a:lvl4pPr>
            <a:lvl5pPr>
              <a:buNone/>
              <a:defRPr cap="all" baseline="0"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add</a:t>
            </a:r>
            <a:r>
              <a:rPr lang="nb-NO" dirty="0" smtClean="0"/>
              <a:t> </a:t>
            </a:r>
            <a:r>
              <a:rPr lang="nb-NO" dirty="0" err="1" smtClean="0"/>
              <a:t>Subtitle</a:t>
            </a:r>
            <a:endParaRPr lang="nb-NO" dirty="0" smtClean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55742" y="1895805"/>
            <a:ext cx="8382072" cy="446276"/>
          </a:xfrm>
        </p:spPr>
        <p:txBody>
          <a:bodyPr/>
          <a:lstStyle>
            <a:lvl1pPr>
              <a:defRPr sz="2900" cap="none" baseline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2" name="Bild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808" y="5889388"/>
            <a:ext cx="2846192" cy="968612"/>
          </a:xfrm>
          <a:prstGeom prst="rect">
            <a:avLst/>
          </a:prstGeom>
        </p:spPr>
      </p:pic>
      <p:sp>
        <p:nvSpPr>
          <p:cNvPr id="13" name="Plassholder for dato 12"/>
          <p:cNvSpPr>
            <a:spLocks noGrp="1"/>
          </p:cNvSpPr>
          <p:nvPr>
            <p:ph type="dt" sz="half" idx="23"/>
          </p:nvPr>
        </p:nvSpPr>
        <p:spPr>
          <a:xfrm>
            <a:off x="786056" y="6028342"/>
            <a:ext cx="1062947" cy="216406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r">
              <a:defRPr sz="1500">
                <a:solidFill>
                  <a:schemeClr val="accent6"/>
                </a:solidFill>
                <a:latin typeface="+mj-lt"/>
              </a:defRPr>
            </a:lvl1pPr>
          </a:lstStyle>
          <a:p>
            <a:fld id="{44285987-AE27-4569-B7BE-882C36D3054D}" type="datetime1">
              <a:rPr lang="nb-NO" smtClean="0"/>
              <a:pPr/>
              <a:t>30.10.2016</a:t>
            </a:fld>
            <a:endParaRPr lang="nb-NO" dirty="0"/>
          </a:p>
        </p:txBody>
      </p:sp>
      <p:sp>
        <p:nvSpPr>
          <p:cNvPr id="14" name="Plassholder for bunntekst 13"/>
          <p:cNvSpPr>
            <a:spLocks noGrp="1"/>
          </p:cNvSpPr>
          <p:nvPr>
            <p:ph type="ftr" sz="quarter" idx="24"/>
          </p:nvPr>
        </p:nvSpPr>
        <p:spPr>
          <a:xfrm>
            <a:off x="2006765" y="6027963"/>
            <a:ext cx="5096575" cy="21640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1500">
                <a:solidFill>
                  <a:schemeClr val="accent6"/>
                </a:solidFill>
                <a:latin typeface="+mj-lt"/>
              </a:defRPr>
            </a:lvl1pPr>
          </a:lstStyle>
          <a:p>
            <a:r>
              <a:rPr lang="nb-NO" dirty="0" smtClean="0"/>
              <a:t>Navn </a:t>
            </a:r>
            <a:r>
              <a:rPr lang="nb-NO" dirty="0" err="1" smtClean="0"/>
              <a:t>Navnesen</a:t>
            </a:r>
            <a:endParaRPr lang="nb-NO" dirty="0"/>
          </a:p>
        </p:txBody>
      </p:sp>
      <p:sp>
        <p:nvSpPr>
          <p:cNvPr id="3" name="TekstSylinder 2"/>
          <p:cNvSpPr txBox="1"/>
          <p:nvPr userDrawn="1"/>
        </p:nvSpPr>
        <p:spPr>
          <a:xfrm>
            <a:off x="1885812" y="6029022"/>
            <a:ext cx="548498" cy="264838"/>
          </a:xfrm>
          <a:prstGeom prst="rect">
            <a:avLst/>
          </a:prstGeom>
          <a:noFill/>
        </p:spPr>
        <p:txBody>
          <a:bodyPr wrap="square" lIns="0" tIns="0" rIns="0" bIns="33677" rtlCol="0">
            <a:spAutoFit/>
          </a:bodyPr>
          <a:lstStyle/>
          <a:p>
            <a:r>
              <a:rPr lang="nb-NO" sz="1500" dirty="0" smtClean="0">
                <a:solidFill>
                  <a:srgbClr val="9D9D9D"/>
                </a:solidFill>
                <a:latin typeface="+mj-lt"/>
              </a:rPr>
              <a:t>|</a:t>
            </a:r>
            <a:endParaRPr lang="nb-NO" sz="1500" dirty="0">
              <a:solidFill>
                <a:srgbClr val="9D9D9D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1018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 userDrawn="1"/>
        </p:nvSpPr>
        <p:spPr>
          <a:xfrm>
            <a:off x="0" y="442020"/>
            <a:ext cx="9906000" cy="64159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55" tIns="33677" rIns="67355" bIns="33677" rtlCol="0" anchor="ctr"/>
          <a:lstStyle/>
          <a:p>
            <a:pPr algn="ctr"/>
            <a:endParaRPr lang="nb-NO"/>
          </a:p>
        </p:txBody>
      </p:sp>
      <p:sp>
        <p:nvSpPr>
          <p:cNvPr id="10" name="Plassholder for lysbildenummer 3"/>
          <p:cNvSpPr>
            <a:spLocks noGrp="1"/>
          </p:cNvSpPr>
          <p:nvPr>
            <p:ph type="sldNum" sz="quarter" idx="11"/>
          </p:nvPr>
        </p:nvSpPr>
        <p:spPr>
          <a:xfrm>
            <a:off x="274219" y="227602"/>
            <a:ext cx="443640" cy="138499"/>
          </a:xfrm>
        </p:spPr>
        <p:txBody>
          <a:bodyPr/>
          <a:lstStyle/>
          <a:p>
            <a:r>
              <a:rPr lang="nb-NO" smtClean="0"/>
              <a:t>Page </a:t>
            </a:r>
            <a:fld id="{05858C33-F807-45C1-9D2E-30E864BC087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6" name="Title 10"/>
          <p:cNvSpPr>
            <a:spLocks noGrp="1"/>
          </p:cNvSpPr>
          <p:nvPr>
            <p:ph type="title"/>
          </p:nvPr>
        </p:nvSpPr>
        <p:spPr>
          <a:xfrm>
            <a:off x="1069453" y="660695"/>
            <a:ext cx="7759400" cy="446276"/>
          </a:xfrm>
        </p:spPr>
        <p:txBody>
          <a:bodyPr anchor="t" anchorCtr="0">
            <a:spAutoFit/>
          </a:bodyPr>
          <a:lstStyle>
            <a:lvl1pPr>
              <a:defRPr sz="2900" cap="all" baseline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9145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 userDrawn="1"/>
        </p:nvSpPr>
        <p:spPr>
          <a:xfrm>
            <a:off x="0" y="442020"/>
            <a:ext cx="9906000" cy="64159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55" tIns="33677" rIns="67355" bIns="33677" rtlCol="0" anchor="ctr"/>
          <a:lstStyle/>
          <a:p>
            <a:pPr algn="ctr"/>
            <a:endParaRPr lang="nb-NO"/>
          </a:p>
        </p:txBody>
      </p:sp>
      <p:sp>
        <p:nvSpPr>
          <p:cNvPr id="10" name="Plassholder for lysbildenummer 3"/>
          <p:cNvSpPr>
            <a:spLocks noGrp="1"/>
          </p:cNvSpPr>
          <p:nvPr>
            <p:ph type="sldNum" sz="quarter" idx="11"/>
          </p:nvPr>
        </p:nvSpPr>
        <p:spPr>
          <a:xfrm>
            <a:off x="274219" y="227602"/>
            <a:ext cx="443640" cy="138499"/>
          </a:xfrm>
        </p:spPr>
        <p:txBody>
          <a:bodyPr/>
          <a:lstStyle/>
          <a:p>
            <a:r>
              <a:rPr lang="nb-NO" smtClean="0"/>
              <a:t>Page </a:t>
            </a:r>
            <a:fld id="{05858C33-F807-45C1-9D2E-30E864BC087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6" name="Title 10"/>
          <p:cNvSpPr>
            <a:spLocks noGrp="1"/>
          </p:cNvSpPr>
          <p:nvPr>
            <p:ph type="title"/>
          </p:nvPr>
        </p:nvSpPr>
        <p:spPr>
          <a:xfrm>
            <a:off x="1069453" y="660695"/>
            <a:ext cx="7759400" cy="446276"/>
          </a:xfrm>
        </p:spPr>
        <p:txBody>
          <a:bodyPr anchor="t" anchorCtr="0">
            <a:spAutoFit/>
          </a:bodyPr>
          <a:lstStyle>
            <a:lvl1pPr>
              <a:defRPr sz="2900" cap="all" baseline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74923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 userDrawn="1"/>
        </p:nvSpPr>
        <p:spPr>
          <a:xfrm>
            <a:off x="0" y="442020"/>
            <a:ext cx="9906000" cy="6415980"/>
          </a:xfrm>
          <a:prstGeom prst="rect">
            <a:avLst/>
          </a:prstGeom>
          <a:solidFill>
            <a:srgbClr val="9D9D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55" tIns="33677" rIns="67355" bIns="33677" rtlCol="0" anchor="ctr"/>
          <a:lstStyle/>
          <a:p>
            <a:pPr algn="ctr"/>
            <a:endParaRPr lang="nb-NO"/>
          </a:p>
        </p:txBody>
      </p:sp>
      <p:sp>
        <p:nvSpPr>
          <p:cNvPr id="10" name="Plassholder for lysbildenummer 3"/>
          <p:cNvSpPr>
            <a:spLocks noGrp="1"/>
          </p:cNvSpPr>
          <p:nvPr>
            <p:ph type="sldNum" sz="quarter" idx="11"/>
          </p:nvPr>
        </p:nvSpPr>
        <p:spPr>
          <a:xfrm>
            <a:off x="274219" y="227602"/>
            <a:ext cx="443640" cy="138499"/>
          </a:xfrm>
        </p:spPr>
        <p:txBody>
          <a:bodyPr/>
          <a:lstStyle/>
          <a:p>
            <a:r>
              <a:rPr lang="nb-NO" smtClean="0"/>
              <a:t>Page </a:t>
            </a:r>
            <a:fld id="{05858C33-F807-45C1-9D2E-30E864BC087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6" name="Title 10"/>
          <p:cNvSpPr>
            <a:spLocks noGrp="1"/>
          </p:cNvSpPr>
          <p:nvPr>
            <p:ph type="title"/>
          </p:nvPr>
        </p:nvSpPr>
        <p:spPr>
          <a:xfrm>
            <a:off x="1069453" y="660695"/>
            <a:ext cx="7759400" cy="446276"/>
          </a:xfrm>
        </p:spPr>
        <p:txBody>
          <a:bodyPr anchor="t" anchorCtr="0">
            <a:spAutoFit/>
          </a:bodyPr>
          <a:lstStyle>
            <a:lvl1pPr>
              <a:defRPr sz="2900" cap="all" baseline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72707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EKST MED BAKGRUNNSFAR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/>
          <p:cNvSpPr/>
          <p:nvPr userDrawn="1"/>
        </p:nvSpPr>
        <p:spPr>
          <a:xfrm>
            <a:off x="0" y="442020"/>
            <a:ext cx="9906000" cy="64159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55" tIns="33677" rIns="67355" bIns="33677" rtlCol="0" anchor="ctr"/>
          <a:lstStyle/>
          <a:p>
            <a:pPr algn="ctr"/>
            <a:endParaRPr lang="nb-NO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69453" y="642186"/>
            <a:ext cx="7759400" cy="446276"/>
          </a:xfrm>
        </p:spPr>
        <p:txBody>
          <a:bodyPr>
            <a:spAutoFit/>
          </a:bodyPr>
          <a:lstStyle>
            <a:lvl1pPr>
              <a:defRPr sz="2900" cap="all" baseline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Plassholder for lysbildenummer 3"/>
          <p:cNvSpPr>
            <a:spLocks noGrp="1"/>
          </p:cNvSpPr>
          <p:nvPr>
            <p:ph type="sldNum" sz="quarter" idx="11"/>
          </p:nvPr>
        </p:nvSpPr>
        <p:spPr>
          <a:xfrm>
            <a:off x="274219" y="227602"/>
            <a:ext cx="443640" cy="138499"/>
          </a:xfrm>
        </p:spPr>
        <p:txBody>
          <a:bodyPr/>
          <a:lstStyle/>
          <a:p>
            <a:r>
              <a:rPr lang="nb-NO" smtClean="0"/>
              <a:t>Page </a:t>
            </a:r>
            <a:fld id="{05858C33-F807-45C1-9D2E-30E864BC087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ssholder for tekst 6"/>
          <p:cNvSpPr>
            <a:spLocks noGrp="1"/>
          </p:cNvSpPr>
          <p:nvPr>
            <p:ph type="body" sz="quarter" idx="13"/>
          </p:nvPr>
        </p:nvSpPr>
        <p:spPr>
          <a:xfrm>
            <a:off x="1069563" y="2037244"/>
            <a:ext cx="7766875" cy="3553085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buFont typeface="Arial" pitchFamily="34" charset="0"/>
              <a:buChar char="•"/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buFont typeface="Arial" pitchFamily="34" charset="0"/>
              <a:buChar char="•"/>
              <a:defRPr sz="2000">
                <a:solidFill>
                  <a:schemeClr val="bg1"/>
                </a:solidFill>
              </a:defRPr>
            </a:lvl4pPr>
            <a:lvl5pPr>
              <a:buFont typeface="Arial" pitchFamily="34" charset="0"/>
              <a:buChar char="•"/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26889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EKST MED BAKGRUNNSFAR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/>
          <p:cNvSpPr/>
          <p:nvPr userDrawn="1"/>
        </p:nvSpPr>
        <p:spPr>
          <a:xfrm>
            <a:off x="0" y="442020"/>
            <a:ext cx="9906000" cy="64159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55" tIns="33677" rIns="67355" bIns="33677" rtlCol="0" anchor="ctr"/>
          <a:lstStyle/>
          <a:p>
            <a:pPr algn="ctr"/>
            <a:endParaRPr lang="nb-NO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69453" y="634796"/>
            <a:ext cx="7759400" cy="446276"/>
          </a:xfrm>
        </p:spPr>
        <p:txBody>
          <a:bodyPr>
            <a:spAutoFit/>
          </a:bodyPr>
          <a:lstStyle>
            <a:lvl1pPr>
              <a:defRPr sz="2900" cap="all" baseline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Plassholder for lysbildenummer 3"/>
          <p:cNvSpPr>
            <a:spLocks noGrp="1"/>
          </p:cNvSpPr>
          <p:nvPr>
            <p:ph type="sldNum" sz="quarter" idx="11"/>
          </p:nvPr>
        </p:nvSpPr>
        <p:spPr>
          <a:xfrm>
            <a:off x="274219" y="227602"/>
            <a:ext cx="443640" cy="138499"/>
          </a:xfrm>
        </p:spPr>
        <p:txBody>
          <a:bodyPr/>
          <a:lstStyle/>
          <a:p>
            <a:r>
              <a:rPr lang="nb-NO" smtClean="0"/>
              <a:t>Page </a:t>
            </a:r>
            <a:fld id="{05858C33-F807-45C1-9D2E-30E864BC087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ssholder for tekst 6"/>
          <p:cNvSpPr>
            <a:spLocks noGrp="1"/>
          </p:cNvSpPr>
          <p:nvPr>
            <p:ph type="body" sz="quarter" idx="13"/>
          </p:nvPr>
        </p:nvSpPr>
        <p:spPr>
          <a:xfrm>
            <a:off x="1069563" y="2029854"/>
            <a:ext cx="7766875" cy="3553085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buFont typeface="Arial" pitchFamily="34" charset="0"/>
              <a:buChar char="•"/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buFont typeface="Arial" pitchFamily="34" charset="0"/>
              <a:buChar char="•"/>
              <a:defRPr sz="2000">
                <a:solidFill>
                  <a:schemeClr val="bg1"/>
                </a:solidFill>
              </a:defRPr>
            </a:lvl4pPr>
            <a:lvl5pPr>
              <a:buFont typeface="Arial" pitchFamily="34" charset="0"/>
              <a:buChar char="•"/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5094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EKST MED BAKGRUNNSFAR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/>
          <p:cNvSpPr/>
          <p:nvPr userDrawn="1"/>
        </p:nvSpPr>
        <p:spPr>
          <a:xfrm>
            <a:off x="0" y="634796"/>
            <a:ext cx="9906000" cy="64159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55" tIns="33677" rIns="67355" bIns="33677" rtlCol="0" anchor="ctr"/>
          <a:lstStyle/>
          <a:p>
            <a:pPr algn="ctr"/>
            <a:endParaRPr lang="nb-NO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69453" y="634796"/>
            <a:ext cx="7759400" cy="446276"/>
          </a:xfrm>
        </p:spPr>
        <p:txBody>
          <a:bodyPr>
            <a:spAutoFit/>
          </a:bodyPr>
          <a:lstStyle>
            <a:lvl1pPr>
              <a:defRPr sz="2900" cap="all" baseline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Plassholder for lysbildenummer 3"/>
          <p:cNvSpPr>
            <a:spLocks noGrp="1"/>
          </p:cNvSpPr>
          <p:nvPr>
            <p:ph type="sldNum" sz="quarter" idx="11"/>
          </p:nvPr>
        </p:nvSpPr>
        <p:spPr>
          <a:xfrm>
            <a:off x="274219" y="227602"/>
            <a:ext cx="443640" cy="138499"/>
          </a:xfrm>
        </p:spPr>
        <p:txBody>
          <a:bodyPr/>
          <a:lstStyle/>
          <a:p>
            <a:r>
              <a:rPr lang="nb-NO" smtClean="0"/>
              <a:t>Page </a:t>
            </a:r>
            <a:fld id="{05858C33-F807-45C1-9D2E-30E864BC087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ssholder for tekst 6"/>
          <p:cNvSpPr>
            <a:spLocks noGrp="1"/>
          </p:cNvSpPr>
          <p:nvPr>
            <p:ph type="body" sz="quarter" idx="13"/>
          </p:nvPr>
        </p:nvSpPr>
        <p:spPr>
          <a:xfrm>
            <a:off x="1061978" y="2037244"/>
            <a:ext cx="7766875" cy="3553085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buFont typeface="Arial" pitchFamily="34" charset="0"/>
              <a:buChar char="•"/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buFont typeface="Arial" pitchFamily="34" charset="0"/>
              <a:buChar char="•"/>
              <a:defRPr sz="2000">
                <a:solidFill>
                  <a:schemeClr val="bg1"/>
                </a:solidFill>
              </a:defRPr>
            </a:lvl4pPr>
            <a:lvl5pPr>
              <a:buFont typeface="Arial" pitchFamily="34" charset="0"/>
              <a:buChar char="•"/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2783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3"/>
          <p:cNvSpPr>
            <a:spLocks noGrp="1"/>
          </p:cNvSpPr>
          <p:nvPr>
            <p:ph type="pic" sz="quarter" idx="25"/>
          </p:nvPr>
        </p:nvSpPr>
        <p:spPr>
          <a:xfrm>
            <a:off x="0" y="1659449"/>
            <a:ext cx="9906000" cy="4176861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31" name="Plassholder for tekst 14"/>
          <p:cNvSpPr>
            <a:spLocks noGrp="1"/>
          </p:cNvSpPr>
          <p:nvPr>
            <p:ph type="body" sz="quarter" idx="13" hasCustomPrompt="1"/>
          </p:nvPr>
        </p:nvSpPr>
        <p:spPr>
          <a:xfrm>
            <a:off x="1055742" y="1122514"/>
            <a:ext cx="8382073" cy="324608"/>
          </a:xfrm>
        </p:spPr>
        <p:txBody>
          <a:bodyPr>
            <a:noAutofit/>
          </a:bodyPr>
          <a:lstStyle>
            <a:lvl1pPr marL="0" indent="0">
              <a:buNone/>
              <a:defRPr sz="2200" i="1" cap="none" baseline="0">
                <a:solidFill>
                  <a:schemeClr val="accent6"/>
                </a:solidFill>
              </a:defRPr>
            </a:lvl1pPr>
            <a:lvl2pPr>
              <a:buNone/>
              <a:defRPr cap="all" baseline="0"/>
            </a:lvl2pPr>
            <a:lvl3pPr>
              <a:buNone/>
              <a:defRPr cap="all" baseline="0"/>
            </a:lvl3pPr>
            <a:lvl4pPr>
              <a:buNone/>
              <a:defRPr cap="all" baseline="0"/>
            </a:lvl4pPr>
            <a:lvl5pPr>
              <a:buNone/>
              <a:defRPr cap="all" baseline="0"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add</a:t>
            </a:r>
            <a:r>
              <a:rPr lang="nb-NO" dirty="0" smtClean="0"/>
              <a:t> </a:t>
            </a:r>
            <a:r>
              <a:rPr lang="nb-NO" dirty="0" err="1" smtClean="0"/>
              <a:t>Subtitle</a:t>
            </a:r>
            <a:endParaRPr lang="nb-NO" dirty="0" smtClean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55742" y="639785"/>
            <a:ext cx="8382072" cy="446276"/>
          </a:xfrm>
        </p:spPr>
        <p:txBody>
          <a:bodyPr/>
          <a:lstStyle>
            <a:lvl1pPr>
              <a:defRPr sz="2900" cap="none" spc="0" baseline="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2" name="Bild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808" y="5889388"/>
            <a:ext cx="2846192" cy="968612"/>
          </a:xfrm>
          <a:prstGeom prst="rect">
            <a:avLst/>
          </a:prstGeom>
        </p:spPr>
      </p:pic>
      <p:sp>
        <p:nvSpPr>
          <p:cNvPr id="8" name="Plassholder for dato 12"/>
          <p:cNvSpPr>
            <a:spLocks noGrp="1"/>
          </p:cNvSpPr>
          <p:nvPr>
            <p:ph type="dt" sz="half" idx="23"/>
          </p:nvPr>
        </p:nvSpPr>
        <p:spPr>
          <a:xfrm>
            <a:off x="786056" y="6028342"/>
            <a:ext cx="1062947" cy="216406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r">
              <a:defRPr sz="1500">
                <a:solidFill>
                  <a:schemeClr val="accent6"/>
                </a:solidFill>
                <a:latin typeface="+mj-lt"/>
              </a:defRPr>
            </a:lvl1pPr>
          </a:lstStyle>
          <a:p>
            <a:fld id="{16236F22-55B1-461A-9479-13B00C488281}" type="datetime1">
              <a:rPr lang="nb-NO" smtClean="0"/>
              <a:pPr/>
              <a:t>30.10.2016</a:t>
            </a:fld>
            <a:endParaRPr lang="nb-NO" dirty="0"/>
          </a:p>
        </p:txBody>
      </p:sp>
      <p:sp>
        <p:nvSpPr>
          <p:cNvPr id="9" name="Plassholder for bunntekst 13"/>
          <p:cNvSpPr>
            <a:spLocks noGrp="1"/>
          </p:cNvSpPr>
          <p:nvPr>
            <p:ph type="ftr" sz="quarter" idx="24"/>
          </p:nvPr>
        </p:nvSpPr>
        <p:spPr>
          <a:xfrm>
            <a:off x="2006765" y="6027963"/>
            <a:ext cx="5096575" cy="21640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1500">
                <a:solidFill>
                  <a:schemeClr val="accent6"/>
                </a:solidFill>
                <a:latin typeface="+mj-lt"/>
              </a:defRPr>
            </a:lvl1pPr>
          </a:lstStyle>
          <a:p>
            <a:r>
              <a:rPr lang="nb-NO" dirty="0" smtClean="0"/>
              <a:t>Navn </a:t>
            </a:r>
            <a:r>
              <a:rPr lang="nb-NO" dirty="0" err="1" smtClean="0"/>
              <a:t>Navnesen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2528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EKST ME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9453" y="640211"/>
            <a:ext cx="7765875" cy="44627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b-NO" smtClean="0"/>
              <a:t>Page </a:t>
            </a:r>
            <a:fld id="{05858C33-F807-45C1-9D2E-30E864BC087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3"/>
          </p:nvPr>
        </p:nvSpPr>
        <p:spPr>
          <a:xfrm>
            <a:off x="1068958" y="1427084"/>
            <a:ext cx="7766875" cy="4414500"/>
          </a:xfrm>
        </p:spPr>
        <p:txBody>
          <a:bodyPr/>
          <a:lstStyle>
            <a:lvl1pPr>
              <a:spcBef>
                <a:spcPts val="1105"/>
              </a:spcBef>
              <a:defRPr sz="2400">
                <a:solidFill>
                  <a:schemeClr val="accent6"/>
                </a:solidFill>
              </a:defRPr>
            </a:lvl1pPr>
            <a:lvl2pPr>
              <a:spcBef>
                <a:spcPts val="1105"/>
              </a:spcBef>
              <a:buFont typeface="Arial" pitchFamily="34" charset="0"/>
              <a:buChar char="•"/>
              <a:defRPr sz="2000">
                <a:solidFill>
                  <a:schemeClr val="accent6"/>
                </a:solidFill>
              </a:defRPr>
            </a:lvl2pPr>
            <a:lvl3pPr>
              <a:spcBef>
                <a:spcPts val="1105"/>
              </a:spcBef>
              <a:defRPr sz="2000">
                <a:solidFill>
                  <a:schemeClr val="accent6"/>
                </a:solidFill>
              </a:defRPr>
            </a:lvl3pPr>
            <a:lvl4pPr>
              <a:spcBef>
                <a:spcPts val="1105"/>
              </a:spcBef>
              <a:buFont typeface="Arial" pitchFamily="34" charset="0"/>
              <a:buChar char="•"/>
              <a:defRPr sz="2000">
                <a:solidFill>
                  <a:schemeClr val="accent6"/>
                </a:solidFill>
              </a:defRPr>
            </a:lvl4pPr>
            <a:lvl5pPr>
              <a:spcBef>
                <a:spcPts val="1105"/>
              </a:spcBef>
              <a:buFont typeface="Arial" pitchFamily="34" charset="0"/>
              <a:buChar char="•"/>
              <a:defRPr sz="2000">
                <a:solidFill>
                  <a:schemeClr val="accent6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5254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9453" y="640211"/>
            <a:ext cx="7765875" cy="44627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b-NO" smtClean="0"/>
              <a:t>Page </a:t>
            </a:r>
            <a:fld id="{05858C33-F807-45C1-9D2E-30E864BC087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3"/>
          </p:nvPr>
        </p:nvSpPr>
        <p:spPr>
          <a:xfrm>
            <a:off x="1068958" y="1427084"/>
            <a:ext cx="7766875" cy="4414500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>
              <a:buFont typeface="Arial" pitchFamily="34" charset="0"/>
              <a:buChar char="•"/>
              <a:defRPr sz="2000">
                <a:solidFill>
                  <a:schemeClr val="accent6"/>
                </a:solidFill>
              </a:defRPr>
            </a:lvl2pPr>
            <a:lvl3pPr>
              <a:defRPr sz="2000">
                <a:solidFill>
                  <a:schemeClr val="accent6"/>
                </a:solidFill>
              </a:defRPr>
            </a:lvl3pPr>
            <a:lvl4pPr>
              <a:buFont typeface="Arial" pitchFamily="34" charset="0"/>
              <a:buChar char="•"/>
              <a:defRPr sz="2000">
                <a:solidFill>
                  <a:schemeClr val="accent6"/>
                </a:solidFill>
              </a:defRPr>
            </a:lvl4pPr>
            <a:lvl5pPr>
              <a:buFont typeface="Arial" pitchFamily="34" charset="0"/>
              <a:buChar char="•"/>
              <a:defRPr sz="2000">
                <a:solidFill>
                  <a:schemeClr val="accent6"/>
                </a:solidFill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0092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b-NO" smtClean="0"/>
              <a:t>Page </a:t>
            </a:r>
            <a:fld id="{05858C33-F807-45C1-9D2E-30E864BC087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ssholder for bilde 18"/>
          <p:cNvSpPr>
            <a:spLocks noGrp="1"/>
          </p:cNvSpPr>
          <p:nvPr>
            <p:ph type="pic" sz="quarter" idx="17"/>
          </p:nvPr>
        </p:nvSpPr>
        <p:spPr>
          <a:xfrm>
            <a:off x="0" y="607500"/>
            <a:ext cx="9906000" cy="6250500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92813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KK OG GRAF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442020"/>
            <a:ext cx="9906000" cy="6415980"/>
          </a:xfrm>
          <a:prstGeom prst="rect">
            <a:avLst/>
          </a:prstGeom>
          <a:solidFill>
            <a:srgbClr val="DAEB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55" tIns="33677" rIns="67355" bIns="33677" rtlCol="0" anchor="ctr"/>
          <a:lstStyle/>
          <a:p>
            <a:pPr algn="ctr"/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b-NO" smtClean="0"/>
              <a:t>Page </a:t>
            </a:r>
            <a:fld id="{05858C33-F807-45C1-9D2E-30E864BC087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ssholder for innhold 6"/>
          <p:cNvSpPr>
            <a:spLocks noGrp="1"/>
          </p:cNvSpPr>
          <p:nvPr>
            <p:ph sz="quarter" idx="14" hasCustomPrompt="1"/>
          </p:nvPr>
        </p:nvSpPr>
        <p:spPr>
          <a:xfrm>
            <a:off x="1069453" y="1774670"/>
            <a:ext cx="7765875" cy="4414236"/>
          </a:xfrm>
        </p:spPr>
        <p:txBody>
          <a:bodyPr/>
          <a:lstStyle>
            <a:lvl1pPr marL="0" indent="0">
              <a:buFont typeface="Arial" pitchFamily="34" charset="0"/>
              <a:buNone/>
              <a:defRPr>
                <a:solidFill>
                  <a:srgbClr val="DAEBF9"/>
                </a:solidFill>
              </a:defRPr>
            </a:lvl1pPr>
          </a:lstStyle>
          <a:p>
            <a:pPr lvl="0"/>
            <a:r>
              <a:rPr lang="nb-NO" dirty="0" smtClean="0"/>
              <a:t>-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13080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9453" y="186919"/>
            <a:ext cx="5112123" cy="892552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b-NO" smtClean="0"/>
              <a:t>Page </a:t>
            </a:r>
            <a:fld id="{05858C33-F807-45C1-9D2E-30E864BC087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3"/>
          </p:nvPr>
        </p:nvSpPr>
        <p:spPr>
          <a:xfrm>
            <a:off x="1068958" y="1774406"/>
            <a:ext cx="5112618" cy="44145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8" name="Plassholder for bilde 18"/>
          <p:cNvSpPr>
            <a:spLocks noGrp="1"/>
          </p:cNvSpPr>
          <p:nvPr>
            <p:ph type="pic" sz="quarter" idx="17"/>
          </p:nvPr>
        </p:nvSpPr>
        <p:spPr>
          <a:xfrm>
            <a:off x="6375586" y="1341562"/>
            <a:ext cx="3530414" cy="5516438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06887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, NAVN OG INFORMASJ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b-NO" smtClean="0"/>
              <a:t>Page </a:t>
            </a:r>
            <a:fld id="{05858C33-F807-45C1-9D2E-30E864BC087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3"/>
          </p:nvPr>
        </p:nvSpPr>
        <p:spPr>
          <a:xfrm>
            <a:off x="1068958" y="3506932"/>
            <a:ext cx="2467969" cy="2681974"/>
          </a:xfr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8" name="Plassholder for bilde 18"/>
          <p:cNvSpPr>
            <a:spLocks noGrp="1"/>
          </p:cNvSpPr>
          <p:nvPr>
            <p:ph type="pic" sz="quarter" idx="17"/>
          </p:nvPr>
        </p:nvSpPr>
        <p:spPr>
          <a:xfrm>
            <a:off x="1068958" y="1328906"/>
            <a:ext cx="2467969" cy="1546594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9" name="Plassholder for bilde 18"/>
          <p:cNvSpPr>
            <a:spLocks noGrp="1"/>
          </p:cNvSpPr>
          <p:nvPr>
            <p:ph type="pic" sz="quarter" idx="18"/>
          </p:nvPr>
        </p:nvSpPr>
        <p:spPr>
          <a:xfrm>
            <a:off x="3715199" y="1328906"/>
            <a:ext cx="2467969" cy="1546594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0" name="Plassholder for bilde 18"/>
          <p:cNvSpPr>
            <a:spLocks noGrp="1"/>
          </p:cNvSpPr>
          <p:nvPr>
            <p:ph type="pic" sz="quarter" idx="19"/>
          </p:nvPr>
        </p:nvSpPr>
        <p:spPr>
          <a:xfrm>
            <a:off x="6379096" y="1316058"/>
            <a:ext cx="2467969" cy="1546594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20" hasCustomPrompt="1"/>
          </p:nvPr>
        </p:nvSpPr>
        <p:spPr>
          <a:xfrm>
            <a:off x="1068958" y="3118597"/>
            <a:ext cx="2468036" cy="324608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tx2"/>
                </a:solidFill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nb-NO" dirty="0" smtClean="0"/>
              <a:t>Navn </a:t>
            </a:r>
            <a:r>
              <a:rPr lang="nb-NO" dirty="0" err="1" smtClean="0"/>
              <a:t>Navnesen</a:t>
            </a:r>
            <a:endParaRPr lang="nb-NO" dirty="0"/>
          </a:p>
        </p:txBody>
      </p:sp>
      <p:sp>
        <p:nvSpPr>
          <p:cNvPr id="13" name="Plassholder for tekst 6"/>
          <p:cNvSpPr>
            <a:spLocks noGrp="1"/>
          </p:cNvSpPr>
          <p:nvPr>
            <p:ph type="body" sz="quarter" idx="21"/>
          </p:nvPr>
        </p:nvSpPr>
        <p:spPr>
          <a:xfrm>
            <a:off x="3715199" y="3506932"/>
            <a:ext cx="2467969" cy="2681974"/>
          </a:xfr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4" name="Plassholder for tekst 11"/>
          <p:cNvSpPr>
            <a:spLocks noGrp="1"/>
          </p:cNvSpPr>
          <p:nvPr>
            <p:ph type="body" sz="quarter" idx="22" hasCustomPrompt="1"/>
          </p:nvPr>
        </p:nvSpPr>
        <p:spPr>
          <a:xfrm>
            <a:off x="3715199" y="3118597"/>
            <a:ext cx="2468036" cy="324608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tx2"/>
                </a:solidFill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nb-NO" dirty="0" smtClean="0"/>
              <a:t>Navn </a:t>
            </a:r>
            <a:r>
              <a:rPr lang="nb-NO" dirty="0" err="1" smtClean="0"/>
              <a:t>Navnesen</a:t>
            </a:r>
            <a:endParaRPr lang="nb-NO" dirty="0"/>
          </a:p>
        </p:txBody>
      </p:sp>
      <p:sp>
        <p:nvSpPr>
          <p:cNvPr id="15" name="Plassholder for tekst 6"/>
          <p:cNvSpPr>
            <a:spLocks noGrp="1"/>
          </p:cNvSpPr>
          <p:nvPr>
            <p:ph type="body" sz="quarter" idx="23"/>
          </p:nvPr>
        </p:nvSpPr>
        <p:spPr>
          <a:xfrm>
            <a:off x="6379096" y="3506932"/>
            <a:ext cx="2467969" cy="2681974"/>
          </a:xfr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6" name="Plassholder for tekst 11"/>
          <p:cNvSpPr>
            <a:spLocks noGrp="1"/>
          </p:cNvSpPr>
          <p:nvPr>
            <p:ph type="body" sz="quarter" idx="24" hasCustomPrompt="1"/>
          </p:nvPr>
        </p:nvSpPr>
        <p:spPr>
          <a:xfrm>
            <a:off x="6379096" y="3118597"/>
            <a:ext cx="2468036" cy="324608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tx2"/>
                </a:solidFill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nb-NO" dirty="0" smtClean="0"/>
              <a:t>Navn </a:t>
            </a:r>
            <a:r>
              <a:rPr lang="nb-NO" dirty="0" err="1" smtClean="0"/>
              <a:t>Navnesen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90018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 userDrawn="1"/>
        </p:nvSpPr>
        <p:spPr>
          <a:xfrm>
            <a:off x="0" y="442020"/>
            <a:ext cx="9906000" cy="64159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55" tIns="33677" rIns="67355" bIns="33677" rtlCol="0" anchor="ctr"/>
          <a:lstStyle/>
          <a:p>
            <a:pPr algn="ctr"/>
            <a:endParaRPr lang="nb-NO"/>
          </a:p>
        </p:txBody>
      </p:sp>
      <p:sp>
        <p:nvSpPr>
          <p:cNvPr id="10" name="Plassholder for lysbildenummer 3"/>
          <p:cNvSpPr>
            <a:spLocks noGrp="1"/>
          </p:cNvSpPr>
          <p:nvPr>
            <p:ph type="sldNum" sz="quarter" idx="11"/>
          </p:nvPr>
        </p:nvSpPr>
        <p:spPr>
          <a:xfrm>
            <a:off x="274219" y="227602"/>
            <a:ext cx="443640" cy="138499"/>
          </a:xfrm>
        </p:spPr>
        <p:txBody>
          <a:bodyPr/>
          <a:lstStyle/>
          <a:p>
            <a:r>
              <a:rPr lang="nb-NO" smtClean="0"/>
              <a:t>Page </a:t>
            </a:r>
            <a:fld id="{05858C33-F807-45C1-9D2E-30E864BC087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6" name="Title 10"/>
          <p:cNvSpPr>
            <a:spLocks noGrp="1"/>
          </p:cNvSpPr>
          <p:nvPr>
            <p:ph type="title"/>
          </p:nvPr>
        </p:nvSpPr>
        <p:spPr>
          <a:xfrm>
            <a:off x="1069453" y="660695"/>
            <a:ext cx="7759400" cy="446276"/>
          </a:xfrm>
        </p:spPr>
        <p:txBody>
          <a:bodyPr anchor="t" anchorCtr="0">
            <a:spAutoFit/>
          </a:bodyPr>
          <a:lstStyle>
            <a:lvl1pPr>
              <a:defRPr sz="2900" cap="all" baseline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9145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069453" y="647601"/>
            <a:ext cx="7765875" cy="446276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9453" y="1427348"/>
            <a:ext cx="7765875" cy="441423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274219" y="227602"/>
            <a:ext cx="443640" cy="13849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900" cap="none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nb-NO" smtClean="0"/>
              <a:t>Page </a:t>
            </a:r>
            <a:fld id="{05858C33-F807-45C1-9D2E-30E864BC087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8134291" y="232128"/>
            <a:ext cx="1496272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nb-NO" sz="900" dirty="0" smtClean="0">
                <a:solidFill>
                  <a:schemeClr val="tx2"/>
                </a:solidFill>
                <a:latin typeface="+mj-lt"/>
              </a:rPr>
              <a:t>Advokatfirmaet Schjødt AS</a:t>
            </a:r>
            <a:endParaRPr lang="nb-NO" sz="900" dirty="0">
              <a:solidFill>
                <a:schemeClr val="tx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  <p:sldLayoutId id="2147483671" r:id="rId3"/>
    <p:sldLayoutId id="2147483675" r:id="rId4"/>
    <p:sldLayoutId id="2147483673" r:id="rId5"/>
    <p:sldLayoutId id="2147483674" r:id="rId6"/>
    <p:sldLayoutId id="2147483672" r:id="rId7"/>
    <p:sldLayoutId id="2147483685" r:id="rId8"/>
    <p:sldLayoutId id="214748368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</p:sldLayoutIdLst>
  <p:hf sldNum="0" hdr="0"/>
  <p:txStyles>
    <p:titleStyle>
      <a:lvl1pPr algn="l" defTabSz="957858" rtl="0" eaLnBrk="1" latinLnBrk="0" hangingPunct="1">
        <a:spcBef>
          <a:spcPct val="0"/>
        </a:spcBef>
        <a:buNone/>
        <a:defRPr sz="2900" kern="1200" cap="all" spc="147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9798" indent="-129798" algn="l" defTabSz="957858" rtl="0" eaLnBrk="1" latinLnBrk="0" hangingPunct="1">
        <a:spcBef>
          <a:spcPts val="1105"/>
        </a:spcBef>
        <a:buFont typeface="Arial" pitchFamily="34" charset="0"/>
        <a:buChar char="•"/>
        <a:defRPr sz="2400" kern="1200">
          <a:solidFill>
            <a:schemeClr val="accent6"/>
          </a:solidFill>
          <a:latin typeface="+mj-lt"/>
          <a:ea typeface="+mn-ea"/>
          <a:cs typeface="+mn-cs"/>
        </a:defRPr>
      </a:lvl1pPr>
      <a:lvl2pPr marL="528547" indent="-171895" algn="l" defTabSz="957858" rtl="0" eaLnBrk="1" latinLnBrk="0" hangingPunct="1">
        <a:spcBef>
          <a:spcPts val="1105"/>
        </a:spcBef>
        <a:buFont typeface="Arial" pitchFamily="34" charset="0"/>
        <a:buChar char="–"/>
        <a:defRPr sz="1500" kern="1200">
          <a:solidFill>
            <a:srgbClr val="9D9D9D"/>
          </a:solidFill>
          <a:latin typeface="+mj-lt"/>
          <a:ea typeface="+mn-ea"/>
          <a:cs typeface="+mn-cs"/>
        </a:defRPr>
      </a:lvl2pPr>
      <a:lvl3pPr marL="857136" indent="-167218" algn="l" defTabSz="957858" rtl="0" eaLnBrk="1" latinLnBrk="0" hangingPunct="1">
        <a:spcBef>
          <a:spcPts val="1105"/>
        </a:spcBef>
        <a:buFont typeface="Arial" pitchFamily="34" charset="0"/>
        <a:buChar char="•"/>
        <a:defRPr sz="1300" kern="1200">
          <a:solidFill>
            <a:srgbClr val="9D9D9D"/>
          </a:solidFill>
          <a:latin typeface="+mj-lt"/>
          <a:ea typeface="+mn-ea"/>
          <a:cs typeface="+mn-cs"/>
        </a:defRPr>
      </a:lvl3pPr>
      <a:lvl4pPr marL="1186893" indent="-170725" algn="l" defTabSz="957858" rtl="0" eaLnBrk="1" latinLnBrk="0" hangingPunct="1">
        <a:spcBef>
          <a:spcPts val="1105"/>
        </a:spcBef>
        <a:buFont typeface="Arial" pitchFamily="34" charset="0"/>
        <a:buChar char="–"/>
        <a:defRPr sz="1300" kern="1200">
          <a:solidFill>
            <a:srgbClr val="9D9D9D"/>
          </a:solidFill>
          <a:latin typeface="+mj-lt"/>
          <a:ea typeface="+mn-ea"/>
          <a:cs typeface="+mn-cs"/>
        </a:defRPr>
      </a:lvl4pPr>
      <a:lvl5pPr marL="1515481" indent="-166048" algn="l" defTabSz="957858" rtl="0" eaLnBrk="1" latinLnBrk="0" hangingPunct="1">
        <a:spcBef>
          <a:spcPts val="1105"/>
        </a:spcBef>
        <a:buFont typeface="Arial" pitchFamily="34" charset="0"/>
        <a:buChar char="»"/>
        <a:defRPr sz="1300" kern="1200">
          <a:solidFill>
            <a:srgbClr val="9D9D9D"/>
          </a:solidFill>
          <a:latin typeface="+mj-lt"/>
          <a:ea typeface="+mn-ea"/>
          <a:cs typeface="+mn-cs"/>
        </a:defRPr>
      </a:lvl5pPr>
      <a:lvl6pPr marL="2634110" indent="-239464" algn="l" defTabSz="95785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040" indent="-239464" algn="l" defTabSz="95785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969" indent="-239464" algn="l" defTabSz="95785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98" indent="-239464" algn="l" defTabSz="95785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5785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29" algn="l" defTabSz="95785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58" algn="l" defTabSz="95785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88" algn="l" defTabSz="95785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717" algn="l" defTabSz="95785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646" algn="l" defTabSz="95785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75" algn="l" defTabSz="95785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505" algn="l" defTabSz="95785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434" algn="l" defTabSz="95785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jsm@schjodt.no" TargetMode="External"/><Relationship Id="rId2" Type="http://schemas.openxmlformats.org/officeDocument/2006/relationships/hyperlink" Target="mailto:kmr@schjodt.no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rettsforbundet.no/tema/retningslinjer/retningslinjer-for-publisering-av-bilder-og-film-av-barn/" TargetMode="External"/><Relationship Id="rId2" Type="http://schemas.openxmlformats.org/officeDocument/2006/relationships/hyperlink" Target="https://www.idrettsforbundet.no/tema/retningslinjer/databehandling-og-personvern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idrettsforbundet.no/tema/retningslinjer/markedsforing-overfor-mindrearige/" TargetMode="External"/><Relationship Id="rId4" Type="http://schemas.openxmlformats.org/officeDocument/2006/relationships/hyperlink" Target="https://www.idrettsforbundet.no/tema/retningslinjer/seksuell-trakassering-og-overgrep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3"/>
          </p:nvPr>
        </p:nvSpPr>
        <p:spPr>
          <a:xfrm>
            <a:off x="1055742" y="2341406"/>
            <a:ext cx="8382073" cy="799562"/>
          </a:xfrm>
        </p:spPr>
        <p:txBody>
          <a:bodyPr/>
          <a:lstStyle/>
          <a:p>
            <a:r>
              <a:rPr lang="nb-NO" dirty="0"/>
              <a:t>Presentasjon NIFs lov- og </a:t>
            </a:r>
            <a:r>
              <a:rPr lang="nb-NO" dirty="0" smtClean="0"/>
              <a:t>organisasjonsseminar</a:t>
            </a:r>
          </a:p>
          <a:p>
            <a:r>
              <a:rPr lang="nb-NO" dirty="0" smtClean="0"/>
              <a:t>28</a:t>
            </a:r>
            <a:r>
              <a:rPr lang="nb-NO" dirty="0"/>
              <a:t>. – 29. oktober 2016 </a:t>
            </a:r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pc="0" dirty="0" smtClean="0"/>
              <a:t>Personvern i idretten</a:t>
            </a:r>
            <a:endParaRPr lang="nb-NO" spc="0" dirty="0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23"/>
          </p:nvPr>
        </p:nvSpPr>
        <p:spPr>
          <a:xfrm>
            <a:off x="786056" y="5964350"/>
            <a:ext cx="1062947" cy="352986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3547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9453" y="640211"/>
            <a:ext cx="7765875" cy="446276"/>
          </a:xfrm>
        </p:spPr>
        <p:txBody>
          <a:bodyPr/>
          <a:lstStyle/>
          <a:p>
            <a:r>
              <a:rPr lang="nb-NO" dirty="0" smtClean="0"/>
              <a:t>POL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3"/>
          </p:nvPr>
        </p:nvSpPr>
        <p:spPr>
          <a:xfrm>
            <a:off x="1068958" y="1427084"/>
            <a:ext cx="7766875" cy="4954244"/>
          </a:xfrm>
        </p:spPr>
        <p:txBody>
          <a:bodyPr/>
          <a:lstStyle/>
          <a:p>
            <a:r>
              <a:rPr lang="nb-NO" dirty="0" smtClean="0"/>
              <a:t> Personopplysningsloven (POL)</a:t>
            </a:r>
          </a:p>
          <a:p>
            <a:pPr lvl="1"/>
            <a:r>
              <a:rPr lang="nb-NO" sz="1600" dirty="0" smtClean="0"/>
              <a:t>Materielle regler (Hva/når kan man behandle?)</a:t>
            </a:r>
          </a:p>
          <a:p>
            <a:pPr lvl="1"/>
            <a:r>
              <a:rPr lang="nb-NO" sz="1600" dirty="0" smtClean="0"/>
              <a:t>Prosessuelle regler (Hvem/hvordan - Krav til vern)</a:t>
            </a:r>
          </a:p>
          <a:p>
            <a:r>
              <a:rPr lang="nb-NO" dirty="0" smtClean="0"/>
              <a:t> Personopplysningsforskriften (POF)</a:t>
            </a:r>
          </a:p>
          <a:p>
            <a:pPr lvl="1"/>
            <a:r>
              <a:rPr lang="nb-NO" sz="1600" dirty="0" smtClean="0"/>
              <a:t>Viktige unntak fra hovedregler</a:t>
            </a:r>
          </a:p>
          <a:p>
            <a:pPr lvl="1"/>
            <a:r>
              <a:rPr lang="nb-NO" sz="1600" dirty="0" smtClean="0"/>
              <a:t>Kapittel 2: Informasjonssikkerhet</a:t>
            </a:r>
          </a:p>
          <a:p>
            <a:pPr lvl="1"/>
            <a:r>
              <a:rPr lang="nb-NO" sz="1600" dirty="0" smtClean="0"/>
              <a:t>Kapittel 3: Internkontroll</a:t>
            </a:r>
          </a:p>
          <a:p>
            <a:r>
              <a:rPr lang="nb-NO" dirty="0" smtClean="0"/>
              <a:t> Andre kilder </a:t>
            </a:r>
          </a:p>
          <a:p>
            <a:pPr lvl="1"/>
            <a:r>
              <a:rPr lang="nb-NO" sz="1600" dirty="0" smtClean="0"/>
              <a:t> Datatilsynets retningslinjer</a:t>
            </a:r>
          </a:p>
          <a:p>
            <a:pPr lvl="1"/>
            <a:r>
              <a:rPr lang="nb-NO" sz="1600" dirty="0" smtClean="0"/>
              <a:t> Praksis fra Personvernnemnda</a:t>
            </a:r>
          </a:p>
          <a:p>
            <a:pPr lvl="1"/>
            <a:r>
              <a:rPr lang="nb-NO" sz="1600" dirty="0" smtClean="0"/>
              <a:t> Artikkel 29-gruppens uttalelser</a:t>
            </a:r>
          </a:p>
          <a:p>
            <a:r>
              <a:rPr lang="nb-NO" dirty="0" smtClean="0"/>
              <a:t> Nytt felles-Europeisk regelverk fra i 2018</a:t>
            </a:r>
          </a:p>
        </p:txBody>
      </p:sp>
    </p:spTree>
    <p:extLst>
      <p:ext uri="{BB962C8B-B14F-4D97-AF65-F5344CB8AC3E}">
        <p14:creationId xmlns:p14="http://schemas.microsoft.com/office/powerpoint/2010/main" val="179099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«personopplysning»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3"/>
          </p:nvPr>
        </p:nvSpPr>
        <p:spPr>
          <a:xfrm>
            <a:off x="1068958" y="1427084"/>
            <a:ext cx="7766875" cy="4882236"/>
          </a:xfrm>
        </p:spPr>
        <p:txBody>
          <a:bodyPr/>
          <a:lstStyle/>
          <a:p>
            <a:r>
              <a:rPr lang="nb-NO" sz="2000" dirty="0" smtClean="0"/>
              <a:t> </a:t>
            </a:r>
            <a:r>
              <a:rPr lang="nb-NO" sz="2000" i="1" dirty="0"/>
              <a:t>opplysninger og vurderinger som kan knyttes til en </a:t>
            </a:r>
            <a:r>
              <a:rPr lang="nb-NO" sz="2000" i="1" dirty="0" smtClean="0"/>
              <a:t>enkeltperson </a:t>
            </a:r>
            <a:r>
              <a:rPr lang="nb-NO" sz="2000" dirty="0" smtClean="0"/>
              <a:t>- direkte og </a:t>
            </a:r>
            <a:r>
              <a:rPr lang="nb-NO" sz="2000" u="sng" dirty="0" smtClean="0"/>
              <a:t>indirekte</a:t>
            </a:r>
            <a:endParaRPr lang="nb-NO" sz="2000" dirty="0" smtClean="0"/>
          </a:p>
          <a:p>
            <a:pPr lvl="1"/>
            <a:r>
              <a:rPr lang="nb-NO" sz="1600" dirty="0" smtClean="0"/>
              <a:t>Navn</a:t>
            </a:r>
            <a:r>
              <a:rPr lang="nb-NO" sz="1600" dirty="0"/>
              <a:t>, adresse, telefonnummer, </a:t>
            </a:r>
            <a:r>
              <a:rPr lang="nb-NO" sz="1600" dirty="0" smtClean="0"/>
              <a:t>e-postadresse</a:t>
            </a:r>
            <a:r>
              <a:rPr lang="nb-NO" sz="1600" dirty="0"/>
              <a:t>, </a:t>
            </a:r>
            <a:r>
              <a:rPr lang="nb-NO" sz="1600" dirty="0" smtClean="0"/>
              <a:t>medlemsnummer, fødselsdato, fødselsnummer, bilder</a:t>
            </a:r>
            <a:r>
              <a:rPr lang="nb-NO" sz="1600" dirty="0"/>
              <a:t>, </a:t>
            </a:r>
            <a:r>
              <a:rPr lang="nb-NO" sz="1600" dirty="0" smtClean="0"/>
              <a:t>helseattest, politiattest, IP- adresse.</a:t>
            </a:r>
          </a:p>
          <a:p>
            <a:pPr lvl="1"/>
            <a:r>
              <a:rPr lang="nb-NO" sz="1600" dirty="0" smtClean="0"/>
              <a:t>Opplysning om et selskap eller virksomhet er ikke PO. Har også behov for vern av opplysninger, men løses gjennom annet regelverk</a:t>
            </a:r>
            <a:endParaRPr lang="nb-NO" sz="1600" dirty="0"/>
          </a:p>
          <a:p>
            <a:r>
              <a:rPr lang="nb-NO" sz="2000" dirty="0" smtClean="0"/>
              <a:t> Opplysninger </a:t>
            </a:r>
            <a:r>
              <a:rPr lang="nb-NO" sz="2000" dirty="0"/>
              <a:t>om atferdsmønstre er også regnet som </a:t>
            </a:r>
            <a:r>
              <a:rPr lang="nb-NO" sz="2000" dirty="0" smtClean="0"/>
              <a:t>PO, f.eks. en helse-app med GPS.</a:t>
            </a:r>
            <a:endParaRPr lang="nb-NO" sz="2000" dirty="0"/>
          </a:p>
          <a:p>
            <a:r>
              <a:rPr lang="nb-NO" sz="2000" dirty="0" smtClean="0"/>
              <a:t> </a:t>
            </a:r>
            <a:r>
              <a:rPr lang="nb-NO" sz="2000" u="sng" dirty="0" smtClean="0"/>
              <a:t>Sensitive</a:t>
            </a:r>
            <a:r>
              <a:rPr lang="nb-NO" sz="2000" dirty="0" smtClean="0"/>
              <a:t> </a:t>
            </a:r>
            <a:r>
              <a:rPr lang="nb-NO" sz="2000" u="sng" dirty="0" smtClean="0"/>
              <a:t>PO</a:t>
            </a:r>
            <a:r>
              <a:rPr lang="nb-NO" sz="2000" dirty="0" smtClean="0"/>
              <a:t> </a:t>
            </a:r>
          </a:p>
          <a:p>
            <a:pPr lvl="1"/>
            <a:r>
              <a:rPr lang="nb-NO" sz="1600" i="1" dirty="0" smtClean="0"/>
              <a:t>opplysninger </a:t>
            </a:r>
            <a:r>
              <a:rPr lang="nb-NO" sz="1600" i="1" dirty="0"/>
              <a:t>om </a:t>
            </a:r>
            <a:r>
              <a:rPr lang="nb-NO" sz="1600" i="1" dirty="0" smtClean="0"/>
              <a:t>a) rasemessig </a:t>
            </a:r>
            <a:r>
              <a:rPr lang="nb-NO" sz="1600" i="1" dirty="0"/>
              <a:t>eller etnisk bakgrunn, eller politisk, filosofisk eller religiøs oppfatning, </a:t>
            </a:r>
            <a:r>
              <a:rPr lang="nb-NO" sz="1600" i="1" dirty="0" smtClean="0"/>
              <a:t>b) at </a:t>
            </a:r>
            <a:r>
              <a:rPr lang="nb-NO" sz="1600" i="1" dirty="0"/>
              <a:t>en person har vært mistenkt, siktet, tiltalt eller dømt for en straffbar handling, </a:t>
            </a:r>
            <a:r>
              <a:rPr lang="nb-NO" sz="1600" i="1" dirty="0" smtClean="0"/>
              <a:t>c) </a:t>
            </a:r>
            <a:r>
              <a:rPr lang="nb-NO" sz="1600" b="1" i="1" dirty="0" smtClean="0"/>
              <a:t>helseforhold</a:t>
            </a:r>
            <a:r>
              <a:rPr lang="nb-NO" sz="1600" i="1" dirty="0"/>
              <a:t>, </a:t>
            </a:r>
            <a:r>
              <a:rPr lang="nb-NO" sz="1600" i="1" dirty="0" smtClean="0"/>
              <a:t>d) seksuelle </a:t>
            </a:r>
            <a:r>
              <a:rPr lang="nb-NO" sz="1600" i="1" dirty="0"/>
              <a:t>forhold eller </a:t>
            </a:r>
            <a:r>
              <a:rPr lang="nb-NO" sz="1600" i="1" dirty="0" smtClean="0"/>
              <a:t>e) medlemskap </a:t>
            </a:r>
            <a:r>
              <a:rPr lang="nb-NO" sz="1600" i="1" dirty="0"/>
              <a:t>i fagforeninger</a:t>
            </a:r>
            <a:r>
              <a:rPr lang="nb-NO" sz="1600" i="1" dirty="0" smtClean="0"/>
              <a:t>.</a:t>
            </a:r>
          </a:p>
          <a:p>
            <a:pPr lvl="1"/>
            <a:r>
              <a:rPr lang="nb-NO" sz="1600" dirty="0" smtClean="0"/>
              <a:t>Behandling krever konsesjon – Datatilsynet 5.1.16 om Olympiatoppens </a:t>
            </a:r>
            <a:r>
              <a:rPr lang="nb-NO" sz="1600" dirty="0" err="1" smtClean="0"/>
              <a:t>utholdenhetslab</a:t>
            </a:r>
            <a:endParaRPr lang="nb-NO" sz="16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7969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«behandling»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3"/>
          </p:nvPr>
        </p:nvSpPr>
        <p:spPr>
          <a:xfrm>
            <a:off x="1068958" y="1427084"/>
            <a:ext cx="7766875" cy="5098260"/>
          </a:xfrm>
        </p:spPr>
        <p:txBody>
          <a:bodyPr/>
          <a:lstStyle/>
          <a:p>
            <a:r>
              <a:rPr lang="nb-NO" dirty="0" smtClean="0"/>
              <a:t> Svært vidt: </a:t>
            </a:r>
            <a:r>
              <a:rPr lang="nb-NO" i="1" dirty="0" smtClean="0"/>
              <a:t>enhver </a:t>
            </a:r>
            <a:r>
              <a:rPr lang="nb-NO" i="1" dirty="0"/>
              <a:t>bruk av personopplysninger, som f.eks. innsamling, registrering, sammenstilling, lagring og utlevering eller en kombinasjon av slike bruksmåter</a:t>
            </a:r>
          </a:p>
          <a:p>
            <a:r>
              <a:rPr lang="nb-NO" dirty="0" smtClean="0"/>
              <a:t> Eksempler:</a:t>
            </a:r>
            <a:endParaRPr lang="nb-NO" dirty="0"/>
          </a:p>
          <a:p>
            <a:pPr lvl="1"/>
            <a:r>
              <a:rPr lang="nb-NO" sz="1800" dirty="0" smtClean="0"/>
              <a:t> Lage medlemslister og resultatlister med </a:t>
            </a:r>
            <a:r>
              <a:rPr lang="nb-NO" sz="1800" dirty="0" err="1" smtClean="0"/>
              <a:t>word</a:t>
            </a:r>
            <a:r>
              <a:rPr lang="nb-NO" sz="1800" dirty="0" smtClean="0"/>
              <a:t> eller </a:t>
            </a:r>
            <a:r>
              <a:rPr lang="nb-NO" sz="1800" dirty="0" err="1" smtClean="0"/>
              <a:t>excel</a:t>
            </a:r>
            <a:endParaRPr lang="nb-NO" sz="1800" dirty="0" smtClean="0"/>
          </a:p>
          <a:p>
            <a:pPr lvl="1"/>
            <a:r>
              <a:rPr lang="nb-NO" sz="1800" dirty="0" smtClean="0"/>
              <a:t> Lagre navn og adresse på nye medlemmer på en server</a:t>
            </a:r>
          </a:p>
          <a:p>
            <a:pPr lvl="1"/>
            <a:r>
              <a:rPr lang="nb-NO" sz="1800" dirty="0"/>
              <a:t> </a:t>
            </a:r>
            <a:r>
              <a:rPr lang="nb-NO" sz="1800" dirty="0" smtClean="0"/>
              <a:t>Publisere informasjon på et nettside eller sosiale medier</a:t>
            </a:r>
          </a:p>
          <a:p>
            <a:pPr lvl="1"/>
            <a:r>
              <a:rPr lang="nb-NO" sz="1800" dirty="0" smtClean="0"/>
              <a:t> Dele medlemsinfo eller helseopplysninger på e-post med NIF, særforbund og idrettslag</a:t>
            </a:r>
          </a:p>
          <a:p>
            <a:pPr lvl="1"/>
            <a:r>
              <a:rPr lang="nb-NO" sz="1800" dirty="0" smtClean="0"/>
              <a:t> Sende medlemsopplysninger, resultatlister eller helse-opplysninger «ut av huset» til tredjeparter</a:t>
            </a:r>
          </a:p>
          <a:p>
            <a:pPr lvl="1"/>
            <a:r>
              <a:rPr lang="nb-NO" sz="1800" dirty="0" smtClean="0"/>
              <a:t>Sende opplysninger til skylagring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98039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«behandlingsgrunnlag»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3"/>
          </p:nvPr>
        </p:nvSpPr>
        <p:spPr>
          <a:xfrm>
            <a:off x="1068958" y="1427084"/>
            <a:ext cx="7766875" cy="4882236"/>
          </a:xfrm>
        </p:spPr>
        <p:txBody>
          <a:bodyPr/>
          <a:lstStyle/>
          <a:p>
            <a:r>
              <a:rPr lang="nb-NO" dirty="0" smtClean="0"/>
              <a:t> § 8: Samtykke (uttrykkelig, informert og frivillig), eller nødvendig for </a:t>
            </a:r>
          </a:p>
          <a:p>
            <a:pPr marL="398749" lvl="1" indent="0">
              <a:buNone/>
            </a:pPr>
            <a:r>
              <a:rPr lang="nb-NO" sz="1200" i="1" dirty="0"/>
              <a:t>a) å oppfylle en avtale med den registrerte, eller for å utføre gjøremål etter den registrertes ønske før en slik avtale </a:t>
            </a:r>
            <a:r>
              <a:rPr lang="nb-NO" sz="1200" i="1" dirty="0" smtClean="0"/>
              <a:t>inngås </a:t>
            </a:r>
            <a:endParaRPr lang="nb-NO" sz="1200" i="1" dirty="0"/>
          </a:p>
          <a:p>
            <a:pPr marL="398749" lvl="1" indent="0">
              <a:buNone/>
            </a:pPr>
            <a:r>
              <a:rPr lang="nb-NO" sz="1200" i="1" dirty="0" smtClean="0"/>
              <a:t>f</a:t>
            </a:r>
            <a:r>
              <a:rPr lang="nb-NO" sz="1200" i="1" dirty="0"/>
              <a:t>) at den behandlingsansvarlige eller tredjepersoner som opplysningene utleveres til kan vareta en berettiget interesse, og hensynet til den registrertes personvern ikke overstiger denne interessen </a:t>
            </a:r>
          </a:p>
          <a:p>
            <a:r>
              <a:rPr lang="nb-NO" dirty="0" smtClean="0"/>
              <a:t> § 9: Behandling av sensitive PO – Ett av grunnlagene i § 7, pluss:</a:t>
            </a:r>
          </a:p>
          <a:p>
            <a:pPr marL="356652" lvl="1" indent="0">
              <a:buNone/>
            </a:pPr>
            <a:r>
              <a:rPr lang="nb-NO" sz="1200" i="1" dirty="0"/>
              <a:t>a) den registrerte samtykker i </a:t>
            </a:r>
            <a:r>
              <a:rPr lang="nb-NO" sz="1200" i="1" dirty="0" smtClean="0"/>
              <a:t>behandlingen </a:t>
            </a:r>
            <a:endParaRPr lang="nb-NO" sz="1200" i="1" dirty="0"/>
          </a:p>
          <a:p>
            <a:pPr marL="356652" lvl="1" indent="0">
              <a:buNone/>
            </a:pPr>
            <a:r>
              <a:rPr lang="nb-NO" sz="1200" i="1" dirty="0" smtClean="0"/>
              <a:t>b</a:t>
            </a:r>
            <a:r>
              <a:rPr lang="nb-NO" sz="1200" i="1" dirty="0"/>
              <a:t>) det er fastsatt i lov at det er adgang til slik </a:t>
            </a:r>
            <a:r>
              <a:rPr lang="nb-NO" sz="1200" i="1" dirty="0" smtClean="0"/>
              <a:t>behandling </a:t>
            </a:r>
            <a:endParaRPr lang="nb-NO" sz="1200" i="1" dirty="0"/>
          </a:p>
          <a:p>
            <a:pPr marL="356652" lvl="1" indent="0">
              <a:buNone/>
            </a:pPr>
            <a:r>
              <a:rPr lang="nb-NO" sz="1200" i="1" dirty="0" smtClean="0"/>
              <a:t>d</a:t>
            </a:r>
            <a:r>
              <a:rPr lang="nb-NO" sz="1200" i="1" dirty="0"/>
              <a:t>) det utelukkende behandles opplysninger som den registrerte selv frivillig har gjort alminnelig </a:t>
            </a:r>
            <a:r>
              <a:rPr lang="nb-NO" sz="1200" i="1" dirty="0" smtClean="0"/>
              <a:t>kjent </a:t>
            </a:r>
            <a:endParaRPr lang="nb-NO" sz="1200" i="1" dirty="0"/>
          </a:p>
          <a:p>
            <a:pPr marL="356652" lvl="1" indent="0">
              <a:buNone/>
            </a:pPr>
            <a:r>
              <a:rPr lang="nb-NO" sz="1200" i="1" dirty="0" smtClean="0"/>
              <a:t>e</a:t>
            </a:r>
            <a:r>
              <a:rPr lang="nb-NO" sz="1200" i="1" dirty="0"/>
              <a:t>) behandlingen er nødvendig for å fastsette, gjøre gjeldende eller forsvare et </a:t>
            </a:r>
            <a:r>
              <a:rPr lang="nb-NO" sz="1200" i="1" dirty="0" smtClean="0"/>
              <a:t>rettskrav </a:t>
            </a:r>
            <a:endParaRPr lang="nb-NO" sz="1200" i="1" dirty="0"/>
          </a:p>
          <a:p>
            <a:pPr marL="356652" lvl="1" indent="0">
              <a:buNone/>
            </a:pPr>
            <a:r>
              <a:rPr lang="nb-NO" sz="1200" i="1" dirty="0" smtClean="0"/>
              <a:t>g</a:t>
            </a:r>
            <a:r>
              <a:rPr lang="nb-NO" sz="1200" i="1" dirty="0"/>
              <a:t>) behandlingen er nødvendig for forebyggende sykdomsbehandling, medisinsk diagnose, sykepleie eller pasientbehandling eller for forvaltning av helsetjenester, og opplysningene behandles av helsepersonell med </a:t>
            </a:r>
            <a:r>
              <a:rPr lang="nb-NO" sz="1200" i="1" dirty="0" smtClean="0"/>
              <a:t>taushetsplikt</a:t>
            </a:r>
            <a:endParaRPr lang="nb-NO" sz="1200" i="1" dirty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4259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Andre grunnbegreper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3"/>
          </p:nvPr>
        </p:nvSpPr>
        <p:spPr>
          <a:xfrm>
            <a:off x="1068958" y="1268760"/>
            <a:ext cx="7766875" cy="5040560"/>
          </a:xfrm>
        </p:spPr>
        <p:txBody>
          <a:bodyPr/>
          <a:lstStyle/>
          <a:p>
            <a:r>
              <a:rPr lang="nb-NO" dirty="0" smtClean="0"/>
              <a:t> </a:t>
            </a:r>
            <a:r>
              <a:rPr lang="nb-NO" u="sng" dirty="0" smtClean="0"/>
              <a:t>Behandlingsansvarlig </a:t>
            </a:r>
          </a:p>
          <a:p>
            <a:pPr lvl="1"/>
            <a:r>
              <a:rPr lang="nb-NO" i="1" dirty="0" smtClean="0"/>
              <a:t>Den som bestemmer formålet med behandlingen av</a:t>
            </a:r>
            <a:r>
              <a:rPr lang="nb-NO" dirty="0" smtClean="0"/>
              <a:t> [PO]</a:t>
            </a:r>
            <a:r>
              <a:rPr lang="nb-NO" i="1" dirty="0" smtClean="0"/>
              <a:t> og hvilke hjelpemidler som skal brukes</a:t>
            </a:r>
          </a:p>
          <a:p>
            <a:r>
              <a:rPr lang="nb-NO" u="sng" dirty="0" smtClean="0"/>
              <a:t> Databehandler</a:t>
            </a:r>
          </a:p>
          <a:p>
            <a:pPr lvl="1"/>
            <a:r>
              <a:rPr lang="nb-NO" i="1" dirty="0" smtClean="0"/>
              <a:t>Den som behandler </a:t>
            </a:r>
            <a:r>
              <a:rPr lang="nb-NO" dirty="0" smtClean="0"/>
              <a:t>[</a:t>
            </a:r>
            <a:r>
              <a:rPr lang="nb-NO" dirty="0"/>
              <a:t>PO]</a:t>
            </a:r>
            <a:r>
              <a:rPr lang="nb-NO" i="1" dirty="0" smtClean="0"/>
              <a:t>på vegne av den behandlingsansvarlige</a:t>
            </a:r>
          </a:p>
          <a:p>
            <a:r>
              <a:rPr lang="nb-NO" dirty="0" smtClean="0"/>
              <a:t> Eksempel</a:t>
            </a:r>
            <a:r>
              <a:rPr lang="nb-NO" dirty="0"/>
              <a:t>:</a:t>
            </a:r>
          </a:p>
          <a:p>
            <a:pPr lvl="1"/>
            <a:r>
              <a:rPr lang="nb-NO" dirty="0"/>
              <a:t>NIF er behandlingsansvarlig for </a:t>
            </a:r>
            <a:r>
              <a:rPr lang="nb-NO" dirty="0" smtClean="0"/>
              <a:t>Idrettsdatabasene</a:t>
            </a:r>
            <a:endParaRPr lang="nb-NO" dirty="0"/>
          </a:p>
          <a:p>
            <a:pPr lvl="1"/>
            <a:r>
              <a:rPr lang="nb-NO" dirty="0"/>
              <a:t>Idrettslagene er behandlingsansvarlige for egne </a:t>
            </a:r>
            <a:r>
              <a:rPr lang="nb-NO" dirty="0" smtClean="0"/>
              <a:t>grunndata, f.eks. medlemslister </a:t>
            </a:r>
            <a:r>
              <a:rPr lang="nb-NO" dirty="0"/>
              <a:t>og </a:t>
            </a:r>
            <a:r>
              <a:rPr lang="nb-NO" dirty="0" smtClean="0"/>
              <a:t>lokale databaser</a:t>
            </a:r>
          </a:p>
          <a:p>
            <a:pPr lvl="1"/>
            <a:r>
              <a:rPr lang="nb-NO" dirty="0" smtClean="0"/>
              <a:t>En leverandør til NIF kan være databehandler, f.eks. </a:t>
            </a:r>
            <a:r>
              <a:rPr lang="nb-NO" dirty="0" err="1" smtClean="0"/>
              <a:t>Buypass</a:t>
            </a:r>
            <a:endParaRPr lang="nb-NO" dirty="0"/>
          </a:p>
          <a:p>
            <a:r>
              <a:rPr lang="nb-NO" dirty="0" smtClean="0"/>
              <a:t> </a:t>
            </a:r>
            <a:r>
              <a:rPr lang="nb-NO" b="1" dirty="0" smtClean="0"/>
              <a:t>Ulike roller = ulike plikter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55247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Plikter - behandlingsansvarlig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3"/>
          </p:nvPr>
        </p:nvSpPr>
        <p:spPr>
          <a:xfrm>
            <a:off x="1068453" y="1427084"/>
            <a:ext cx="7766875" cy="5026252"/>
          </a:xfrm>
        </p:spPr>
        <p:txBody>
          <a:bodyPr/>
          <a:lstStyle/>
          <a:p>
            <a:r>
              <a:rPr lang="nb-NO" sz="2000" dirty="0" smtClean="0"/>
              <a:t> Sørge for tilstrekkelig behandlingsgrunnlag </a:t>
            </a:r>
          </a:p>
          <a:p>
            <a:r>
              <a:rPr lang="nb-NO" sz="2000" dirty="0" smtClean="0"/>
              <a:t> Gi informasjon til medlemmene</a:t>
            </a:r>
          </a:p>
          <a:p>
            <a:r>
              <a:rPr lang="nb-NO" sz="2000" dirty="0"/>
              <a:t> </a:t>
            </a:r>
            <a:r>
              <a:rPr lang="nb-NO" sz="2000" dirty="0" smtClean="0"/>
              <a:t>Rette og slette PO</a:t>
            </a:r>
          </a:p>
          <a:p>
            <a:r>
              <a:rPr lang="nb-NO" sz="2000" dirty="0"/>
              <a:t> </a:t>
            </a:r>
            <a:r>
              <a:rPr lang="nb-NO" sz="2000" dirty="0" smtClean="0"/>
              <a:t>Formålsangivelse</a:t>
            </a:r>
          </a:p>
          <a:p>
            <a:r>
              <a:rPr lang="nb-NO" sz="2000" dirty="0"/>
              <a:t> </a:t>
            </a:r>
            <a:r>
              <a:rPr lang="nb-NO" sz="2000" dirty="0" smtClean="0"/>
              <a:t>Melding og konsesjon</a:t>
            </a:r>
          </a:p>
          <a:p>
            <a:r>
              <a:rPr lang="nb-NO" sz="2000" dirty="0"/>
              <a:t> </a:t>
            </a:r>
            <a:r>
              <a:rPr lang="nb-NO" sz="2000" dirty="0" err="1" smtClean="0"/>
              <a:t>Databehandleravtale</a:t>
            </a:r>
            <a:endParaRPr lang="nb-NO" sz="2000" dirty="0" smtClean="0"/>
          </a:p>
          <a:p>
            <a:r>
              <a:rPr lang="nb-NO" sz="2000" dirty="0"/>
              <a:t> </a:t>
            </a:r>
            <a:r>
              <a:rPr lang="nb-NO" sz="2000" dirty="0" smtClean="0"/>
              <a:t>Nettsider – personvernerklæring og </a:t>
            </a:r>
            <a:r>
              <a:rPr lang="nb-NO" sz="2000" dirty="0" err="1" smtClean="0"/>
              <a:t>cookies</a:t>
            </a:r>
            <a:endParaRPr lang="nb-NO" sz="2000" dirty="0" smtClean="0"/>
          </a:p>
          <a:p>
            <a:r>
              <a:rPr lang="nb-NO" sz="2000" dirty="0"/>
              <a:t> </a:t>
            </a:r>
            <a:r>
              <a:rPr lang="nb-NO" sz="2000" dirty="0" smtClean="0"/>
              <a:t>Internkontroll</a:t>
            </a:r>
          </a:p>
          <a:p>
            <a:r>
              <a:rPr lang="nb-NO" sz="2000" dirty="0"/>
              <a:t> </a:t>
            </a:r>
            <a:r>
              <a:rPr lang="nb-NO" sz="2000" dirty="0" smtClean="0"/>
              <a:t>Informasjonssikkerhet</a:t>
            </a:r>
          </a:p>
          <a:p>
            <a:r>
              <a:rPr lang="nb-NO" sz="2000" dirty="0"/>
              <a:t> </a:t>
            </a:r>
            <a:r>
              <a:rPr lang="nb-NO" sz="2000" dirty="0" smtClean="0"/>
              <a:t>Avvikshåndtering – varsel til Datatilsynet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2836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Plikter - databehandler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b-NO" dirty="0" smtClean="0"/>
              <a:t> </a:t>
            </a:r>
            <a:r>
              <a:rPr lang="nb-NO" dirty="0" err="1" smtClean="0"/>
              <a:t>Databehandleravtale</a:t>
            </a:r>
            <a:endParaRPr lang="nb-NO" dirty="0" smtClean="0"/>
          </a:p>
          <a:p>
            <a:r>
              <a:rPr lang="nb-NO" dirty="0"/>
              <a:t> </a:t>
            </a:r>
            <a:r>
              <a:rPr lang="nb-NO" dirty="0" smtClean="0"/>
              <a:t>Rette seg etter instruksjoner fra behandlingsansvarlig (innsyn, retting, sletting osv.)</a:t>
            </a:r>
          </a:p>
          <a:p>
            <a:r>
              <a:rPr lang="nb-NO" dirty="0" smtClean="0"/>
              <a:t> Internkontroll</a:t>
            </a:r>
          </a:p>
          <a:p>
            <a:r>
              <a:rPr lang="nb-NO" dirty="0"/>
              <a:t> </a:t>
            </a:r>
            <a:r>
              <a:rPr lang="nb-NO" dirty="0" smtClean="0"/>
              <a:t>Informasjonssikkerhet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9722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Grunnkrav – § 11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3"/>
          </p:nvPr>
        </p:nvSpPr>
        <p:spPr>
          <a:xfrm>
            <a:off x="1068958" y="1427084"/>
            <a:ext cx="7766875" cy="4954244"/>
          </a:xfrm>
        </p:spPr>
        <p:txBody>
          <a:bodyPr/>
          <a:lstStyle/>
          <a:p>
            <a:r>
              <a:rPr lang="nb-NO" dirty="0"/>
              <a:t> Foreninger skal bare behandle </a:t>
            </a:r>
            <a:r>
              <a:rPr lang="nb-NO" dirty="0" smtClean="0"/>
              <a:t>PO når det er saklig begrunnet i virksomheten</a:t>
            </a:r>
          </a:p>
          <a:p>
            <a:r>
              <a:rPr lang="nb-NO" dirty="0" smtClean="0"/>
              <a:t> Medlemmet skal </a:t>
            </a:r>
          </a:p>
          <a:p>
            <a:pPr lvl="1"/>
            <a:r>
              <a:rPr lang="nb-NO" dirty="0" smtClean="0"/>
              <a:t>som </a:t>
            </a:r>
            <a:r>
              <a:rPr lang="nb-NO" dirty="0"/>
              <a:t>hovedregel bli </a:t>
            </a:r>
            <a:r>
              <a:rPr lang="nb-NO" dirty="0" smtClean="0"/>
              <a:t>spurt </a:t>
            </a:r>
            <a:r>
              <a:rPr lang="nb-NO" dirty="0"/>
              <a:t>om å gi </a:t>
            </a:r>
            <a:r>
              <a:rPr lang="nb-NO" dirty="0" smtClean="0"/>
              <a:t>sitt </a:t>
            </a:r>
            <a:r>
              <a:rPr lang="nb-NO" dirty="0"/>
              <a:t>samtykke til registrering og behandling av </a:t>
            </a:r>
            <a:r>
              <a:rPr lang="nb-NO" dirty="0" smtClean="0"/>
              <a:t>PO</a:t>
            </a:r>
          </a:p>
          <a:p>
            <a:pPr lvl="1"/>
            <a:r>
              <a:rPr lang="nb-NO" dirty="0"/>
              <a:t>f</a:t>
            </a:r>
            <a:r>
              <a:rPr lang="nb-NO" dirty="0" smtClean="0"/>
              <a:t>å </a:t>
            </a:r>
            <a:r>
              <a:rPr lang="nb-NO" dirty="0"/>
              <a:t>tilstrekkelig informasjon om foreningens bruk og lagring av </a:t>
            </a:r>
            <a:r>
              <a:rPr lang="nb-NO" dirty="0" smtClean="0"/>
              <a:t>PO før innmelding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7224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Grunnkrav (forts) 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b-NO" dirty="0"/>
              <a:t> PO skal være korrekte og oppdaterte</a:t>
            </a:r>
          </a:p>
          <a:p>
            <a:pPr lvl="1"/>
            <a:r>
              <a:rPr lang="nb-NO" dirty="0"/>
              <a:t>Foreningen kan innføre elektronisk funksjon der medlemmet selv kan administrere egen informasjon, ref. «Min Idrett»</a:t>
            </a:r>
          </a:p>
          <a:p>
            <a:r>
              <a:rPr lang="nb-NO" dirty="0" smtClean="0"/>
              <a:t> Sletting</a:t>
            </a:r>
          </a:p>
          <a:p>
            <a:pPr lvl="1"/>
            <a:r>
              <a:rPr lang="nb-NO" dirty="0" smtClean="0"/>
              <a:t>PO skal </a:t>
            </a:r>
            <a:r>
              <a:rPr lang="nb-NO" dirty="0"/>
              <a:t>ikke lagres lenger enn det som er nødvendig for at foreningen skal gjennomføre formålet med behandlingen. </a:t>
            </a:r>
            <a:r>
              <a:rPr lang="nb-NO" dirty="0" smtClean="0"/>
              <a:t>PO </a:t>
            </a:r>
            <a:r>
              <a:rPr lang="nb-NO" dirty="0"/>
              <a:t>skal i utgangspunktet slettes når </a:t>
            </a:r>
            <a:r>
              <a:rPr lang="nb-NO" dirty="0" smtClean="0"/>
              <a:t>medlemmet </a:t>
            </a:r>
            <a:r>
              <a:rPr lang="nb-NO" dirty="0"/>
              <a:t>melder deg </a:t>
            </a:r>
            <a:r>
              <a:rPr lang="nb-NO" dirty="0" smtClean="0"/>
              <a:t>ut</a:t>
            </a:r>
          </a:p>
          <a:p>
            <a:r>
              <a:rPr lang="nb-NO" dirty="0"/>
              <a:t> </a:t>
            </a:r>
            <a:r>
              <a:rPr lang="nb-NO" dirty="0" smtClean="0"/>
              <a:t>Formålsbegrensning</a:t>
            </a:r>
          </a:p>
          <a:p>
            <a:pPr lvl="1"/>
            <a:r>
              <a:rPr lang="nb-NO" dirty="0" smtClean="0"/>
              <a:t>«Idrettsadministrativ bruk»</a:t>
            </a:r>
          </a:p>
          <a:p>
            <a:pPr lvl="1"/>
            <a:r>
              <a:rPr lang="nb-NO" dirty="0" smtClean="0"/>
              <a:t>PO skal ikke brukes til senere formål som er uforenlige med det opprinnelige formålet med registreringen, f.eks. markedsføring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2546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Grunnkrav (forts)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3"/>
          </p:nvPr>
        </p:nvSpPr>
        <p:spPr>
          <a:xfrm>
            <a:off x="1068958" y="1427084"/>
            <a:ext cx="7766875" cy="4738220"/>
          </a:xfrm>
        </p:spPr>
        <p:txBody>
          <a:bodyPr/>
          <a:lstStyle/>
          <a:p>
            <a:r>
              <a:rPr lang="nb-NO" dirty="0"/>
              <a:t> </a:t>
            </a:r>
            <a:r>
              <a:rPr lang="nb-NO" dirty="0" smtClean="0"/>
              <a:t>Overføring</a:t>
            </a:r>
          </a:p>
          <a:p>
            <a:pPr lvl="1"/>
            <a:r>
              <a:rPr lang="nb-NO" dirty="0" smtClean="0"/>
              <a:t>Foreningen </a:t>
            </a:r>
            <a:r>
              <a:rPr lang="nb-NO" dirty="0"/>
              <a:t>må innhente samtykke fra medlemmene dersom den skal utlevere eller selge </a:t>
            </a:r>
            <a:r>
              <a:rPr lang="nb-NO" dirty="0" smtClean="0"/>
              <a:t>PO </a:t>
            </a:r>
            <a:r>
              <a:rPr lang="nb-NO" dirty="0"/>
              <a:t>videre til </a:t>
            </a:r>
            <a:r>
              <a:rPr lang="nb-NO" dirty="0" smtClean="0"/>
              <a:t>tredjepart, f.eks. </a:t>
            </a:r>
            <a:r>
              <a:rPr lang="nb-NO" dirty="0" err="1" smtClean="0"/>
              <a:t>ifm</a:t>
            </a:r>
            <a:r>
              <a:rPr lang="nb-NO" dirty="0" smtClean="0"/>
              <a:t> markedsføring.</a:t>
            </a:r>
            <a:endParaRPr lang="nb-NO" dirty="0"/>
          </a:p>
          <a:p>
            <a:pPr lvl="1"/>
            <a:r>
              <a:rPr lang="nb-NO" dirty="0" smtClean="0"/>
              <a:t> Sensitive PO </a:t>
            </a:r>
            <a:r>
              <a:rPr lang="nb-NO" dirty="0"/>
              <a:t>skal aldri utleveres uten at medlemmet har samtykket </a:t>
            </a:r>
            <a:r>
              <a:rPr lang="nb-NO" dirty="0" smtClean="0"/>
              <a:t>uttrykkelig til </a:t>
            </a:r>
            <a:r>
              <a:rPr lang="nb-NO" dirty="0"/>
              <a:t>det</a:t>
            </a:r>
            <a:r>
              <a:rPr lang="nb-NO" dirty="0" smtClean="0"/>
              <a:t>.</a:t>
            </a:r>
          </a:p>
          <a:p>
            <a:r>
              <a:rPr lang="nb-NO" dirty="0"/>
              <a:t> </a:t>
            </a:r>
            <a:r>
              <a:rPr lang="nb-NO" dirty="0" smtClean="0"/>
              <a:t>Markedsføring</a:t>
            </a:r>
          </a:p>
          <a:p>
            <a:pPr lvl="1"/>
            <a:r>
              <a:rPr lang="nb-NO" dirty="0" smtClean="0"/>
              <a:t>Foreningen </a:t>
            </a:r>
            <a:r>
              <a:rPr lang="nb-NO" dirty="0"/>
              <a:t>kan markedsføre egne produkter og tjenester overfor sine medlemmer uten </a:t>
            </a:r>
            <a:r>
              <a:rPr lang="nb-NO" dirty="0" smtClean="0"/>
              <a:t>forhåndssamtykke. Men medlemmet har </a:t>
            </a:r>
            <a:r>
              <a:rPr lang="nb-NO" dirty="0"/>
              <a:t>rett til å reservere deg mot slik markedsføring. Foreningen må informere </a:t>
            </a:r>
            <a:r>
              <a:rPr lang="nb-NO" dirty="0" smtClean="0"/>
              <a:t>om reservasjonsmuligheten</a:t>
            </a:r>
            <a:r>
              <a:rPr lang="nb-NO" dirty="0"/>
              <a:t>, og har plikt til å respektere reservasjonen.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2541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9453" y="640211"/>
            <a:ext cx="7765875" cy="446276"/>
          </a:xfrm>
        </p:spPr>
        <p:txBody>
          <a:bodyPr/>
          <a:lstStyle/>
          <a:p>
            <a:r>
              <a:rPr lang="nb-NO" dirty="0" smtClean="0"/>
              <a:t>Hva er «personvern»?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b-NO" dirty="0" smtClean="0"/>
              <a:t> «</a:t>
            </a:r>
            <a:r>
              <a:rPr lang="nb-NO" i="1" dirty="0" smtClean="0"/>
              <a:t>Vern</a:t>
            </a:r>
          </a:p>
          <a:p>
            <a:r>
              <a:rPr lang="nb-NO" i="1" dirty="0" smtClean="0"/>
              <a:t> «Personer»</a:t>
            </a:r>
          </a:p>
          <a:p>
            <a:r>
              <a:rPr lang="nb-NO" dirty="0" smtClean="0"/>
              <a:t> Datatilsyn</a:t>
            </a:r>
          </a:p>
          <a:p>
            <a:pPr lvl="1"/>
            <a:r>
              <a:rPr lang="nb-NO" i="1" dirty="0" smtClean="0"/>
              <a:t>Data </a:t>
            </a:r>
          </a:p>
          <a:p>
            <a:r>
              <a:rPr lang="nb-NO" dirty="0"/>
              <a:t> </a:t>
            </a:r>
            <a:r>
              <a:rPr lang="nb-NO" dirty="0" smtClean="0"/>
              <a:t>Data Protection </a:t>
            </a:r>
            <a:r>
              <a:rPr lang="nb-NO" dirty="0" err="1" smtClean="0"/>
              <a:t>Authorities</a:t>
            </a:r>
            <a:endParaRPr lang="nb-NO" dirty="0" smtClean="0"/>
          </a:p>
          <a:p>
            <a:pPr lvl="1"/>
            <a:r>
              <a:rPr lang="nb-NO" i="1" dirty="0" smtClean="0"/>
              <a:t>Beskyttelse</a:t>
            </a:r>
            <a:endParaRPr lang="nb-NO" i="1" dirty="0"/>
          </a:p>
        </p:txBody>
      </p:sp>
    </p:spTree>
    <p:extLst>
      <p:ext uri="{BB962C8B-B14F-4D97-AF65-F5344CB8AC3E}">
        <p14:creationId xmlns:p14="http://schemas.microsoft.com/office/powerpoint/2010/main" val="246502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Medlemssystemet	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3"/>
          </p:nvPr>
        </p:nvSpPr>
        <p:spPr>
          <a:xfrm>
            <a:off x="1068958" y="1427084"/>
            <a:ext cx="7766875" cy="5098260"/>
          </a:xfrm>
        </p:spPr>
        <p:txBody>
          <a:bodyPr/>
          <a:lstStyle/>
          <a:p>
            <a:r>
              <a:rPr lang="nb-NO" dirty="0" smtClean="0"/>
              <a:t> </a:t>
            </a:r>
            <a:r>
              <a:rPr lang="nb-NO" dirty="0"/>
              <a:t> Forskrift om idrettens medlems- og organisasjonsregister:</a:t>
            </a:r>
          </a:p>
          <a:p>
            <a:pPr lvl="1"/>
            <a:r>
              <a:rPr lang="nb-NO" sz="1600" dirty="0"/>
              <a:t>Opplysningene skal føres i et datasystem som er godkjent av NIF (§ 1) </a:t>
            </a:r>
          </a:p>
          <a:p>
            <a:pPr lvl="1"/>
            <a:r>
              <a:rPr lang="nb-NO" sz="1600" dirty="0"/>
              <a:t>Idrettslag skal sørge for at følgende medlemsopplysninger er registrert og oppdatert: </a:t>
            </a:r>
            <a:r>
              <a:rPr lang="nb-NO" sz="1600" i="1" dirty="0"/>
              <a:t>a) navn, b) fødselsdato, c) kjønn, d) adresse, e) telefonnummer, f) e-postadresse, g) dato for betaling av medlemskontingent og trenings-/aktivitetsavgift, h) dato for innmelding og avslutning av medlemskap, </a:t>
            </a:r>
            <a:br>
              <a:rPr lang="nb-NO" sz="1600" i="1" dirty="0"/>
            </a:br>
            <a:r>
              <a:rPr lang="nb-NO" sz="1600" i="1" dirty="0"/>
              <a:t>i) medlemmets tilknytning til idretter, j) andre relevante opplysninger</a:t>
            </a:r>
          </a:p>
          <a:p>
            <a:r>
              <a:rPr lang="nb-NO" dirty="0" smtClean="0"/>
              <a:t> Klarert med Datatilsynet</a:t>
            </a:r>
          </a:p>
          <a:p>
            <a:r>
              <a:rPr lang="nb-NO" dirty="0" smtClean="0"/>
              <a:t> «</a:t>
            </a:r>
            <a:r>
              <a:rPr lang="nb-NO" dirty="0" err="1" smtClean="0"/>
              <a:t>KlubbAdmin</a:t>
            </a:r>
            <a:r>
              <a:rPr lang="nb-NO" dirty="0" smtClean="0"/>
              <a:t>» - godkjent medlemsregister for idrettslag</a:t>
            </a:r>
          </a:p>
          <a:p>
            <a:r>
              <a:rPr lang="nb-NO" dirty="0" smtClean="0"/>
              <a:t> «Min Idrett» for medlemmer</a:t>
            </a:r>
          </a:p>
          <a:p>
            <a:pPr lvl="1"/>
            <a:endParaRPr lang="nb-NO" sz="1600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8535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9453" y="193935"/>
            <a:ext cx="7765875" cy="892552"/>
          </a:xfrm>
        </p:spPr>
        <p:txBody>
          <a:bodyPr/>
          <a:lstStyle/>
          <a:p>
            <a:r>
              <a:rPr lang="nb-NO" dirty="0" smtClean="0"/>
              <a:t>Medlemssystemet – retningslinjen for </a:t>
            </a:r>
            <a:r>
              <a:rPr lang="nb-NO" dirty="0" err="1" smtClean="0"/>
              <a:t>databeh</a:t>
            </a:r>
            <a:r>
              <a:rPr lang="nb-NO" dirty="0" smtClean="0"/>
              <a:t>. og personvern	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3"/>
          </p:nvPr>
        </p:nvSpPr>
        <p:spPr>
          <a:xfrm>
            <a:off x="1068958" y="1427084"/>
            <a:ext cx="7766875" cy="5098260"/>
          </a:xfrm>
        </p:spPr>
        <p:txBody>
          <a:bodyPr/>
          <a:lstStyle/>
          <a:p>
            <a:r>
              <a:rPr lang="nb-NO" sz="1600" dirty="0" smtClean="0"/>
              <a:t> 5.1/5.6: </a:t>
            </a:r>
            <a:r>
              <a:rPr lang="nb-NO" sz="1600" dirty="0"/>
              <a:t>NIF er behandlingsansvarlig for </a:t>
            </a:r>
            <a:r>
              <a:rPr lang="nb-NO" sz="1600" dirty="0" smtClean="0"/>
              <a:t>Idrettsdatabasene og andre org-ledd for egne registre. Kan være meldepliktige til Datatilsynet.</a:t>
            </a:r>
          </a:p>
          <a:p>
            <a:r>
              <a:rPr lang="nb-NO" sz="1600" dirty="0" smtClean="0"/>
              <a:t>5.4: </a:t>
            </a:r>
            <a:r>
              <a:rPr lang="nb-NO" sz="1600" dirty="0"/>
              <a:t>Forbund </a:t>
            </a:r>
            <a:r>
              <a:rPr lang="nb-NO" sz="1600" dirty="0" smtClean="0"/>
              <a:t>skal angi </a:t>
            </a:r>
            <a:r>
              <a:rPr lang="nb-NO" sz="1600" dirty="0"/>
              <a:t>hvem som har saklig behov for tilgang til ulike </a:t>
            </a:r>
            <a:r>
              <a:rPr lang="nb-NO" sz="1600" dirty="0" smtClean="0"/>
              <a:t>data og sørge for tilgang kun er tilgjengelig </a:t>
            </a:r>
            <a:r>
              <a:rPr lang="nb-NO" sz="1600" dirty="0"/>
              <a:t>for de saksbehandlerne som har et saklig behov, dvs. </a:t>
            </a:r>
            <a:r>
              <a:rPr lang="nb-NO" sz="1600" u="sng" dirty="0"/>
              <a:t>strengt nødvendig</a:t>
            </a:r>
            <a:r>
              <a:rPr lang="nb-NO" sz="1600" dirty="0"/>
              <a:t> for å administrere </a:t>
            </a:r>
            <a:r>
              <a:rPr lang="nb-NO" sz="1600" dirty="0" err="1"/>
              <a:t>vedkommendes</a:t>
            </a:r>
            <a:r>
              <a:rPr lang="nb-NO" sz="1600" dirty="0"/>
              <a:t> medlemskap og idrettslige aktivitet på en trygg og effektiv måte </a:t>
            </a:r>
            <a:endParaRPr lang="nb-NO" sz="1600" dirty="0" smtClean="0"/>
          </a:p>
          <a:p>
            <a:r>
              <a:rPr lang="nb-NO" sz="1600" dirty="0" smtClean="0"/>
              <a:t>6.3/7.2: Krav til aktivt samtykke for</a:t>
            </a:r>
            <a:br>
              <a:rPr lang="nb-NO" sz="1600" dirty="0" smtClean="0"/>
            </a:br>
            <a:r>
              <a:rPr lang="nb-NO" sz="1600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nb-NO" sz="1200" dirty="0" smtClean="0"/>
              <a:t>bruk </a:t>
            </a:r>
            <a:r>
              <a:rPr lang="nb-NO" sz="1200" dirty="0"/>
              <a:t>av data </a:t>
            </a:r>
            <a:r>
              <a:rPr lang="nb-NO" sz="1200" dirty="0" smtClean="0"/>
              <a:t>for </a:t>
            </a:r>
            <a:r>
              <a:rPr lang="nb-NO" sz="1200" dirty="0"/>
              <a:t>kommersielle </a:t>
            </a:r>
            <a:r>
              <a:rPr lang="nb-NO" sz="1200" dirty="0" smtClean="0"/>
              <a:t>hensyn</a:t>
            </a:r>
          </a:p>
          <a:p>
            <a:pPr lvl="1">
              <a:spcBef>
                <a:spcPts val="0"/>
              </a:spcBef>
            </a:pPr>
            <a:r>
              <a:rPr lang="nb-NO" sz="1200" dirty="0"/>
              <a:t>Publisering på internett, for eksempel kontaktinformasjon på klubbens hjemmeside.</a:t>
            </a:r>
          </a:p>
          <a:p>
            <a:pPr lvl="1">
              <a:spcBef>
                <a:spcPts val="0"/>
              </a:spcBef>
            </a:pPr>
            <a:r>
              <a:rPr lang="nb-NO" sz="1200" dirty="0" smtClean="0"/>
              <a:t>Publisering </a:t>
            </a:r>
            <a:r>
              <a:rPr lang="nb-NO" sz="1200" dirty="0"/>
              <a:t>av dommernes adresser og telefonnumre i terminlistene.</a:t>
            </a:r>
          </a:p>
          <a:p>
            <a:r>
              <a:rPr lang="nb-NO" sz="1600" dirty="0" smtClean="0"/>
              <a:t>7.1: Krav til informasjon til medlemmene</a:t>
            </a:r>
          </a:p>
          <a:p>
            <a:r>
              <a:rPr lang="nb-NO" sz="1600" dirty="0" smtClean="0"/>
              <a:t>7.4: Innsynsrett</a:t>
            </a:r>
          </a:p>
          <a:p>
            <a:r>
              <a:rPr lang="nb-NO" sz="1600" dirty="0" smtClean="0"/>
              <a:t>7.7: Rette- og sletteplikt</a:t>
            </a:r>
          </a:p>
          <a:p>
            <a:r>
              <a:rPr lang="nb-NO" sz="1600" dirty="0"/>
              <a:t>8: Brudd på disse bestemmelsene som omfattes av det sivilrettslige regelverket, herunder særlig personvernlovens og markedsføringslovens bestemmelser, kan </a:t>
            </a:r>
            <a:r>
              <a:rPr lang="nb-NO" sz="1600" u="sng" dirty="0"/>
              <a:t>straffes</a:t>
            </a:r>
            <a:r>
              <a:rPr lang="nb-NO" sz="1600" dirty="0"/>
              <a:t> etter disse bestemmelsene. Brudd på bestemmelsene kan </a:t>
            </a:r>
            <a:r>
              <a:rPr lang="nb-NO" sz="1600" u="sng" dirty="0"/>
              <a:t>også straffes foreningsrettslig </a:t>
            </a:r>
            <a:r>
              <a:rPr lang="nb-NO" sz="1600" dirty="0"/>
              <a:t>i henhold til NIFs lov kapittel 11.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8468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Bruk av bilder og videosnutter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3"/>
          </p:nvPr>
        </p:nvSpPr>
        <p:spPr>
          <a:xfrm>
            <a:off x="1068958" y="1427084"/>
            <a:ext cx="7766875" cy="5098260"/>
          </a:xfrm>
        </p:spPr>
        <p:txBody>
          <a:bodyPr/>
          <a:lstStyle/>
          <a:p>
            <a:r>
              <a:rPr lang="nb-NO" dirty="0" smtClean="0"/>
              <a:t> NIFs veileder, basert på Datatilsynets veileder</a:t>
            </a:r>
          </a:p>
          <a:p>
            <a:pPr lvl="1"/>
            <a:r>
              <a:rPr lang="nb-NO" dirty="0" smtClean="0"/>
              <a:t>samtykke fra alle som lett kan identifiseres før publisering (også på lukkede grupper)</a:t>
            </a:r>
          </a:p>
          <a:p>
            <a:pPr lvl="1"/>
            <a:r>
              <a:rPr lang="nb-NO" dirty="0" smtClean="0"/>
              <a:t>personer under 15 år: samtykke både fra barnet og foresatte </a:t>
            </a:r>
          </a:p>
          <a:p>
            <a:pPr lvl="1"/>
            <a:r>
              <a:rPr lang="nb-NO" dirty="0" smtClean="0"/>
              <a:t>Særlig aktsomhet med </a:t>
            </a:r>
            <a:r>
              <a:rPr lang="nb-NO" dirty="0"/>
              <a:t>bilder </a:t>
            </a:r>
            <a:r>
              <a:rPr lang="nb-NO" dirty="0" smtClean="0"/>
              <a:t>lettkledde </a:t>
            </a:r>
            <a:r>
              <a:rPr lang="nb-NO" dirty="0"/>
              <a:t>barn, </a:t>
            </a:r>
            <a:r>
              <a:rPr lang="nb-NO" dirty="0" smtClean="0"/>
              <a:t>fullt </a:t>
            </a:r>
            <a:r>
              <a:rPr lang="nb-NO" dirty="0"/>
              <a:t>navn, osv</a:t>
            </a:r>
            <a:r>
              <a:rPr lang="nb-NO" dirty="0" smtClean="0"/>
              <a:t>.</a:t>
            </a:r>
          </a:p>
          <a:p>
            <a:pPr lvl="1"/>
            <a:r>
              <a:rPr lang="nb-NO" dirty="0" smtClean="0"/>
              <a:t>Måtehold med bruk av fullt navn</a:t>
            </a:r>
            <a:endParaRPr lang="nb-NO" dirty="0"/>
          </a:p>
          <a:p>
            <a:r>
              <a:rPr lang="nb-NO" dirty="0" smtClean="0"/>
              <a:t>Dersom et samtykke trekkes tilbake skal publiserte bilder og video slettes</a:t>
            </a:r>
          </a:p>
          <a:p>
            <a:r>
              <a:rPr lang="nb-NO" dirty="0" smtClean="0"/>
              <a:t> Samtykkeskjema bør brukes av hensyn til å kunne dokumentere at samtykke er innhentet</a:t>
            </a:r>
          </a:p>
          <a:p>
            <a:r>
              <a:rPr lang="nb-NO" i="1" dirty="0" smtClean="0"/>
              <a:t> Uønsket publisering kan føre til erstatningsansvar og straffeansvar etter</a:t>
            </a:r>
            <a:r>
              <a:rPr lang="nb-NO" dirty="0" smtClean="0"/>
              <a:t> [POL]</a:t>
            </a:r>
            <a:r>
              <a:rPr lang="nb-NO" i="1" dirty="0" smtClean="0"/>
              <a:t> eller Åndsverksloven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8535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Særlig om barn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3"/>
          </p:nvPr>
        </p:nvSpPr>
        <p:spPr>
          <a:xfrm>
            <a:off x="1068958" y="1427084"/>
            <a:ext cx="7766875" cy="5242276"/>
          </a:xfrm>
        </p:spPr>
        <p:txBody>
          <a:bodyPr/>
          <a:lstStyle/>
          <a:p>
            <a:r>
              <a:rPr lang="nb-NO" dirty="0" smtClean="0"/>
              <a:t> Store mengder PO som behandles innen idretten gjelder barn </a:t>
            </a:r>
          </a:p>
          <a:p>
            <a:pPr lvl="1"/>
            <a:r>
              <a:rPr lang="nb-NO" sz="1800" dirty="0" smtClean="0"/>
              <a:t>krever gode rutiner og god informasjonssikkerhet</a:t>
            </a:r>
          </a:p>
          <a:p>
            <a:pPr lvl="1"/>
            <a:r>
              <a:rPr lang="nb-NO" sz="1800" dirty="0" smtClean="0"/>
              <a:t>Flere </a:t>
            </a:r>
            <a:r>
              <a:rPr lang="nb-NO" sz="1800" dirty="0"/>
              <a:t>rapporter og retningslinjer for håndtering av PO i skoler, barnehager mv. som kan være </a:t>
            </a:r>
            <a:r>
              <a:rPr lang="nb-NO" sz="1800" dirty="0" smtClean="0"/>
              <a:t>relevante</a:t>
            </a:r>
          </a:p>
          <a:p>
            <a:r>
              <a:rPr lang="nb-NO" dirty="0"/>
              <a:t> </a:t>
            </a:r>
            <a:r>
              <a:rPr lang="nb-NO" dirty="0" smtClean="0"/>
              <a:t>Markedsføringsloven §§ 19-21 og NIFs retningslinjer for markedsføring overfor mindreårige i idretten. Foreninger bør [skal]:</a:t>
            </a:r>
          </a:p>
          <a:p>
            <a:pPr lvl="1"/>
            <a:r>
              <a:rPr lang="nb-NO" sz="1800" dirty="0" smtClean="0"/>
              <a:t>Få oversikt over PO som gjelder barn </a:t>
            </a:r>
          </a:p>
          <a:p>
            <a:pPr lvl="1"/>
            <a:r>
              <a:rPr lang="nb-NO" sz="1800" dirty="0" smtClean="0"/>
              <a:t>Ha </a:t>
            </a:r>
            <a:r>
              <a:rPr lang="nb-NO" sz="1800" dirty="0"/>
              <a:t>r</a:t>
            </a:r>
            <a:r>
              <a:rPr lang="nb-NO" sz="1800" dirty="0" smtClean="0"/>
              <a:t>utiner for internkontroll</a:t>
            </a:r>
          </a:p>
          <a:p>
            <a:pPr lvl="1"/>
            <a:r>
              <a:rPr lang="nb-NO" sz="1800" dirty="0" smtClean="0"/>
              <a:t>Gjennomføre regelmessige risikovurderinger</a:t>
            </a:r>
          </a:p>
          <a:p>
            <a:pPr lvl="1"/>
            <a:r>
              <a:rPr lang="nb-NO" sz="1800" dirty="0" smtClean="0"/>
              <a:t>Innføre sikkerhetstiltak og rutine for sikkerhetsrevisjon</a:t>
            </a:r>
          </a:p>
          <a:p>
            <a:pPr lvl="1"/>
            <a:r>
              <a:rPr lang="nb-NO" sz="1800" dirty="0" smtClean="0"/>
              <a:t>Gjennomføre opplæring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288535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Helseattest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b-NO" dirty="0" smtClean="0"/>
              <a:t> Brukes ved representasjonsoppgaver </a:t>
            </a:r>
          </a:p>
          <a:p>
            <a:r>
              <a:rPr lang="nb-NO" dirty="0"/>
              <a:t> </a:t>
            </a:r>
            <a:r>
              <a:rPr lang="nb-NO" dirty="0" smtClean="0"/>
              <a:t>Sensitive PO</a:t>
            </a:r>
          </a:p>
          <a:p>
            <a:r>
              <a:rPr lang="nb-NO" dirty="0" smtClean="0"/>
              <a:t> Ikke sende pr e-post</a:t>
            </a:r>
          </a:p>
          <a:p>
            <a:r>
              <a:rPr lang="nb-NO" dirty="0"/>
              <a:t> </a:t>
            </a:r>
            <a:r>
              <a:rPr lang="nb-NO" dirty="0" smtClean="0"/>
              <a:t>Kun behandles når det er nødvendig</a:t>
            </a:r>
          </a:p>
          <a:p>
            <a:r>
              <a:rPr lang="nb-NO" dirty="0"/>
              <a:t> </a:t>
            </a:r>
            <a:r>
              <a:rPr lang="nb-NO" dirty="0" smtClean="0"/>
              <a:t>Kun behandles av personell med taushetsplikt 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6114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fødselsnummer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3"/>
          </p:nvPr>
        </p:nvSpPr>
        <p:spPr>
          <a:xfrm>
            <a:off x="1068958" y="1427084"/>
            <a:ext cx="7766875" cy="5170268"/>
          </a:xfrm>
        </p:spPr>
        <p:txBody>
          <a:bodyPr/>
          <a:lstStyle/>
          <a:p>
            <a:r>
              <a:rPr lang="nb-NO" dirty="0" smtClean="0"/>
              <a:t> Fødselsnummer kan bare brukes når det er «</a:t>
            </a:r>
            <a:r>
              <a:rPr lang="nb-NO" i="1" dirty="0" smtClean="0"/>
              <a:t>saklig behov for sikker identifisering og metoden er nødvendig for å oppnå slik identifisering</a:t>
            </a:r>
            <a:r>
              <a:rPr lang="nb-NO" dirty="0" smtClean="0"/>
              <a:t>», jf. POL § 12</a:t>
            </a:r>
          </a:p>
          <a:p>
            <a:pPr lvl="1"/>
            <a:r>
              <a:rPr lang="nb-NO" dirty="0" smtClean="0"/>
              <a:t>Saklighetskravet: i </a:t>
            </a:r>
            <a:r>
              <a:rPr lang="nb-NO" dirty="0"/>
              <a:t>praksis forholdsvis </a:t>
            </a:r>
            <a:r>
              <a:rPr lang="nb-NO" dirty="0" smtClean="0"/>
              <a:t>lett å tilfredsstille</a:t>
            </a:r>
          </a:p>
          <a:p>
            <a:pPr lvl="1"/>
            <a:r>
              <a:rPr lang="nb-NO" dirty="0" smtClean="0"/>
              <a:t>Nødvendighetskravet: strengt bedømt</a:t>
            </a:r>
          </a:p>
          <a:p>
            <a:pPr lvl="1"/>
            <a:r>
              <a:rPr lang="nb-NO" dirty="0"/>
              <a:t>Fødselsnummer bør brukes med </a:t>
            </a:r>
            <a:r>
              <a:rPr lang="nb-NO" dirty="0" smtClean="0"/>
              <a:t>forsiktighet</a:t>
            </a:r>
          </a:p>
          <a:p>
            <a:r>
              <a:rPr lang="nb-NO" dirty="0" smtClean="0"/>
              <a:t> Informasjonssikkerhet </a:t>
            </a:r>
          </a:p>
          <a:p>
            <a:pPr lvl="1"/>
            <a:r>
              <a:rPr lang="nb-NO" dirty="0" smtClean="0"/>
              <a:t>Selv </a:t>
            </a:r>
            <a:r>
              <a:rPr lang="nb-NO" dirty="0"/>
              <a:t>om fødselsnummer ikke regnes som en sensitiv PO og ikke er taushetsbelagt, stilles det høyere krav til </a:t>
            </a:r>
            <a:r>
              <a:rPr lang="nb-NO" dirty="0" smtClean="0"/>
              <a:t>ved </a:t>
            </a:r>
            <a:r>
              <a:rPr lang="nb-NO" dirty="0"/>
              <a:t>behandlingen enn ved «vanlige» </a:t>
            </a:r>
            <a:r>
              <a:rPr lang="nb-NO" dirty="0" smtClean="0"/>
              <a:t>PO</a:t>
            </a:r>
          </a:p>
        </p:txBody>
      </p:sp>
    </p:spTree>
    <p:extLst>
      <p:ext uri="{BB962C8B-B14F-4D97-AF65-F5344CB8AC3E}">
        <p14:creationId xmlns:p14="http://schemas.microsoft.com/office/powerpoint/2010/main" val="98039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Møtereferater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b-NO" dirty="0" smtClean="0"/>
              <a:t> Møtereferater vil regelmessig inneholde PO, f.eks. navn og e-postadresser </a:t>
            </a:r>
          </a:p>
          <a:p>
            <a:r>
              <a:rPr lang="nb-NO" dirty="0" smtClean="0"/>
              <a:t>Møtereferater bør ikke inneholde sensitive PO (typisk helseopplysninger) eller fødselsnummer. I så fall bør dette sladdes før utsendelse av referatet</a:t>
            </a:r>
          </a:p>
          <a:p>
            <a:r>
              <a:rPr lang="nb-NO" dirty="0" smtClean="0"/>
              <a:t> Utøvere eller medlemmer som er omtalt i referatet vil ha innsynsrett i de deler av referatet som omhandler dem</a:t>
            </a:r>
          </a:p>
          <a:p>
            <a:r>
              <a:rPr lang="nb-NO" dirty="0" smtClean="0"/>
              <a:t>Møtereferater </a:t>
            </a:r>
            <a:r>
              <a:rPr lang="nb-NO" dirty="0"/>
              <a:t>skal behandles som </a:t>
            </a:r>
            <a:r>
              <a:rPr lang="nb-NO" dirty="0" smtClean="0"/>
              <a:t>PO. Dette innebærer at man bør ha en bevisst holdning til lagring, tilgang og anonymisering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8039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Politiattest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3"/>
          </p:nvPr>
        </p:nvSpPr>
        <p:spPr>
          <a:xfrm>
            <a:off x="1068958" y="1427084"/>
            <a:ext cx="7766875" cy="4522196"/>
          </a:xfrm>
        </p:spPr>
        <p:txBody>
          <a:bodyPr/>
          <a:lstStyle/>
          <a:p>
            <a:r>
              <a:rPr lang="nb-NO" dirty="0" smtClean="0"/>
              <a:t>Bakgrunnen</a:t>
            </a:r>
          </a:p>
          <a:p>
            <a:pPr lvl="1"/>
            <a:r>
              <a:rPr lang="nb-NO" dirty="0" smtClean="0"/>
              <a:t>personen gjør/skal utføre oppgaver </a:t>
            </a:r>
            <a:r>
              <a:rPr lang="nb-NO" dirty="0"/>
              <a:t>for </a:t>
            </a:r>
            <a:r>
              <a:rPr lang="nb-NO" dirty="0" smtClean="0"/>
              <a:t>foreningen </a:t>
            </a:r>
            <a:r>
              <a:rPr lang="nb-NO" dirty="0"/>
              <a:t>som </a:t>
            </a:r>
            <a:r>
              <a:rPr lang="nb-NO" dirty="0" smtClean="0"/>
              <a:t>innebærer </a:t>
            </a:r>
            <a:r>
              <a:rPr lang="nb-NO" dirty="0"/>
              <a:t>at </a:t>
            </a:r>
            <a:r>
              <a:rPr lang="nb-NO" dirty="0" smtClean="0"/>
              <a:t>vedkommende </a:t>
            </a:r>
            <a:r>
              <a:rPr lang="nb-NO" dirty="0"/>
              <a:t>får tillit hos og ansvar for mindreårige eller </a:t>
            </a:r>
            <a:r>
              <a:rPr lang="nb-NO" dirty="0" smtClean="0"/>
              <a:t>personer med nedsatt funksjonsevne</a:t>
            </a:r>
          </a:p>
          <a:p>
            <a:r>
              <a:rPr lang="nn-NO" dirty="0" smtClean="0"/>
              <a:t> B</a:t>
            </a:r>
            <a:r>
              <a:rPr lang="nb-NO" dirty="0" err="1" smtClean="0"/>
              <a:t>alansering</a:t>
            </a:r>
            <a:r>
              <a:rPr lang="nb-NO" dirty="0" smtClean="0"/>
              <a:t> </a:t>
            </a:r>
            <a:r>
              <a:rPr lang="nb-NO" dirty="0"/>
              <a:t>av personvern mot kriminalitetsforebyggelse og varsling av kritikkverdige forhold</a:t>
            </a:r>
          </a:p>
          <a:p>
            <a:r>
              <a:rPr lang="nn-NO" dirty="0" smtClean="0"/>
              <a:t> </a:t>
            </a:r>
            <a:r>
              <a:rPr lang="nn-NO" dirty="0" err="1" smtClean="0"/>
              <a:t>Foreningen</a:t>
            </a:r>
            <a:r>
              <a:rPr lang="nn-NO" dirty="0" smtClean="0"/>
              <a:t> </a:t>
            </a:r>
            <a:r>
              <a:rPr lang="nn-NO" dirty="0"/>
              <a:t>bør </a:t>
            </a:r>
            <a:r>
              <a:rPr lang="nn-NO" dirty="0" smtClean="0"/>
              <a:t>peke </a:t>
            </a:r>
            <a:r>
              <a:rPr lang="nn-NO" dirty="0"/>
              <a:t>ut </a:t>
            </a:r>
            <a:r>
              <a:rPr lang="nn-NO" dirty="0" smtClean="0"/>
              <a:t>en </a:t>
            </a:r>
            <a:r>
              <a:rPr lang="nn-NO" dirty="0"/>
              <a:t>person med ansvar for å hente inn </a:t>
            </a:r>
            <a:r>
              <a:rPr lang="nn-NO" dirty="0" smtClean="0"/>
              <a:t>politiattester</a:t>
            </a:r>
            <a:r>
              <a:rPr lang="nn-NO" dirty="0"/>
              <a:t>. Den </a:t>
            </a:r>
            <a:r>
              <a:rPr lang="nn-NO" dirty="0" smtClean="0"/>
              <a:t>ansvarlige skal ha </a:t>
            </a:r>
            <a:r>
              <a:rPr lang="nn-NO" dirty="0" err="1" smtClean="0"/>
              <a:t>taushetsplikt</a:t>
            </a:r>
            <a:r>
              <a:rPr lang="nn-NO" dirty="0" smtClean="0"/>
              <a:t>, </a:t>
            </a:r>
            <a:r>
              <a:rPr lang="nn-NO" dirty="0"/>
              <a:t>og </a:t>
            </a:r>
            <a:r>
              <a:rPr lang="nn-NO" dirty="0" err="1" smtClean="0"/>
              <a:t>foreningen</a:t>
            </a:r>
            <a:r>
              <a:rPr lang="nn-NO" dirty="0" smtClean="0"/>
              <a:t> </a:t>
            </a:r>
            <a:r>
              <a:rPr lang="nn-NO" dirty="0"/>
              <a:t>må </a:t>
            </a:r>
            <a:r>
              <a:rPr lang="nn-NO" dirty="0" err="1" smtClean="0"/>
              <a:t>dessuten</a:t>
            </a:r>
            <a:r>
              <a:rPr lang="nn-NO" dirty="0" smtClean="0"/>
              <a:t> </a:t>
            </a:r>
            <a:r>
              <a:rPr lang="nn-NO" dirty="0"/>
              <a:t>sikre </a:t>
            </a:r>
            <a:r>
              <a:rPr lang="nn-NO" dirty="0" smtClean="0"/>
              <a:t>opplysningane (POF kapittel 2 og 3) </a:t>
            </a:r>
          </a:p>
        </p:txBody>
      </p:sp>
    </p:spTree>
    <p:extLst>
      <p:ext uri="{BB962C8B-B14F-4D97-AF65-F5344CB8AC3E}">
        <p14:creationId xmlns:p14="http://schemas.microsoft.com/office/powerpoint/2010/main" val="98039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politiattest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b-NO" dirty="0" smtClean="0"/>
              <a:t> En politiattest uten merknader vil inneholde PO. En politiattest med merknader vil innebære behandling av sensitive PO</a:t>
            </a:r>
          </a:p>
          <a:p>
            <a:r>
              <a:rPr lang="nb-NO" dirty="0" smtClean="0"/>
              <a:t> Oppbevaring</a:t>
            </a:r>
          </a:p>
          <a:p>
            <a:pPr lvl="1"/>
            <a:r>
              <a:rPr lang="nb-NO" dirty="0" smtClean="0"/>
              <a:t>Det er ikke tillatt å oppbevare politiattester og de skal derfor slettes når den ansvarlige hos foreningen har mottatt informasjonen</a:t>
            </a:r>
          </a:p>
          <a:p>
            <a:r>
              <a:rPr lang="nb-NO" dirty="0" smtClean="0"/>
              <a:t> Den ansvarlige kan videreformidle resultatet (dvs. om det var forhold å bemerke eller ikke i politiattesten) til styret eller andre som skal fatte en avgjørelse om ansettelse e.l.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2721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mistanker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b-NO" dirty="0" smtClean="0"/>
              <a:t> </a:t>
            </a:r>
            <a:r>
              <a:rPr lang="nb-NO" dirty="0"/>
              <a:t>Mistanker (seksuelle overgrep, vold, doping). Hvordan håndtere</a:t>
            </a:r>
            <a:r>
              <a:rPr lang="nb-NO" dirty="0" smtClean="0"/>
              <a:t>?</a:t>
            </a:r>
          </a:p>
          <a:p>
            <a:pPr lvl="1"/>
            <a:r>
              <a:rPr lang="nb-NO" dirty="0" smtClean="0"/>
              <a:t> Ekstern varslingskanal (f.eks. på nettside) er som utgangspunkt konsesjonspliktig - Datatilsynet gir regelmessig slike konsesjoner</a:t>
            </a:r>
          </a:p>
          <a:p>
            <a:pPr lvl="1"/>
            <a:r>
              <a:rPr lang="nb-NO" dirty="0"/>
              <a:t> </a:t>
            </a:r>
            <a:r>
              <a:rPr lang="nb-NO" dirty="0" smtClean="0"/>
              <a:t>Utvise varsomhet med å registrere sensitive PO i foreningens IT system/server uten samtykke fra den mistenkte</a:t>
            </a:r>
          </a:p>
          <a:p>
            <a:pPr lvl="1"/>
            <a:r>
              <a:rPr lang="nb-NO" dirty="0" smtClean="0"/>
              <a:t> Utpeke en tillitsperson som skal opptre </a:t>
            </a:r>
            <a:r>
              <a:rPr lang="nb-NO" dirty="0" err="1" smtClean="0"/>
              <a:t>iht</a:t>
            </a:r>
            <a:r>
              <a:rPr lang="nb-NO" dirty="0" smtClean="0"/>
              <a:t> en fast rutine ved informasjon/mistanke om straffbare forhold, f.eks. varsle politiet eller barnevern</a:t>
            </a:r>
          </a:p>
          <a:p>
            <a:pPr lvl="1"/>
            <a:r>
              <a:rPr lang="nb-NO" dirty="0"/>
              <a:t> </a:t>
            </a:r>
            <a:r>
              <a:rPr lang="nb-NO" dirty="0" smtClean="0"/>
              <a:t>Unngå spredning av informasjon knyttet til mistanken</a:t>
            </a:r>
          </a:p>
          <a:p>
            <a:pPr lvl="1"/>
            <a:r>
              <a:rPr lang="nb-NO" dirty="0"/>
              <a:t> </a:t>
            </a:r>
            <a:r>
              <a:rPr lang="nb-NO" dirty="0" smtClean="0"/>
              <a:t>Ha interne rutiner som fanger opp slike hendelser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0779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9453" y="640211"/>
            <a:ext cx="7765875" cy="446276"/>
          </a:xfrm>
        </p:spPr>
        <p:txBody>
          <a:bodyPr/>
          <a:lstStyle/>
          <a:p>
            <a:r>
              <a:rPr lang="nb-NO" dirty="0" smtClean="0"/>
              <a:t>Hvorfor personvern?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3"/>
          </p:nvPr>
        </p:nvSpPr>
        <p:spPr>
          <a:xfrm>
            <a:off x="1068958" y="1427084"/>
            <a:ext cx="7766875" cy="5170268"/>
          </a:xfrm>
        </p:spPr>
        <p:txBody>
          <a:bodyPr/>
          <a:lstStyle/>
          <a:p>
            <a:r>
              <a:rPr lang="nb-NO" dirty="0" smtClean="0"/>
              <a:t> Privatlivets fred – </a:t>
            </a:r>
            <a:r>
              <a:rPr lang="nb-NO" dirty="0" err="1" smtClean="0"/>
              <a:t>Grl</a:t>
            </a:r>
            <a:r>
              <a:rPr lang="nb-NO" dirty="0" smtClean="0"/>
              <a:t> § 102</a:t>
            </a:r>
          </a:p>
          <a:p>
            <a:pPr lvl="1"/>
            <a:r>
              <a:rPr lang="nb-NO" sz="1600" dirty="0"/>
              <a:t>"Enhver har rett til respekt for sitt privatliv og familieliv, sitt hjem og sin </a:t>
            </a:r>
            <a:r>
              <a:rPr lang="nb-NO" sz="1600" u="sng" dirty="0"/>
              <a:t>kommunikasjon</a:t>
            </a:r>
            <a:r>
              <a:rPr lang="nb-NO" sz="1600" dirty="0"/>
              <a:t>. Husransakelse må ikke finne sted, unntatt i kriminelle tilfeller. Statens myndigheter skal sikre et vern om den personlige integritet</a:t>
            </a:r>
            <a:r>
              <a:rPr lang="nb-NO" sz="1600" dirty="0" smtClean="0"/>
              <a:t>.«</a:t>
            </a:r>
          </a:p>
          <a:p>
            <a:r>
              <a:rPr lang="nb-NO" dirty="0" smtClean="0"/>
              <a:t> Brevåpning/telefonavlytting er inngripende</a:t>
            </a:r>
          </a:p>
          <a:p>
            <a:r>
              <a:rPr lang="nb-NO" dirty="0" smtClean="0"/>
              <a:t> ID-tyveri</a:t>
            </a:r>
          </a:p>
          <a:p>
            <a:r>
              <a:rPr lang="nb-NO" dirty="0" smtClean="0"/>
              <a:t> Hemmelig adresse</a:t>
            </a:r>
          </a:p>
          <a:p>
            <a:r>
              <a:rPr lang="nb-NO" dirty="0" smtClean="0"/>
              <a:t> Overgripere og navn/adresse på unge idrettsutøvere</a:t>
            </a:r>
          </a:p>
          <a:p>
            <a:r>
              <a:rPr lang="nb-NO" dirty="0" smtClean="0"/>
              <a:t> Beskyttelse av identitet kan være viktig for å få frem ubehagelig faktum eller behandle sensitive saker</a:t>
            </a:r>
          </a:p>
          <a:p>
            <a:pPr lvl="1"/>
            <a:r>
              <a:rPr lang="nb-NO" dirty="0" smtClean="0"/>
              <a:t>Varslingsinstituttet, anonymiserte dommer, aliaser på nett  	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1647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 få hjelp?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3"/>
          </p:nvPr>
        </p:nvSpPr>
        <p:spPr>
          <a:xfrm>
            <a:off x="1068958" y="1427084"/>
            <a:ext cx="7766875" cy="4810228"/>
          </a:xfrm>
        </p:spPr>
        <p:txBody>
          <a:bodyPr/>
          <a:lstStyle/>
          <a:p>
            <a:r>
              <a:rPr lang="nb-NO" dirty="0" smtClean="0"/>
              <a:t> NIFs hjemmesider</a:t>
            </a:r>
          </a:p>
          <a:p>
            <a:r>
              <a:rPr lang="nb-NO" dirty="0"/>
              <a:t> </a:t>
            </a:r>
            <a:r>
              <a:rPr lang="nb-NO" dirty="0" smtClean="0"/>
              <a:t>Datatilsynet</a:t>
            </a:r>
          </a:p>
          <a:p>
            <a:r>
              <a:rPr lang="nb-NO" dirty="0" smtClean="0"/>
              <a:t> Forbrukerombudet</a:t>
            </a:r>
          </a:p>
          <a:p>
            <a:r>
              <a:rPr lang="nb-NO" dirty="0"/>
              <a:t> </a:t>
            </a:r>
            <a:r>
              <a:rPr lang="nb-NO" dirty="0" smtClean="0"/>
              <a:t>Schjødt:</a:t>
            </a:r>
            <a:br>
              <a:rPr lang="nb-NO" dirty="0" smtClean="0"/>
            </a:br>
            <a:endParaRPr lang="nb-NO" dirty="0" smtClean="0"/>
          </a:p>
          <a:p>
            <a:pPr marL="356652" lvl="1" indent="0">
              <a:spcBef>
                <a:spcPts val="0"/>
              </a:spcBef>
              <a:buNone/>
            </a:pPr>
            <a:r>
              <a:rPr lang="nb-NO" b="1" dirty="0" smtClean="0"/>
              <a:t>	Kaare M. Risung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2000" dirty="0" smtClean="0"/>
              <a:t>	</a:t>
            </a:r>
            <a:r>
              <a:rPr lang="nb-NO" sz="2000" dirty="0" smtClean="0">
                <a:hlinkClick r:id="rId2"/>
              </a:rPr>
              <a:t>kmr@schjodt.no</a:t>
            </a:r>
            <a:endParaRPr lang="nb-NO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nb-NO" sz="2000" dirty="0" smtClean="0"/>
              <a:t>	 23 01 18 33 / 915 45 569</a:t>
            </a:r>
          </a:p>
          <a:p>
            <a:pPr marL="356652" lvl="1" indent="0">
              <a:spcBef>
                <a:spcPts val="0"/>
              </a:spcBef>
              <a:buNone/>
            </a:pPr>
            <a:r>
              <a:rPr lang="nb-NO" dirty="0"/>
              <a:t>	</a:t>
            </a:r>
            <a:endParaRPr lang="nb-NO" dirty="0" smtClean="0"/>
          </a:p>
          <a:p>
            <a:pPr marL="356652" lvl="1" indent="0">
              <a:spcBef>
                <a:spcPts val="0"/>
              </a:spcBef>
              <a:buNone/>
            </a:pPr>
            <a:r>
              <a:rPr lang="nb-NO" b="1" dirty="0"/>
              <a:t>	</a:t>
            </a:r>
            <a:r>
              <a:rPr lang="nb-NO" b="1" dirty="0" smtClean="0"/>
              <a:t>Jeppe Songe-Møller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2000" dirty="0" smtClean="0"/>
              <a:t>	</a:t>
            </a:r>
            <a:r>
              <a:rPr lang="nb-NO" sz="2000" dirty="0" smtClean="0">
                <a:hlinkClick r:id="rId3"/>
              </a:rPr>
              <a:t>jsm@schjodt.no</a:t>
            </a:r>
            <a:endParaRPr lang="nb-NO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nb-NO" sz="2000" dirty="0" smtClean="0"/>
              <a:t>	23 01 15 64 / 924 97 029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12056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Datainnbrudd hos </a:t>
            </a:r>
            <a:r>
              <a:rPr lang="nb-NO" dirty="0" err="1" smtClean="0"/>
              <a:t>wada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3"/>
          </p:nvPr>
        </p:nvSpPr>
        <p:spPr>
          <a:xfrm>
            <a:off x="1068958" y="1427084"/>
            <a:ext cx="7766875" cy="5170268"/>
          </a:xfrm>
        </p:spPr>
        <p:txBody>
          <a:bodyPr/>
          <a:lstStyle/>
          <a:p>
            <a:r>
              <a:rPr lang="nb-NO" sz="2000" dirty="0" smtClean="0"/>
              <a:t> En hackergruppe brøt seg i høst inn i WADAs database og fikk tilgang til helseopplysninger for mer </a:t>
            </a:r>
            <a:r>
              <a:rPr lang="nb-NO" sz="2000" dirty="0"/>
              <a:t>enn 60 internasjonale </a:t>
            </a:r>
            <a:r>
              <a:rPr lang="nb-NO" sz="2000" dirty="0" smtClean="0"/>
              <a:t>idrettsutøvere</a:t>
            </a:r>
          </a:p>
          <a:p>
            <a:r>
              <a:rPr lang="nb-NO" sz="2000" dirty="0" smtClean="0"/>
              <a:t> Helseopplysningene ble deretter publisert </a:t>
            </a:r>
            <a:r>
              <a:rPr lang="nb-NO" sz="2000" dirty="0"/>
              <a:t>på nettet av </a:t>
            </a:r>
            <a:r>
              <a:rPr lang="nb-NO" sz="2000" dirty="0" smtClean="0"/>
              <a:t>hackergruppen</a:t>
            </a:r>
          </a:p>
          <a:p>
            <a:r>
              <a:rPr lang="nb-NO" sz="2000" dirty="0"/>
              <a:t> </a:t>
            </a:r>
            <a:r>
              <a:rPr lang="nb-NO" sz="2000" dirty="0" smtClean="0"/>
              <a:t>Helseopplysningene gjaldt i stor grad utøvernes </a:t>
            </a:r>
            <a:r>
              <a:rPr lang="nb-NO" sz="2000" dirty="0"/>
              <a:t>medisinske fritak fra </a:t>
            </a:r>
            <a:r>
              <a:rPr lang="nb-NO" sz="2000" dirty="0" smtClean="0"/>
              <a:t>dopingreglementet</a:t>
            </a:r>
          </a:p>
          <a:p>
            <a:r>
              <a:rPr lang="nb-NO" sz="2000" dirty="0"/>
              <a:t> </a:t>
            </a:r>
            <a:r>
              <a:rPr lang="nb-NO" sz="2000" dirty="0" smtClean="0"/>
              <a:t>Varslingsplikt for slikt etter norsk rett</a:t>
            </a:r>
          </a:p>
          <a:p>
            <a:pPr lvl="1"/>
            <a:r>
              <a:rPr lang="nb-NO" sz="1600" dirty="0" smtClean="0"/>
              <a:t>Personopplysningsforskriften § 2-6: Varsling til Datatilsynet dersom et datainnbrudd har medført «</a:t>
            </a:r>
            <a:r>
              <a:rPr lang="nb-NO" sz="1600" i="1" dirty="0" smtClean="0"/>
              <a:t>autorisert utlevering av personopplysninger hvor konfidensialitet er nødvendig</a:t>
            </a:r>
            <a:r>
              <a:rPr lang="nb-NO" sz="1600" dirty="0" smtClean="0"/>
              <a:t>»</a:t>
            </a:r>
          </a:p>
          <a:p>
            <a:pPr lvl="1"/>
            <a:r>
              <a:rPr lang="nb-NO" sz="1600" dirty="0" smtClean="0"/>
              <a:t>Kan også ha plikt til å varsle de berørte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97129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9453" y="640211"/>
            <a:ext cx="7765875" cy="446276"/>
          </a:xfrm>
        </p:spPr>
        <p:txBody>
          <a:bodyPr/>
          <a:lstStyle/>
          <a:p>
            <a:r>
              <a:rPr lang="nb-NO" dirty="0" smtClean="0"/>
              <a:t>Grenser for personvern?	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3"/>
          </p:nvPr>
        </p:nvSpPr>
        <p:spPr>
          <a:xfrm>
            <a:off x="1043856" y="1427084"/>
            <a:ext cx="7766875" cy="4810228"/>
          </a:xfrm>
        </p:spPr>
        <p:txBody>
          <a:bodyPr/>
          <a:lstStyle/>
          <a:p>
            <a:r>
              <a:rPr lang="nb-NO" dirty="0" smtClean="0"/>
              <a:t> Kriminalitetsforebygging</a:t>
            </a:r>
          </a:p>
          <a:p>
            <a:r>
              <a:rPr lang="nb-NO" dirty="0" smtClean="0"/>
              <a:t> Opphavsrettsbrudd – tilgang til IP-adresser</a:t>
            </a:r>
          </a:p>
          <a:p>
            <a:r>
              <a:rPr lang="nb-NO" dirty="0" smtClean="0"/>
              <a:t> Ærekrenkelser (nettroll)</a:t>
            </a:r>
            <a:endParaRPr lang="nb-NO" dirty="0"/>
          </a:p>
          <a:p>
            <a:r>
              <a:rPr lang="nb-NO" dirty="0" smtClean="0"/>
              <a:t> Næringsinteresser </a:t>
            </a:r>
          </a:p>
          <a:p>
            <a:pPr lvl="1"/>
            <a:r>
              <a:rPr lang="nb-NO" dirty="0" smtClean="0"/>
              <a:t>Markedsføring</a:t>
            </a:r>
          </a:p>
          <a:p>
            <a:pPr lvl="1"/>
            <a:r>
              <a:rPr lang="nb-NO" dirty="0" smtClean="0"/>
              <a:t>Tjenesteutvikling som Google og </a:t>
            </a:r>
            <a:r>
              <a:rPr lang="nb-NO" dirty="0" err="1" smtClean="0"/>
              <a:t>Facebook</a:t>
            </a:r>
            <a:endParaRPr lang="nb-NO" dirty="0" smtClean="0"/>
          </a:p>
          <a:p>
            <a:r>
              <a:rPr lang="nb-NO" dirty="0"/>
              <a:t> Unngå </a:t>
            </a:r>
            <a:r>
              <a:rPr lang="nb-NO" dirty="0" err="1"/>
              <a:t>overregulering</a:t>
            </a:r>
            <a:r>
              <a:rPr lang="nb-NO" dirty="0"/>
              <a:t> og kriminalisering – kan ikke la personvernet være for </a:t>
            </a:r>
            <a:r>
              <a:rPr lang="nb-NO" dirty="0" smtClean="0"/>
              <a:t>absolutt</a:t>
            </a:r>
          </a:p>
          <a:p>
            <a:pPr marL="1349433" lvl="4" indent="0">
              <a:buNone/>
            </a:pPr>
            <a:endParaRPr lang="nb-NO" dirty="0" smtClean="0"/>
          </a:p>
          <a:p>
            <a:pPr marL="1349433" lvl="4" indent="0">
              <a:buNone/>
            </a:pPr>
            <a:r>
              <a:rPr lang="nb-NO" sz="2400" dirty="0" smtClean="0"/>
              <a:t>Balansering av sterke og motstridende interesser</a:t>
            </a:r>
            <a:endParaRPr lang="nb-NO" sz="2400" dirty="0"/>
          </a:p>
          <a:p>
            <a:pPr marL="356652" lvl="1" indent="0">
              <a:buNone/>
            </a:pPr>
            <a:endParaRPr lang="nb-NO" dirty="0"/>
          </a:p>
        </p:txBody>
      </p:sp>
      <p:sp>
        <p:nvSpPr>
          <p:cNvPr id="4" name="Pil høyre 3"/>
          <p:cNvSpPr/>
          <p:nvPr/>
        </p:nvSpPr>
        <p:spPr>
          <a:xfrm>
            <a:off x="1208584" y="55992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039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tel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Temaer</a:t>
            </a:r>
            <a:endParaRPr lang="nb-NO" dirty="0"/>
          </a:p>
        </p:txBody>
      </p:sp>
      <p:sp>
        <p:nvSpPr>
          <p:cNvPr id="58" name="Plassholder for tekst 57"/>
          <p:cNvSpPr>
            <a:spLocks noGrp="1"/>
          </p:cNvSpPr>
          <p:nvPr>
            <p:ph type="body" sz="quarter" idx="13"/>
          </p:nvPr>
        </p:nvSpPr>
        <p:spPr>
          <a:xfrm>
            <a:off x="1068958" y="1427084"/>
            <a:ext cx="7766875" cy="5098260"/>
          </a:xfrm>
        </p:spPr>
        <p:txBody>
          <a:bodyPr/>
          <a:lstStyle/>
          <a:p>
            <a:r>
              <a:rPr lang="nb-NO" dirty="0" smtClean="0"/>
              <a:t> Kort </a:t>
            </a:r>
            <a:r>
              <a:rPr lang="nb-NO" dirty="0"/>
              <a:t>innføring i </a:t>
            </a:r>
            <a:r>
              <a:rPr lang="nb-NO" dirty="0" smtClean="0"/>
              <a:t>Lovverket</a:t>
            </a:r>
          </a:p>
          <a:p>
            <a:pPr lvl="1"/>
            <a:r>
              <a:rPr lang="nb-NO" sz="1600" dirty="0" smtClean="0"/>
              <a:t>Regelsett</a:t>
            </a:r>
          </a:p>
          <a:p>
            <a:pPr lvl="1"/>
            <a:r>
              <a:rPr lang="nb-NO" sz="1600" dirty="0" smtClean="0"/>
              <a:t>POL: begreper , roller, plikter</a:t>
            </a:r>
            <a:r>
              <a:rPr lang="nb-NO" sz="1600" dirty="0"/>
              <a:t> </a:t>
            </a:r>
            <a:r>
              <a:rPr lang="nb-NO" sz="1600" dirty="0" smtClean="0"/>
              <a:t>, grunnkrav</a:t>
            </a:r>
            <a:endParaRPr lang="nb-NO" sz="1600" dirty="0"/>
          </a:p>
          <a:p>
            <a:r>
              <a:rPr lang="nb-NO" dirty="0" smtClean="0"/>
              <a:t> Noen utvalgte temaer</a:t>
            </a:r>
          </a:p>
          <a:p>
            <a:pPr lvl="1"/>
            <a:r>
              <a:rPr lang="nb-NO" sz="1600" dirty="0" smtClean="0"/>
              <a:t>Medlemssystemet </a:t>
            </a:r>
          </a:p>
          <a:p>
            <a:pPr lvl="1"/>
            <a:r>
              <a:rPr lang="nb-NO" sz="1600" dirty="0" smtClean="0"/>
              <a:t>Bruk </a:t>
            </a:r>
            <a:r>
              <a:rPr lang="nb-NO" sz="1600" dirty="0"/>
              <a:t>av bilder/videosnutter</a:t>
            </a:r>
          </a:p>
          <a:p>
            <a:pPr lvl="1"/>
            <a:r>
              <a:rPr lang="nb-NO" sz="1600" dirty="0" smtClean="0"/>
              <a:t>Barn</a:t>
            </a:r>
            <a:endParaRPr lang="nb-NO" sz="1600" dirty="0"/>
          </a:p>
          <a:p>
            <a:pPr lvl="1"/>
            <a:r>
              <a:rPr lang="nb-NO" sz="1600" dirty="0" smtClean="0"/>
              <a:t>Helseattest</a:t>
            </a:r>
          </a:p>
          <a:p>
            <a:pPr lvl="1"/>
            <a:r>
              <a:rPr lang="nb-NO" sz="1600" dirty="0" smtClean="0"/>
              <a:t>Fødselsnummer</a:t>
            </a:r>
          </a:p>
          <a:p>
            <a:pPr lvl="1"/>
            <a:r>
              <a:rPr lang="nb-NO" sz="1600" dirty="0" smtClean="0"/>
              <a:t>[Møtereferater]</a:t>
            </a:r>
            <a:endParaRPr lang="nb-NO" sz="1600" dirty="0"/>
          </a:p>
          <a:p>
            <a:pPr lvl="1"/>
            <a:r>
              <a:rPr lang="nb-NO" sz="1600" dirty="0" smtClean="0"/>
              <a:t>[Politiattester]</a:t>
            </a:r>
          </a:p>
          <a:p>
            <a:r>
              <a:rPr lang="nb-NO" dirty="0" smtClean="0"/>
              <a:t>Hvor </a:t>
            </a:r>
            <a:r>
              <a:rPr lang="nb-NO" dirty="0"/>
              <a:t>få hjelp</a:t>
            </a:r>
            <a:r>
              <a:rPr lang="nb-NO" dirty="0" smtClean="0"/>
              <a:t>?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7800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9453" y="193935"/>
            <a:ext cx="7765875" cy="892552"/>
          </a:xfrm>
        </p:spPr>
        <p:txBody>
          <a:bodyPr/>
          <a:lstStyle/>
          <a:p>
            <a:r>
              <a:rPr lang="nb-NO" dirty="0" smtClean="0"/>
              <a:t>Litt om lovgrunnlaget</a:t>
            </a:r>
            <a:br>
              <a:rPr lang="nb-NO" dirty="0" smtClean="0"/>
            </a:br>
            <a:r>
              <a:rPr lang="nb-NO" dirty="0" smtClean="0"/>
              <a:t>- idrettsspesifikt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3"/>
          </p:nvPr>
        </p:nvSpPr>
        <p:spPr>
          <a:xfrm>
            <a:off x="1068958" y="1427084"/>
            <a:ext cx="7766875" cy="4882236"/>
          </a:xfrm>
        </p:spPr>
        <p:txBody>
          <a:bodyPr/>
          <a:lstStyle/>
          <a:p>
            <a:r>
              <a:rPr lang="nb-NO" dirty="0" smtClean="0"/>
              <a:t> NIFs lov</a:t>
            </a:r>
          </a:p>
          <a:p>
            <a:pPr lvl="1"/>
            <a:r>
              <a:rPr lang="nb-NO" sz="1600" dirty="0" smtClean="0"/>
              <a:t>Ingen generell regulering av personvern</a:t>
            </a:r>
          </a:p>
          <a:p>
            <a:pPr lvl="1"/>
            <a:r>
              <a:rPr lang="nb-NO" sz="1600" dirty="0" smtClean="0"/>
              <a:t>§ 14-4 (4</a:t>
            </a:r>
            <a:r>
              <a:rPr lang="nb-NO" sz="1600" dirty="0"/>
              <a:t>) </a:t>
            </a:r>
            <a:r>
              <a:rPr lang="nb-NO" sz="1600" i="1" dirty="0"/>
              <a:t>Innenfor de begrensninger som følger av NIFs regelverk og særforbundets rammer, har utøver selv eiendomsretten til eget </a:t>
            </a:r>
            <a:r>
              <a:rPr lang="nb-NO" sz="1600" i="1" u="sng" dirty="0"/>
              <a:t>navn, bilde og signatur</a:t>
            </a:r>
            <a:r>
              <a:rPr lang="nb-NO" sz="1600" i="1" dirty="0" smtClean="0"/>
              <a:t>.</a:t>
            </a:r>
          </a:p>
          <a:p>
            <a:pPr lvl="2"/>
            <a:r>
              <a:rPr lang="nb-NO" sz="1600" dirty="0" smtClean="0"/>
              <a:t>Skranker for begrensninger i den alminnelige lovgivning, f.eks. </a:t>
            </a:r>
            <a:r>
              <a:rPr lang="nb-NO" sz="1600" dirty="0" err="1" smtClean="0"/>
              <a:t>Grl</a:t>
            </a:r>
            <a:r>
              <a:rPr lang="nb-NO" sz="1600" dirty="0" smtClean="0"/>
              <a:t> § 102, EØS-retten, Åndsverksloven og POL</a:t>
            </a:r>
          </a:p>
          <a:p>
            <a:pPr lvl="1"/>
            <a:r>
              <a:rPr lang="nb-NO" sz="1200" i="1" dirty="0"/>
              <a:t>§ 14-5: (1) Et organisasjonsledd kan i rimelig utstrekning kreve at deres tilknyttede utøvere medvirker i gjennomføringen av markedsavtaler mellom organisasjonsleddet og næringslivet. </a:t>
            </a:r>
          </a:p>
          <a:p>
            <a:pPr marL="685241" lvl="2" indent="0">
              <a:buNone/>
            </a:pPr>
            <a:r>
              <a:rPr lang="nb-NO" sz="1200" i="1" dirty="0" smtClean="0"/>
              <a:t>(</a:t>
            </a:r>
            <a:r>
              <a:rPr lang="nb-NO" sz="1200" i="1" dirty="0"/>
              <a:t>2) Ved vurderingen av hva som er rimelig i henhold til foregående ledd skal det blant annet legges vekt på: </a:t>
            </a:r>
          </a:p>
          <a:p>
            <a:pPr marL="685241" lvl="2" indent="0">
              <a:buNone/>
            </a:pPr>
            <a:r>
              <a:rPr lang="nb-NO" sz="1600" i="1" dirty="0" smtClean="0"/>
              <a:t>….. - </a:t>
            </a:r>
            <a:r>
              <a:rPr lang="nb-NO" sz="1600" i="1" dirty="0"/>
              <a:t>medvirkningens omfang, herunder hensynet til utøverens </a:t>
            </a:r>
            <a:r>
              <a:rPr lang="nb-NO" sz="1600" i="1" u="sng" dirty="0"/>
              <a:t>personlige integritet og privatlivets </a:t>
            </a:r>
            <a:r>
              <a:rPr lang="nb-NO" sz="1600" i="1" u="sng" dirty="0" smtClean="0"/>
              <a:t>fred</a:t>
            </a:r>
            <a:r>
              <a:rPr lang="nb-NO" sz="1600" i="1" dirty="0" smtClean="0"/>
              <a:t> …. </a:t>
            </a:r>
            <a:endParaRPr lang="nb-NO" sz="1600" i="1" dirty="0"/>
          </a:p>
          <a:p>
            <a:r>
              <a:rPr lang="nb-NO" dirty="0" smtClean="0"/>
              <a:t> Forskrift </a:t>
            </a:r>
          </a:p>
          <a:p>
            <a:pPr lvl="1"/>
            <a:r>
              <a:rPr lang="nb-NO" dirty="0"/>
              <a:t>Forskrift om idrettens medlems- og </a:t>
            </a:r>
            <a:r>
              <a:rPr lang="nb-NO" dirty="0" smtClean="0"/>
              <a:t>organisasjonsregister: https</a:t>
            </a:r>
            <a:r>
              <a:rPr lang="nb-NO" dirty="0"/>
              <a:t>://lovdata.no/dokument/NIFF/niffor/2013-02-14-1</a:t>
            </a:r>
            <a:endParaRPr lang="nb-NO" dirty="0" smtClean="0"/>
          </a:p>
          <a:p>
            <a:pPr marL="356652" lvl="1" indent="0">
              <a:buNone/>
            </a:pPr>
            <a:endParaRPr lang="nb-NO" dirty="0"/>
          </a:p>
          <a:p>
            <a:pPr lvl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10400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9453" y="193935"/>
            <a:ext cx="7765875" cy="892552"/>
          </a:xfrm>
        </p:spPr>
        <p:txBody>
          <a:bodyPr/>
          <a:lstStyle/>
          <a:p>
            <a:r>
              <a:rPr lang="nb-NO" dirty="0" smtClean="0"/>
              <a:t>Litt om lovgrunnlaget</a:t>
            </a:r>
            <a:br>
              <a:rPr lang="nb-NO" dirty="0" smtClean="0"/>
            </a:br>
            <a:r>
              <a:rPr lang="nb-NO" dirty="0" smtClean="0"/>
              <a:t>- idrettsspesifikt (forts)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3"/>
          </p:nvPr>
        </p:nvSpPr>
        <p:spPr>
          <a:xfrm>
            <a:off x="1068958" y="1427084"/>
            <a:ext cx="7766875" cy="4954244"/>
          </a:xfrm>
        </p:spPr>
        <p:txBody>
          <a:bodyPr/>
          <a:lstStyle/>
          <a:p>
            <a:r>
              <a:rPr lang="nb-NO" dirty="0" smtClean="0"/>
              <a:t>Retningslinjer</a:t>
            </a:r>
          </a:p>
          <a:p>
            <a:pPr lvl="1"/>
            <a:r>
              <a:rPr lang="nb-NO" sz="1600" dirty="0">
                <a:hlinkClick r:id="rId2"/>
              </a:rPr>
              <a:t>https://www.idrettsforbundet.no/tema/retningslinjer/databehandling-og-personvern</a:t>
            </a:r>
            <a:r>
              <a:rPr lang="nb-NO" sz="1600" dirty="0" smtClean="0">
                <a:hlinkClick r:id="rId2"/>
              </a:rPr>
              <a:t>/</a:t>
            </a:r>
            <a:endParaRPr lang="nb-NO" sz="1600" dirty="0" smtClean="0"/>
          </a:p>
          <a:p>
            <a:pPr lvl="1"/>
            <a:r>
              <a:rPr lang="nb-NO" sz="1600" dirty="0">
                <a:hlinkClick r:id="rId3"/>
              </a:rPr>
              <a:t>https://www.idrettsforbundet.no/tema/retningslinjer/retningslinjer-for-publisering-av-bilder-og-film-av-barn</a:t>
            </a:r>
            <a:r>
              <a:rPr lang="nb-NO" sz="1600" dirty="0" smtClean="0">
                <a:hlinkClick r:id="rId3"/>
              </a:rPr>
              <a:t>/</a:t>
            </a:r>
            <a:endParaRPr lang="nb-NO" sz="1600" dirty="0" smtClean="0"/>
          </a:p>
          <a:p>
            <a:pPr lvl="1"/>
            <a:r>
              <a:rPr lang="nb-NO" sz="1600" dirty="0">
                <a:hlinkClick r:id="rId4"/>
              </a:rPr>
              <a:t>https://www.idrettsforbundet.no/tema/retningslinjer/seksuell-trakassering-og-overgrep</a:t>
            </a:r>
            <a:r>
              <a:rPr lang="nb-NO" sz="1600" dirty="0" smtClean="0">
                <a:hlinkClick r:id="rId4"/>
              </a:rPr>
              <a:t>/</a:t>
            </a:r>
            <a:endParaRPr lang="nb-NO" sz="1600" dirty="0" smtClean="0"/>
          </a:p>
          <a:p>
            <a:pPr lvl="2"/>
            <a:r>
              <a:rPr lang="nb-NO" sz="1600" dirty="0" smtClean="0"/>
              <a:t>Pkt 7: </a:t>
            </a:r>
            <a:r>
              <a:rPr lang="nb-NO" sz="1600" i="1" dirty="0" smtClean="0"/>
              <a:t>Vise </a:t>
            </a:r>
            <a:r>
              <a:rPr lang="nb-NO" sz="1600" i="1" dirty="0"/>
              <a:t>respekt for utøverens, trenerens og lederens </a:t>
            </a:r>
            <a:r>
              <a:rPr lang="nb-NO" sz="1600" i="1" dirty="0" smtClean="0"/>
              <a:t>privatliv</a:t>
            </a:r>
          </a:p>
          <a:p>
            <a:pPr lvl="1"/>
            <a:r>
              <a:rPr lang="nb-NO" sz="1600" dirty="0">
                <a:hlinkClick r:id="rId5"/>
              </a:rPr>
              <a:t>https://www.idrettsforbundet.no/tema/retningslinjer/markedsforing-overfor-mindrearige</a:t>
            </a:r>
            <a:r>
              <a:rPr lang="nb-NO" sz="1600" dirty="0" smtClean="0">
                <a:hlinkClick r:id="rId5"/>
              </a:rPr>
              <a:t>/</a:t>
            </a:r>
            <a:endParaRPr lang="nb-NO" sz="1600" dirty="0" smtClean="0"/>
          </a:p>
          <a:p>
            <a:pPr lvl="1"/>
            <a:endParaRPr lang="nb-NO" dirty="0"/>
          </a:p>
          <a:p>
            <a:pPr lvl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14075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9453" y="193935"/>
            <a:ext cx="7765875" cy="892552"/>
          </a:xfrm>
        </p:spPr>
        <p:txBody>
          <a:bodyPr/>
          <a:lstStyle/>
          <a:p>
            <a:r>
              <a:rPr lang="nb-NO" dirty="0" smtClean="0"/>
              <a:t>Litt om lovgrunnlaget</a:t>
            </a:r>
            <a:br>
              <a:rPr lang="nb-NO" dirty="0" smtClean="0"/>
            </a:br>
            <a:r>
              <a:rPr lang="nb-NO" dirty="0" smtClean="0"/>
              <a:t>- Generelt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3"/>
          </p:nvPr>
        </p:nvSpPr>
        <p:spPr>
          <a:xfrm>
            <a:off x="1068958" y="1427084"/>
            <a:ext cx="7766875" cy="4954244"/>
          </a:xfrm>
        </p:spPr>
        <p:txBody>
          <a:bodyPr/>
          <a:lstStyle/>
          <a:p>
            <a:r>
              <a:rPr lang="nb-NO" dirty="0"/>
              <a:t> Privatlivets fred – </a:t>
            </a:r>
            <a:r>
              <a:rPr lang="nb-NO" dirty="0" err="1"/>
              <a:t>Grl</a:t>
            </a:r>
            <a:r>
              <a:rPr lang="nb-NO" dirty="0"/>
              <a:t> § </a:t>
            </a:r>
            <a:r>
              <a:rPr lang="nb-NO" dirty="0" smtClean="0"/>
              <a:t>102</a:t>
            </a:r>
          </a:p>
          <a:p>
            <a:pPr lvl="1"/>
            <a:r>
              <a:rPr lang="nb-NO" dirty="0" smtClean="0"/>
              <a:t>Integritetsbeskyttelse i vid forstand, relatert </a:t>
            </a:r>
            <a:r>
              <a:rPr lang="nb-NO" dirty="0"/>
              <a:t>både </a:t>
            </a:r>
            <a:r>
              <a:rPr lang="nb-NO" dirty="0" smtClean="0"/>
              <a:t>til data og ellers</a:t>
            </a:r>
            <a:endParaRPr lang="nb-NO" dirty="0"/>
          </a:p>
          <a:p>
            <a:r>
              <a:rPr lang="nb-NO" dirty="0" smtClean="0"/>
              <a:t> Dataregulering</a:t>
            </a:r>
          </a:p>
          <a:p>
            <a:pPr lvl="1"/>
            <a:r>
              <a:rPr lang="nb-NO" dirty="0" smtClean="0"/>
              <a:t>Personopplysningsloven (POL)</a:t>
            </a:r>
          </a:p>
          <a:p>
            <a:pPr lvl="1"/>
            <a:r>
              <a:rPr lang="nb-NO" dirty="0" smtClean="0"/>
              <a:t>Åndsverksloven</a:t>
            </a:r>
          </a:p>
          <a:p>
            <a:pPr lvl="1"/>
            <a:r>
              <a:rPr lang="nb-NO" dirty="0" smtClean="0"/>
              <a:t>Markedsføringsloven </a:t>
            </a:r>
          </a:p>
          <a:p>
            <a:pPr lvl="1"/>
            <a:r>
              <a:rPr lang="nb-NO" dirty="0" smtClean="0"/>
              <a:t>Særlovregulering (Bank, inkasso, helse mm)</a:t>
            </a:r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63708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jødt">
  <a:themeElements>
    <a:clrScheme name="Schjødt AS">
      <a:dk1>
        <a:sysClr val="windowText" lastClr="000000"/>
      </a:dk1>
      <a:lt1>
        <a:sysClr val="window" lastClr="FFFFFF"/>
      </a:lt1>
      <a:dk2>
        <a:srgbClr val="57005F"/>
      </a:dk2>
      <a:lt2>
        <a:srgbClr val="F50081"/>
      </a:lt2>
      <a:accent1>
        <a:srgbClr val="57005F"/>
      </a:accent1>
      <a:accent2>
        <a:srgbClr val="8D89A5"/>
      </a:accent2>
      <a:accent3>
        <a:srgbClr val="B1C9E8"/>
      </a:accent3>
      <a:accent4>
        <a:srgbClr val="829995"/>
      </a:accent4>
      <a:accent5>
        <a:srgbClr val="86C8BC"/>
      </a:accent5>
      <a:accent6>
        <a:srgbClr val="575757"/>
      </a:accent6>
      <a:hlink>
        <a:srgbClr val="9D9D9D"/>
      </a:hlink>
      <a:folHlink>
        <a:srgbClr val="9D9D9D"/>
      </a:folHlink>
    </a:clrScheme>
    <a:fontScheme name="Egendefinert 1">
      <a:majorFont>
        <a:latin typeface="Constant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rtlCol="0">
        <a:spAutoFit/>
      </a:bodyPr>
      <a:lstStyle>
        <a:defPPr>
          <a:defRPr sz="2000" dirty="0" smtClean="0">
            <a:solidFill>
              <a:srgbClr val="9D9D9D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Word" ma:contentTypeID="0x01010089F515CEF38C6043B09A4EB0A2E09D6302005D7B5E3E6DD2294EAE5F5A38928AF81E00A01D4F356E419B47ADF22E1B76B55207" ma:contentTypeVersion="113" ma:contentTypeDescription="Opprett et nytt dokument." ma:contentTypeScope="" ma:versionID="b929d841a0e9fb09c31e86620a77e0e7">
  <xsd:schema xmlns:xsd="http://www.w3.org/2001/XMLSchema" xmlns:xs="http://www.w3.org/2001/XMLSchema" xmlns:p="http://schemas.microsoft.com/office/2006/metadata/properties" xmlns:ns2="aec5f570-5954-42b2-93f8-bbdf6252596e" xmlns:ns3="111fa406-b1c7-4021-bd8f-10346e9df403" targetNamespace="http://schemas.microsoft.com/office/2006/metadata/properties" ma:root="true" ma:fieldsID="c601fde05e174d91b4c33849c7351eca" ns2:_="" ns3:_="">
    <xsd:import namespace="aec5f570-5954-42b2-93f8-bbdf6252596e"/>
    <xsd:import namespace="111fa406-b1c7-4021-bd8f-10346e9df403"/>
    <xsd:element name="properties">
      <xsd:complexType>
        <xsd:sequence>
          <xsd:element name="documentManagement">
            <xsd:complexType>
              <xsd:all>
                <xsd:element ref="ns2:_nifDokumenteier" minOccurs="0"/>
                <xsd:element ref="ns2:_nifSaksbehandler" minOccurs="0"/>
                <xsd:element ref="ns2:_nifDokumentbeskrivelse" minOccurs="0"/>
                <xsd:element ref="ns2:_nifDokumentstatus" minOccurs="0"/>
                <xsd:element ref="ns2:InnUtIntern"/>
                <xsd:element ref="ns2:_arFrist" minOccurs="0"/>
                <xsd:element ref="ns2:_nifTil" minOccurs="0"/>
                <xsd:element ref="ns2:_nifFra" minOccurs="0"/>
                <xsd:element ref="ns2:m007437e3ff24ee3b6b1beda051d5beb" minOccurs="0"/>
                <xsd:element ref="ns2:TaxCatchAll" minOccurs="0"/>
                <xsd:element ref="ns2:TaxCatchAllLabel" minOccurs="0"/>
                <xsd:element ref="ns2:e390b8d06ece46449586677b864a8181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c5f570-5954-42b2-93f8-bbdf6252596e" elementFormDefault="qualified">
    <xsd:import namespace="http://schemas.microsoft.com/office/2006/documentManagement/types"/>
    <xsd:import namespace="http://schemas.microsoft.com/office/infopath/2007/PartnerControls"/>
    <xsd:element name="_nifDokumenteier" ma:index="2" nillable="true" ma:displayName="Dokumenteier" ma:SearchPeopleOnly="false" ma:SharePointGroup="0" ma:internalName="_nifDokumentei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nifSaksbehandler" ma:index="3" nillable="true" ma:displayName="Saksbehandler" ma:SearchPeopleOnly="false" ma:SharePointGroup="0" ma:internalName="_nifSaksbehandl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nifDokumentbeskrivelse" ma:index="5" nillable="true" ma:displayName="Dokumentbeskrivelse" ma:internalName="_nifDokumentbeskrivelse">
      <xsd:simpleType>
        <xsd:restriction base="dms:Note">
          <xsd:maxLength value="255"/>
        </xsd:restriction>
      </xsd:simpleType>
    </xsd:element>
    <xsd:element name="_nifDokumentstatus" ma:index="6" nillable="true" ma:displayName="Dokumentstatus" ma:default="Ubehandlet" ma:internalName="_nifDokumentstatus" ma:readOnly="false">
      <xsd:simpleType>
        <xsd:restriction base="dms:Choice">
          <xsd:enumeration value="Ubehandlet"/>
          <xsd:enumeration value="Under arbeid"/>
          <xsd:enumeration value="Ferdig"/>
        </xsd:restriction>
      </xsd:simpleType>
    </xsd:element>
    <xsd:element name="InnUtIntern" ma:index="7" ma:displayName="Inn/Ut/Intern" ma:default="Intern" ma:format="Dropdown" ma:internalName="InnUtIntern">
      <xsd:simpleType>
        <xsd:restriction base="dms:Choice">
          <xsd:enumeration value="Innkommende"/>
          <xsd:enumeration value="Utgående"/>
          <xsd:enumeration value="Intern"/>
        </xsd:restriction>
      </xsd:simpleType>
    </xsd:element>
    <xsd:element name="_arFrist" ma:index="9" nillable="true" ma:displayName="Frist" ma:format="DateOnly" ma:internalName="_arFrist">
      <xsd:simpleType>
        <xsd:restriction base="dms:DateTime"/>
      </xsd:simpleType>
    </xsd:element>
    <xsd:element name="_nifTil" ma:index="10" nillable="true" ma:displayName="Til" ma:internalName="_nifTil">
      <xsd:simpleType>
        <xsd:restriction base="dms:Text"/>
      </xsd:simpleType>
    </xsd:element>
    <xsd:element name="_nifFra" ma:index="11" nillable="true" ma:displayName="Fra" ma:internalName="_nifFra">
      <xsd:simpleType>
        <xsd:restriction base="dms:Text"/>
      </xsd:simpleType>
    </xsd:element>
    <xsd:element name="m007437e3ff24ee3b6b1beda051d5beb" ma:index="16" nillable="true" ma:taxonomy="true" ma:internalName="m007437e3ff24ee3b6b1beda051d5beb" ma:taxonomyFieldName="Dokumentkategori" ma:displayName="Dokumentkategori" ma:default="" ma:fieldId="{6007437e-3ff2-4ee3-b6b1-beda051d5beb}" ma:sspId="f0e9ee77-ca26-4a69-aa98-c9b10d3d2018" ma:termSetId="67b1013f-a871-4d25-94e6-2d190b3db54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7" nillable="true" ma:displayName="Taxonomy Catch All Column" ma:hidden="true" ma:list="{51ad6cb9-99e5-4ac7-b885-cde99d8f25d1}" ma:internalName="TaxCatchAll" ma:showField="CatchAllData" ma:web="111fa406-b1c7-4021-bd8f-10346e9df4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8" nillable="true" ma:displayName="Taxonomy Catch All Column1" ma:hidden="true" ma:list="{51ad6cb9-99e5-4ac7-b885-cde99d8f25d1}" ma:internalName="TaxCatchAllLabel" ma:readOnly="true" ma:showField="CatchAllDataLabel" ma:web="111fa406-b1c7-4021-bd8f-10346e9df4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90b8d06ece46449586677b864a8181" ma:index="20" ma:taxonomy="true" ma:internalName="e390b8d06ece46449586677b864a8181" ma:taxonomyFieldName="OrgTilhorighet" ma:displayName="OrgTilhørighet" ma:default="" ma:fieldId="{e390b8d0-6ece-4644-9586-677b864a8181}" ma:sspId="f0e9ee77-ca26-4a69-aa98-c9b10d3d2018" ma:termSetId="12ccf01c-bc00-485e-8479-20ef31869011" ma:anchorId="b89e662b-c5a0-4f18-8bb7-b431aa465976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fa406-b1c7-4021-bd8f-10346e9df403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23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Innholdstype"/>
        <xsd:element ref="dc:title" minOccurs="0" maxOccurs="1" ma:index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?mso-contentType ?>
<SharedContentType xmlns="Microsoft.SharePoint.Taxonomy.ContentTypeSync" SourceId="f0e9ee77-ca26-4a69-aa98-c9b10d3d2018" ContentTypeId="0x01010089F515CEF38C6043B09A4EB0A2E09D6302" PreviousValue="false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nUtIntern xmlns="aec5f570-5954-42b2-93f8-bbdf6252596e">Intern</InnUtIntern>
    <e390b8d06ece46449586677b864a8181 xmlns="aec5f570-5954-42b2-93f8-bbdf6252596e">
      <Terms xmlns="http://schemas.microsoft.com/office/infopath/2007/PartnerControls">
        <TermInfo xmlns="http://schemas.microsoft.com/office/infopath/2007/PartnerControls">
          <TermName xmlns="http://schemas.microsoft.com/office/infopath/2007/PartnerControls">SF01 Norges Idrettsforbund</TermName>
          <TermId xmlns="http://schemas.microsoft.com/office/infopath/2007/PartnerControls">c1ca8435-9635-48b0-8fd0-127d70284636</TermId>
        </TermInfo>
      </Terms>
    </e390b8d06ece46449586677b864a8181>
    <TaxCatchAll xmlns="aec5f570-5954-42b2-93f8-bbdf6252596e">
      <Value>1</Value>
    </TaxCatchAll>
    <_arFrist xmlns="aec5f570-5954-42b2-93f8-bbdf6252596e" xsi:nil="true"/>
    <m007437e3ff24ee3b6b1beda051d5beb xmlns="aec5f570-5954-42b2-93f8-bbdf6252596e">
      <Terms xmlns="http://schemas.microsoft.com/office/infopath/2007/PartnerControls"/>
    </m007437e3ff24ee3b6b1beda051d5beb>
    <_nifSaksbehandler xmlns="aec5f570-5954-42b2-93f8-bbdf6252596e">
      <UserInfo>
        <DisplayName>Christensen, Siri Grønborg</DisplayName>
        <AccountId>63</AccountId>
        <AccountType/>
      </UserInfo>
    </_nifSaksbehandler>
    <_nifDokumentstatus xmlns="aec5f570-5954-42b2-93f8-bbdf6252596e">Ubehandlet</_nifDokumentstatus>
    <_nifFra xmlns="aec5f570-5954-42b2-93f8-bbdf6252596e" xsi:nil="true"/>
    <_nifDokumenteier xmlns="aec5f570-5954-42b2-93f8-bbdf6252596e">
      <UserInfo>
        <DisplayName>Thune, Henriette Hillestad</DisplayName>
        <AccountId>64</AccountId>
        <AccountType/>
      </UserInfo>
    </_nifDokumenteier>
    <_nifDokumentbeskrivelse xmlns="aec5f570-5954-42b2-93f8-bbdf6252596e" xsi:nil="true"/>
    <_nifTil xmlns="aec5f570-5954-42b2-93f8-bbdf6252596e" xsi:nil="true"/>
    <_dlc_DocId xmlns="111fa406-b1c7-4021-bd8f-10346e9df403">SF01-28-812483</_dlc_DocId>
    <_dlc_DocIdUrl xmlns="111fa406-b1c7-4021-bd8f-10346e9df403">
      <Url>https://idrettskontor.nif.no/sites/idrettsforbundet/documentcontent/_layouts/15/DocIdRedir.aspx?ID=SF01-28-812483</Url>
      <Description>SF01-28-812483</Description>
    </_dlc_DocIdUrl>
  </documentManagement>
</p:properties>
</file>

<file path=customXml/itemProps1.xml><?xml version="1.0" encoding="utf-8"?>
<ds:datastoreItem xmlns:ds="http://schemas.openxmlformats.org/officeDocument/2006/customXml" ds:itemID="{C9193ED2-D310-4EE9-AF53-FEE3589363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c5f570-5954-42b2-93f8-bbdf6252596e"/>
    <ds:schemaRef ds:uri="111fa406-b1c7-4021-bd8f-10346e9df4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0C71F3-5714-41D6-B184-C18EFA0F7C5D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9A939C98-5584-42E9-81B6-D50069051882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18095446-4BF1-47ED-B0B3-67FC567A76A1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C8F4D291-AC0A-4977-8FCE-EB807314768F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8B71C47D-BBBE-4284-919E-E879A4813AD2}">
  <ds:schemaRefs>
    <ds:schemaRef ds:uri="http://purl.org/dc/dcmitype/"/>
    <ds:schemaRef ds:uri="http://schemas.openxmlformats.org/package/2006/metadata/core-properties"/>
    <ds:schemaRef ds:uri="aec5f570-5954-42b2-93f8-bbdf6252596e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111fa406-b1c7-4021-bd8f-10346e9df40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2060</Words>
  <Application>Microsoft Office PowerPoint</Application>
  <PresentationFormat>A4 (210 x 297 mm)</PresentationFormat>
  <Paragraphs>244</Paragraphs>
  <Slides>30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30</vt:i4>
      </vt:variant>
    </vt:vector>
  </HeadingPairs>
  <TitlesOfParts>
    <vt:vector size="34" baseType="lpstr">
      <vt:lpstr>Arial</vt:lpstr>
      <vt:lpstr>Calibri</vt:lpstr>
      <vt:lpstr>Constantia</vt:lpstr>
      <vt:lpstr>Schjødt</vt:lpstr>
      <vt:lpstr>Personvern i idretten</vt:lpstr>
      <vt:lpstr>Hva er «personvern»?</vt:lpstr>
      <vt:lpstr>Hvorfor personvern?</vt:lpstr>
      <vt:lpstr>Datainnbrudd hos wada</vt:lpstr>
      <vt:lpstr>Grenser for personvern? </vt:lpstr>
      <vt:lpstr>Temaer</vt:lpstr>
      <vt:lpstr>Litt om lovgrunnlaget - idrettsspesifikt</vt:lpstr>
      <vt:lpstr>Litt om lovgrunnlaget - idrettsspesifikt (forts)</vt:lpstr>
      <vt:lpstr>Litt om lovgrunnlaget - Generelt</vt:lpstr>
      <vt:lpstr>POL</vt:lpstr>
      <vt:lpstr>«personopplysning»</vt:lpstr>
      <vt:lpstr>«behandling»</vt:lpstr>
      <vt:lpstr>«behandlingsgrunnlag»</vt:lpstr>
      <vt:lpstr>Andre grunnbegreper</vt:lpstr>
      <vt:lpstr>Plikter - behandlingsansvarlig</vt:lpstr>
      <vt:lpstr>Plikter - databehandler</vt:lpstr>
      <vt:lpstr>Grunnkrav – § 11</vt:lpstr>
      <vt:lpstr>Grunnkrav (forts) </vt:lpstr>
      <vt:lpstr>Grunnkrav (forts)</vt:lpstr>
      <vt:lpstr>Medlemssystemet </vt:lpstr>
      <vt:lpstr>Medlemssystemet – retningslinjen for databeh. og personvern </vt:lpstr>
      <vt:lpstr>Bruk av bilder og videosnutter</vt:lpstr>
      <vt:lpstr>Særlig om barn</vt:lpstr>
      <vt:lpstr>Helseattest</vt:lpstr>
      <vt:lpstr>fødselsnummer</vt:lpstr>
      <vt:lpstr>Møtereferater</vt:lpstr>
      <vt:lpstr>Politiattest</vt:lpstr>
      <vt:lpstr>politiattest</vt:lpstr>
      <vt:lpstr>mistanker</vt:lpstr>
      <vt:lpstr>Hvor få hjelp?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Personvern i idretten</dc:title>
  <dc:creator>Christensen, Siri Grønborg</dc:creator>
  <cp:lastModifiedBy>Christensen, Siri Grønborg</cp:lastModifiedBy>
  <cp:revision>1</cp:revision>
  <dcterms:modified xsi:type="dcterms:W3CDTF">2016-10-30T19:53:57Z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0x01010089F515CEF38C6043B09A4EB0A2E09D6302005D7B5E3E6DD2294EAE5F5A38928AF81E00A01D4F356E419B47ADF22E1B76B55207</vt:lpwstr>
  </property>
  <property fmtid="{D5CDD505-2E9C-101B-9397-08002B2CF9AE}" pid="3" name="Dokumentkategori">
    <vt:lpwstr/>
  </property>
  <property fmtid="{D5CDD505-2E9C-101B-9397-08002B2CF9AE}" pid="4" name="OrgTilhorighet">
    <vt:lpwstr>1;#SF01 Norges Idrettsforbund|c1ca8435-9635-48b0-8fd0-127d70284636</vt:lpwstr>
  </property>
  <property fmtid="{D5CDD505-2E9C-101B-9397-08002B2CF9AE}" pid="5" name="_dlc_DocIdItemGuid">
    <vt:lpwstr>afcecd8c-2d95-4403-aaed-ef45a2e2cc68</vt:lpwstr>
  </property>
</Properties>
</file>