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35"/>
  </p:notesMasterIdLst>
  <p:handoutMasterIdLst>
    <p:handoutMasterId r:id="rId36"/>
  </p:handoutMasterIdLst>
  <p:sldIdLst>
    <p:sldId id="422" r:id="rId5"/>
    <p:sldId id="478" r:id="rId6"/>
    <p:sldId id="452" r:id="rId7"/>
    <p:sldId id="442" r:id="rId8"/>
    <p:sldId id="443" r:id="rId9"/>
    <p:sldId id="476" r:id="rId10"/>
    <p:sldId id="467" r:id="rId11"/>
    <p:sldId id="468" r:id="rId12"/>
    <p:sldId id="446" r:id="rId13"/>
    <p:sldId id="448" r:id="rId14"/>
    <p:sldId id="503" r:id="rId15"/>
    <p:sldId id="502" r:id="rId16"/>
    <p:sldId id="449" r:id="rId17"/>
    <p:sldId id="482" r:id="rId18"/>
    <p:sldId id="485" r:id="rId19"/>
    <p:sldId id="486" r:id="rId20"/>
    <p:sldId id="488" r:id="rId21"/>
    <p:sldId id="461" r:id="rId22"/>
    <p:sldId id="499" r:id="rId23"/>
    <p:sldId id="487" r:id="rId24"/>
    <p:sldId id="500" r:id="rId25"/>
    <p:sldId id="439" r:id="rId26"/>
    <p:sldId id="501" r:id="rId27"/>
    <p:sldId id="463" r:id="rId28"/>
    <p:sldId id="491" r:id="rId29"/>
    <p:sldId id="275" r:id="rId30"/>
    <p:sldId id="492" r:id="rId31"/>
    <p:sldId id="278" r:id="rId32"/>
    <p:sldId id="495" r:id="rId33"/>
    <p:sldId id="385" r:id="rId34"/>
  </p:sldIdLst>
  <p:sldSz cx="9144000" cy="6858000" type="screen4x3"/>
  <p:notesSz cx="6805613" cy="99441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Holmen" initials="NH" lastIdx="1" clrIdx="0">
    <p:extLst>
      <p:ext uri="{19B8F6BF-5375-455C-9EA6-DF929625EA0E}">
        <p15:presenceInfo xmlns:p15="http://schemas.microsoft.com/office/powerpoint/2012/main" userId="Nina Holm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339933"/>
    <a:srgbClr val="99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7" autoAdjust="0"/>
    <p:restoredTop sz="86395" autoAdjust="0"/>
  </p:normalViewPr>
  <p:slideViewPr>
    <p:cSldViewPr>
      <p:cViewPr varScale="1">
        <p:scale>
          <a:sx n="110" d="100"/>
          <a:sy n="110" d="100"/>
        </p:scale>
        <p:origin x="26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241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FD466-1A1A-4875-BF10-D8F7D9E0B05A}" type="doc">
      <dgm:prSet loTypeId="urn:microsoft.com/office/officeart/2005/8/layout/hProcess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93F9F512-7A8E-47FF-899D-3785C97AC0A0}">
      <dgm:prSet phldrT="[Tekst]"/>
      <dgm:spPr>
        <a:ln>
          <a:solidFill>
            <a:schemeClr val="tx2"/>
          </a:solidFill>
        </a:ln>
      </dgm:spPr>
      <dgm:t>
        <a:bodyPr/>
        <a:lstStyle/>
        <a:p>
          <a:r>
            <a:rPr lang="nb-NO"/>
            <a:t>Konsentrasjonsvansker</a:t>
          </a:r>
        </a:p>
      </dgm:t>
    </dgm:pt>
    <dgm:pt modelId="{66E04E03-C0AD-4BE7-B6E5-C2FD81CC02C7}" type="parTrans" cxnId="{AC5F6B51-6826-4025-8CCE-3F90E713C2CA}">
      <dgm:prSet/>
      <dgm:spPr/>
      <dgm:t>
        <a:bodyPr/>
        <a:lstStyle/>
        <a:p>
          <a:endParaRPr lang="nb-NO"/>
        </a:p>
      </dgm:t>
    </dgm:pt>
    <dgm:pt modelId="{8E5DC4A4-D187-421E-BF1C-A6F1B514C804}" type="sibTrans" cxnId="{AC5F6B51-6826-4025-8CCE-3F90E713C2CA}">
      <dgm:prSet/>
      <dgm:spPr/>
      <dgm:t>
        <a:bodyPr/>
        <a:lstStyle/>
        <a:p>
          <a:endParaRPr lang="nb-NO"/>
        </a:p>
      </dgm:t>
    </dgm:pt>
    <dgm:pt modelId="{A9EBF30F-2AFD-4260-AA72-69C0D53BDC0D}">
      <dgm:prSet phldrT="[Tekst]" custT="1"/>
      <dgm:spPr/>
      <dgm:t>
        <a:bodyPr/>
        <a:lstStyle/>
        <a:p>
          <a:endParaRPr lang="nb-NO" sz="1400"/>
        </a:p>
        <a:p>
          <a:r>
            <a:rPr lang="nb-NO" sz="1400"/>
            <a:t>Vansker med å gjennomføre oppgaver</a:t>
          </a:r>
        </a:p>
        <a:p>
          <a:endParaRPr lang="nb-NO" sz="1400"/>
        </a:p>
        <a:p>
          <a:r>
            <a:rPr lang="nb-NO" sz="1400"/>
            <a:t>Skifter fra en aktivitet til en annen</a:t>
          </a:r>
        </a:p>
        <a:p>
          <a:endParaRPr lang="nb-NO" sz="1400"/>
        </a:p>
        <a:p>
          <a:r>
            <a:rPr lang="nb-NO" sz="1400"/>
            <a:t>Problemer med å følge instruksjoner</a:t>
          </a:r>
        </a:p>
        <a:p>
          <a:endParaRPr lang="nb-NO" sz="1400"/>
        </a:p>
        <a:p>
          <a:r>
            <a:rPr lang="nb-NO" sz="1400"/>
            <a:t>Greier ikke å organisere aktiviteter</a:t>
          </a:r>
        </a:p>
        <a:p>
          <a:endParaRPr lang="nb-NO" sz="1400"/>
        </a:p>
        <a:p>
          <a:r>
            <a:rPr lang="nb-NO" sz="1400"/>
            <a:t>Distraheres lett</a:t>
          </a:r>
        </a:p>
        <a:p>
          <a:r>
            <a:rPr lang="nb-NO" sz="1400"/>
            <a:t> </a:t>
          </a:r>
        </a:p>
      </dgm:t>
    </dgm:pt>
    <dgm:pt modelId="{3DC8B1E4-074E-4ACB-800C-003AE1770C8F}" type="parTrans" cxnId="{5996E37B-ACE0-4547-865C-C389B3EDAF62}">
      <dgm:prSet/>
      <dgm:spPr/>
      <dgm:t>
        <a:bodyPr/>
        <a:lstStyle/>
        <a:p>
          <a:endParaRPr lang="nb-NO"/>
        </a:p>
      </dgm:t>
    </dgm:pt>
    <dgm:pt modelId="{D6A610F9-3088-4D56-B585-F7411A6D9B91}" type="sibTrans" cxnId="{5996E37B-ACE0-4547-865C-C389B3EDAF62}">
      <dgm:prSet/>
      <dgm:spPr/>
      <dgm:t>
        <a:bodyPr/>
        <a:lstStyle/>
        <a:p>
          <a:endParaRPr lang="nb-NO"/>
        </a:p>
      </dgm:t>
    </dgm:pt>
    <dgm:pt modelId="{6FEBC5DF-2E87-4CB7-8CFD-54743295A9E6}">
      <dgm:prSet phldrT="[Tekst]"/>
      <dgm:spPr>
        <a:ln>
          <a:solidFill>
            <a:schemeClr val="tx2"/>
          </a:solidFill>
        </a:ln>
      </dgm:spPr>
      <dgm:t>
        <a:bodyPr/>
        <a:lstStyle/>
        <a:p>
          <a:r>
            <a:rPr lang="nb-NO"/>
            <a:t>Hyperaktivitet</a:t>
          </a:r>
        </a:p>
      </dgm:t>
    </dgm:pt>
    <dgm:pt modelId="{C3EEDC40-B427-4108-8021-4D0FC3AEF2F0}" type="parTrans" cxnId="{700CC5CE-6124-4EE5-A23D-9F039A96CE93}">
      <dgm:prSet/>
      <dgm:spPr/>
      <dgm:t>
        <a:bodyPr/>
        <a:lstStyle/>
        <a:p>
          <a:endParaRPr lang="nb-NO"/>
        </a:p>
      </dgm:t>
    </dgm:pt>
    <dgm:pt modelId="{3E983776-0E73-467B-ABE4-5F6FE69C83D6}" type="sibTrans" cxnId="{700CC5CE-6124-4EE5-A23D-9F039A96CE93}">
      <dgm:prSet/>
      <dgm:spPr/>
      <dgm:t>
        <a:bodyPr/>
        <a:lstStyle/>
        <a:p>
          <a:endParaRPr lang="nb-NO"/>
        </a:p>
      </dgm:t>
    </dgm:pt>
    <dgm:pt modelId="{B2D47BC6-1B87-4257-B241-D11E3754C8C0}">
      <dgm:prSet phldrT="[Tekst]" custT="1"/>
      <dgm:spPr/>
      <dgm:t>
        <a:bodyPr/>
        <a:lstStyle/>
        <a:p>
          <a:endParaRPr lang="nb-NO" sz="1400"/>
        </a:p>
        <a:p>
          <a:endParaRPr lang="nb-NO" sz="1400"/>
        </a:p>
        <a:p>
          <a:r>
            <a:rPr lang="nb-NO" sz="1400"/>
            <a:t>Vansker med å sitte stille</a:t>
          </a:r>
        </a:p>
        <a:p>
          <a:endParaRPr lang="nb-NO" sz="1400"/>
        </a:p>
        <a:p>
          <a:r>
            <a:rPr lang="nb-NO" sz="1400"/>
            <a:t>Uro i hender og føtter</a:t>
          </a:r>
        </a:p>
        <a:p>
          <a:endParaRPr lang="nb-NO" sz="1400"/>
        </a:p>
        <a:p>
          <a:r>
            <a:rPr lang="nb-NO" sz="1400"/>
            <a:t>Rastløshet, indre uro</a:t>
          </a:r>
        </a:p>
        <a:p>
          <a:endParaRPr lang="nb-NO" sz="1400"/>
        </a:p>
        <a:p>
          <a:r>
            <a:rPr lang="nb-NO" sz="1400"/>
            <a:t>«Som drevet av en indre motor»</a:t>
          </a:r>
        </a:p>
      </dgm:t>
    </dgm:pt>
    <dgm:pt modelId="{5F87FC0E-2198-4BAC-A57E-6F32247B54A0}" type="parTrans" cxnId="{4B84B5D6-1A0A-4ABC-9254-EAF7ECF12C9F}">
      <dgm:prSet/>
      <dgm:spPr/>
      <dgm:t>
        <a:bodyPr/>
        <a:lstStyle/>
        <a:p>
          <a:endParaRPr lang="nb-NO"/>
        </a:p>
      </dgm:t>
    </dgm:pt>
    <dgm:pt modelId="{5CD4B67E-1639-45EE-AC6E-8E84E51A2085}" type="sibTrans" cxnId="{4B84B5D6-1A0A-4ABC-9254-EAF7ECF12C9F}">
      <dgm:prSet/>
      <dgm:spPr/>
      <dgm:t>
        <a:bodyPr/>
        <a:lstStyle/>
        <a:p>
          <a:endParaRPr lang="nb-NO"/>
        </a:p>
      </dgm:t>
    </dgm:pt>
    <dgm:pt modelId="{AF0003B2-BC8C-48A5-B4E8-8979C677EA8C}">
      <dgm:prSet phldrT="[Tekst]"/>
      <dgm:spPr>
        <a:ln>
          <a:solidFill>
            <a:schemeClr val="tx2"/>
          </a:solidFill>
        </a:ln>
      </dgm:spPr>
      <dgm:t>
        <a:bodyPr/>
        <a:lstStyle/>
        <a:p>
          <a:r>
            <a:rPr lang="nb-NO"/>
            <a:t>Impulsivitet</a:t>
          </a:r>
        </a:p>
      </dgm:t>
    </dgm:pt>
    <dgm:pt modelId="{FE83C371-A02C-4063-B339-9E73F87877A8}" type="parTrans" cxnId="{2C544950-EC0F-428C-86BE-7A67EDD19559}">
      <dgm:prSet/>
      <dgm:spPr/>
      <dgm:t>
        <a:bodyPr/>
        <a:lstStyle/>
        <a:p>
          <a:endParaRPr lang="nb-NO"/>
        </a:p>
      </dgm:t>
    </dgm:pt>
    <dgm:pt modelId="{6FD471AD-AF64-4D2E-86EE-DEAC6D91FF1F}" type="sibTrans" cxnId="{2C544950-EC0F-428C-86BE-7A67EDD19559}">
      <dgm:prSet/>
      <dgm:spPr/>
      <dgm:t>
        <a:bodyPr/>
        <a:lstStyle/>
        <a:p>
          <a:endParaRPr lang="nb-NO"/>
        </a:p>
      </dgm:t>
    </dgm:pt>
    <dgm:pt modelId="{9566FE3B-FD4A-47A5-9432-5A5138C106E2}">
      <dgm:prSet phldrT="[Tekst]" custT="1"/>
      <dgm:spPr/>
      <dgm:t>
        <a:bodyPr/>
        <a:lstStyle/>
        <a:p>
          <a:endParaRPr lang="nb-NO" sz="1400"/>
        </a:p>
        <a:p>
          <a:endParaRPr lang="nb-NO" sz="1400"/>
        </a:p>
        <a:p>
          <a:r>
            <a:rPr lang="nb-NO" sz="1400"/>
            <a:t>Kan ikke vente på tur</a:t>
          </a:r>
        </a:p>
        <a:p>
          <a:endParaRPr lang="nb-NO" sz="1400"/>
        </a:p>
        <a:p>
          <a:r>
            <a:rPr lang="nb-NO" sz="1400"/>
            <a:t>Avbryter eller forstyrrer andre</a:t>
          </a:r>
        </a:p>
        <a:p>
          <a:endParaRPr lang="nb-NO" sz="1400"/>
        </a:p>
        <a:p>
          <a:r>
            <a:rPr lang="nb-NO" sz="1400"/>
            <a:t>Handler uten å tenke seg om</a:t>
          </a:r>
        </a:p>
        <a:p>
          <a:endParaRPr lang="nb-NO" sz="1400"/>
        </a:p>
      </dgm:t>
    </dgm:pt>
    <dgm:pt modelId="{0FE4159C-C81F-48E4-AF39-24E320D9F383}" type="parTrans" cxnId="{A3156BCC-D697-4BA5-BC26-16FDF36DF6A2}">
      <dgm:prSet/>
      <dgm:spPr/>
      <dgm:t>
        <a:bodyPr/>
        <a:lstStyle/>
        <a:p>
          <a:endParaRPr lang="nb-NO"/>
        </a:p>
      </dgm:t>
    </dgm:pt>
    <dgm:pt modelId="{F1A85D20-816C-4412-9D39-490CB70241BD}" type="sibTrans" cxnId="{A3156BCC-D697-4BA5-BC26-16FDF36DF6A2}">
      <dgm:prSet/>
      <dgm:spPr/>
      <dgm:t>
        <a:bodyPr/>
        <a:lstStyle/>
        <a:p>
          <a:endParaRPr lang="nb-NO"/>
        </a:p>
      </dgm:t>
    </dgm:pt>
    <dgm:pt modelId="{AF6A7360-C97E-4A07-803C-ECADBBEF6C38}" type="pres">
      <dgm:prSet presAssocID="{B45FD466-1A1A-4875-BF10-D8F7D9E0B05A}" presName="Name0" presStyleCnt="0">
        <dgm:presLayoutVars>
          <dgm:dir/>
          <dgm:animLvl val="lvl"/>
          <dgm:resizeHandles val="exact"/>
        </dgm:presLayoutVars>
      </dgm:prSet>
      <dgm:spPr/>
    </dgm:pt>
    <dgm:pt modelId="{A505A8A2-C2AC-46BB-B62F-C3D5F0A01A32}" type="pres">
      <dgm:prSet presAssocID="{93F9F512-7A8E-47FF-899D-3785C97AC0A0}" presName="compositeNode" presStyleCnt="0">
        <dgm:presLayoutVars>
          <dgm:bulletEnabled val="1"/>
        </dgm:presLayoutVars>
      </dgm:prSet>
      <dgm:spPr/>
    </dgm:pt>
    <dgm:pt modelId="{1147BCF5-461A-4F47-8C73-AD723BAA06E5}" type="pres">
      <dgm:prSet presAssocID="{93F9F512-7A8E-47FF-899D-3785C97AC0A0}" presName="bgRect" presStyleLbl="node1" presStyleIdx="0" presStyleCnt="3" custScaleY="170581" custLinFactNeighborX="-2836" custLinFactNeighborY="-369"/>
      <dgm:spPr/>
    </dgm:pt>
    <dgm:pt modelId="{45103296-EFD6-40A8-B12F-2C165C98A13E}" type="pres">
      <dgm:prSet presAssocID="{93F9F512-7A8E-47FF-899D-3785C97AC0A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CE3F81B-3520-4373-B49F-7E92F19C3C44}" type="pres">
      <dgm:prSet presAssocID="{93F9F512-7A8E-47FF-899D-3785C97AC0A0}" presName="childNode" presStyleLbl="node1" presStyleIdx="0" presStyleCnt="3">
        <dgm:presLayoutVars>
          <dgm:bulletEnabled val="1"/>
        </dgm:presLayoutVars>
      </dgm:prSet>
      <dgm:spPr/>
    </dgm:pt>
    <dgm:pt modelId="{03ABE7F1-7357-454F-AD65-E6D710BB2920}" type="pres">
      <dgm:prSet presAssocID="{8E5DC4A4-D187-421E-BF1C-A6F1B514C804}" presName="hSp" presStyleCnt="0"/>
      <dgm:spPr/>
    </dgm:pt>
    <dgm:pt modelId="{C1B9DA18-0FAB-45EB-AE53-7015856BF13E}" type="pres">
      <dgm:prSet presAssocID="{8E5DC4A4-D187-421E-BF1C-A6F1B514C804}" presName="vProcSp" presStyleCnt="0"/>
      <dgm:spPr/>
    </dgm:pt>
    <dgm:pt modelId="{D27FD06B-D871-4127-B62B-5259821D2DA1}" type="pres">
      <dgm:prSet presAssocID="{8E5DC4A4-D187-421E-BF1C-A6F1B514C804}" presName="vSp1" presStyleCnt="0"/>
      <dgm:spPr/>
    </dgm:pt>
    <dgm:pt modelId="{6F5B0843-11B4-4D73-A064-2D0B6839E21D}" type="pres">
      <dgm:prSet presAssocID="{8E5DC4A4-D187-421E-BF1C-A6F1B514C804}" presName="simulatedConn" presStyleLbl="solidFgAcc1" presStyleIdx="0" presStyleCnt="2"/>
      <dgm:spPr>
        <a:ln>
          <a:solidFill>
            <a:schemeClr val="tx2"/>
          </a:solidFill>
        </a:ln>
      </dgm:spPr>
    </dgm:pt>
    <dgm:pt modelId="{2CDD19B5-2600-4E21-B3CC-09722ACDA1A3}" type="pres">
      <dgm:prSet presAssocID="{8E5DC4A4-D187-421E-BF1C-A6F1B514C804}" presName="vSp2" presStyleCnt="0"/>
      <dgm:spPr/>
    </dgm:pt>
    <dgm:pt modelId="{42A09E44-48F1-4321-8DEF-8E59A9FDAED9}" type="pres">
      <dgm:prSet presAssocID="{8E5DC4A4-D187-421E-BF1C-A6F1B514C804}" presName="sibTrans" presStyleCnt="0"/>
      <dgm:spPr/>
    </dgm:pt>
    <dgm:pt modelId="{F75F70C9-64A4-4F7F-83A7-A7025D20FECB}" type="pres">
      <dgm:prSet presAssocID="{6FEBC5DF-2E87-4CB7-8CFD-54743295A9E6}" presName="compositeNode" presStyleCnt="0">
        <dgm:presLayoutVars>
          <dgm:bulletEnabled val="1"/>
        </dgm:presLayoutVars>
      </dgm:prSet>
      <dgm:spPr/>
    </dgm:pt>
    <dgm:pt modelId="{AD2D936D-B6ED-40C8-B1E9-A359648C31AD}" type="pres">
      <dgm:prSet presAssocID="{6FEBC5DF-2E87-4CB7-8CFD-54743295A9E6}" presName="bgRect" presStyleLbl="node1" presStyleIdx="1" presStyleCnt="3" custScaleY="170581"/>
      <dgm:spPr/>
    </dgm:pt>
    <dgm:pt modelId="{BCC8F014-A5BE-4ECF-8EDB-975AE9A0FB44}" type="pres">
      <dgm:prSet presAssocID="{6FEBC5DF-2E87-4CB7-8CFD-54743295A9E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2F425B0-99E2-4AFD-8F3D-AACE6264DB67}" type="pres">
      <dgm:prSet presAssocID="{6FEBC5DF-2E87-4CB7-8CFD-54743295A9E6}" presName="childNode" presStyleLbl="node1" presStyleIdx="1" presStyleCnt="3">
        <dgm:presLayoutVars>
          <dgm:bulletEnabled val="1"/>
        </dgm:presLayoutVars>
      </dgm:prSet>
      <dgm:spPr/>
    </dgm:pt>
    <dgm:pt modelId="{6C63E7E7-C41A-41FB-9019-42B886A20F67}" type="pres">
      <dgm:prSet presAssocID="{3E983776-0E73-467B-ABE4-5F6FE69C83D6}" presName="hSp" presStyleCnt="0"/>
      <dgm:spPr/>
    </dgm:pt>
    <dgm:pt modelId="{9F770463-27CA-4C36-93AB-77A41C51D381}" type="pres">
      <dgm:prSet presAssocID="{3E983776-0E73-467B-ABE4-5F6FE69C83D6}" presName="vProcSp" presStyleCnt="0"/>
      <dgm:spPr/>
    </dgm:pt>
    <dgm:pt modelId="{63726868-306C-4BF5-BEB6-0406D853493B}" type="pres">
      <dgm:prSet presAssocID="{3E983776-0E73-467B-ABE4-5F6FE69C83D6}" presName="vSp1" presStyleCnt="0"/>
      <dgm:spPr/>
    </dgm:pt>
    <dgm:pt modelId="{FB7865DE-2B1C-4B10-8FC0-7055C95F7519}" type="pres">
      <dgm:prSet presAssocID="{3E983776-0E73-467B-ABE4-5F6FE69C83D6}" presName="simulatedConn" presStyleLbl="solidFgAcc1" presStyleIdx="1" presStyleCnt="2"/>
      <dgm:spPr>
        <a:ln>
          <a:solidFill>
            <a:schemeClr val="tx2"/>
          </a:solidFill>
        </a:ln>
      </dgm:spPr>
    </dgm:pt>
    <dgm:pt modelId="{0316BA96-76A0-4D38-8494-802EEA4C114C}" type="pres">
      <dgm:prSet presAssocID="{3E983776-0E73-467B-ABE4-5F6FE69C83D6}" presName="vSp2" presStyleCnt="0"/>
      <dgm:spPr/>
    </dgm:pt>
    <dgm:pt modelId="{6A1F32B7-36E5-4944-A3DD-EC68230A1926}" type="pres">
      <dgm:prSet presAssocID="{3E983776-0E73-467B-ABE4-5F6FE69C83D6}" presName="sibTrans" presStyleCnt="0"/>
      <dgm:spPr/>
    </dgm:pt>
    <dgm:pt modelId="{16BC7F79-602E-4F69-BB15-B58CC113F095}" type="pres">
      <dgm:prSet presAssocID="{AF0003B2-BC8C-48A5-B4E8-8979C677EA8C}" presName="compositeNode" presStyleCnt="0">
        <dgm:presLayoutVars>
          <dgm:bulletEnabled val="1"/>
        </dgm:presLayoutVars>
      </dgm:prSet>
      <dgm:spPr/>
    </dgm:pt>
    <dgm:pt modelId="{AE8CA0AD-63F9-4BBC-89EB-A5951D3D2F11}" type="pres">
      <dgm:prSet presAssocID="{AF0003B2-BC8C-48A5-B4E8-8979C677EA8C}" presName="bgRect" presStyleLbl="node1" presStyleIdx="2" presStyleCnt="3" custScaleY="170581"/>
      <dgm:spPr/>
    </dgm:pt>
    <dgm:pt modelId="{EDBF9F13-68C4-4EED-B6DC-4DD96F57385E}" type="pres">
      <dgm:prSet presAssocID="{AF0003B2-BC8C-48A5-B4E8-8979C677EA8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B0960B4-D90C-4A0A-919A-77FB3BEA7B24}" type="pres">
      <dgm:prSet presAssocID="{AF0003B2-BC8C-48A5-B4E8-8979C677EA8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FBBB211-282C-4369-9C5A-0D7A15E908E5}" type="presOf" srcId="{93F9F512-7A8E-47FF-899D-3785C97AC0A0}" destId="{1147BCF5-461A-4F47-8C73-AD723BAA06E5}" srcOrd="0" destOrd="0" presId="urn:microsoft.com/office/officeart/2005/8/layout/hProcess7"/>
    <dgm:cxn modelId="{804C2A19-27C5-40EB-BD91-B1AAAEA28B2E}" type="presOf" srcId="{A9EBF30F-2AFD-4260-AA72-69C0D53BDC0D}" destId="{CCE3F81B-3520-4373-B49F-7E92F19C3C44}" srcOrd="0" destOrd="0" presId="urn:microsoft.com/office/officeart/2005/8/layout/hProcess7"/>
    <dgm:cxn modelId="{77782638-DB3B-4986-8CFA-6B59A0F5D445}" type="presOf" srcId="{B45FD466-1A1A-4875-BF10-D8F7D9E0B05A}" destId="{AF6A7360-C97E-4A07-803C-ECADBBEF6C38}" srcOrd="0" destOrd="0" presId="urn:microsoft.com/office/officeart/2005/8/layout/hProcess7"/>
    <dgm:cxn modelId="{CBAC5245-BCF3-4AC2-A89E-4E93055A4FD5}" type="presOf" srcId="{6FEBC5DF-2E87-4CB7-8CFD-54743295A9E6}" destId="{AD2D936D-B6ED-40C8-B1E9-A359648C31AD}" srcOrd="0" destOrd="0" presId="urn:microsoft.com/office/officeart/2005/8/layout/hProcess7"/>
    <dgm:cxn modelId="{2C544950-EC0F-428C-86BE-7A67EDD19559}" srcId="{B45FD466-1A1A-4875-BF10-D8F7D9E0B05A}" destId="{AF0003B2-BC8C-48A5-B4E8-8979C677EA8C}" srcOrd="2" destOrd="0" parTransId="{FE83C371-A02C-4063-B339-9E73F87877A8}" sibTransId="{6FD471AD-AF64-4D2E-86EE-DEAC6D91FF1F}"/>
    <dgm:cxn modelId="{AC5F6B51-6826-4025-8CCE-3F90E713C2CA}" srcId="{B45FD466-1A1A-4875-BF10-D8F7D9E0B05A}" destId="{93F9F512-7A8E-47FF-899D-3785C97AC0A0}" srcOrd="0" destOrd="0" parTransId="{66E04E03-C0AD-4BE7-B6E5-C2FD81CC02C7}" sibTransId="{8E5DC4A4-D187-421E-BF1C-A6F1B514C804}"/>
    <dgm:cxn modelId="{9F177A66-0059-4BA3-AA51-57CB90C9D47C}" type="presOf" srcId="{6FEBC5DF-2E87-4CB7-8CFD-54743295A9E6}" destId="{BCC8F014-A5BE-4ECF-8EDB-975AE9A0FB44}" srcOrd="1" destOrd="0" presId="urn:microsoft.com/office/officeart/2005/8/layout/hProcess7"/>
    <dgm:cxn modelId="{16346A6B-583E-43C3-A180-EE5B6A320516}" type="presOf" srcId="{B2D47BC6-1B87-4257-B241-D11E3754C8C0}" destId="{C2F425B0-99E2-4AFD-8F3D-AACE6264DB67}" srcOrd="0" destOrd="0" presId="urn:microsoft.com/office/officeart/2005/8/layout/hProcess7"/>
    <dgm:cxn modelId="{5996E37B-ACE0-4547-865C-C389B3EDAF62}" srcId="{93F9F512-7A8E-47FF-899D-3785C97AC0A0}" destId="{A9EBF30F-2AFD-4260-AA72-69C0D53BDC0D}" srcOrd="0" destOrd="0" parTransId="{3DC8B1E4-074E-4ACB-800C-003AE1770C8F}" sibTransId="{D6A610F9-3088-4D56-B585-F7411A6D9B91}"/>
    <dgm:cxn modelId="{F865689D-2CB4-44DA-88DD-B04811344312}" type="presOf" srcId="{9566FE3B-FD4A-47A5-9432-5A5138C106E2}" destId="{1B0960B4-D90C-4A0A-919A-77FB3BEA7B24}" srcOrd="0" destOrd="0" presId="urn:microsoft.com/office/officeart/2005/8/layout/hProcess7"/>
    <dgm:cxn modelId="{0E7404BB-1DE0-49BA-97FF-E3902981F1C5}" type="presOf" srcId="{AF0003B2-BC8C-48A5-B4E8-8979C677EA8C}" destId="{EDBF9F13-68C4-4EED-B6DC-4DD96F57385E}" srcOrd="1" destOrd="0" presId="urn:microsoft.com/office/officeart/2005/8/layout/hProcess7"/>
    <dgm:cxn modelId="{A3156BCC-D697-4BA5-BC26-16FDF36DF6A2}" srcId="{AF0003B2-BC8C-48A5-B4E8-8979C677EA8C}" destId="{9566FE3B-FD4A-47A5-9432-5A5138C106E2}" srcOrd="0" destOrd="0" parTransId="{0FE4159C-C81F-48E4-AF39-24E320D9F383}" sibTransId="{F1A85D20-816C-4412-9D39-490CB70241BD}"/>
    <dgm:cxn modelId="{700CC5CE-6124-4EE5-A23D-9F039A96CE93}" srcId="{B45FD466-1A1A-4875-BF10-D8F7D9E0B05A}" destId="{6FEBC5DF-2E87-4CB7-8CFD-54743295A9E6}" srcOrd="1" destOrd="0" parTransId="{C3EEDC40-B427-4108-8021-4D0FC3AEF2F0}" sibTransId="{3E983776-0E73-467B-ABE4-5F6FE69C83D6}"/>
    <dgm:cxn modelId="{C8ACDDCF-9FF0-485E-84FC-B52191B91D08}" type="presOf" srcId="{93F9F512-7A8E-47FF-899D-3785C97AC0A0}" destId="{45103296-EFD6-40A8-B12F-2C165C98A13E}" srcOrd="1" destOrd="0" presId="urn:microsoft.com/office/officeart/2005/8/layout/hProcess7"/>
    <dgm:cxn modelId="{4B84B5D6-1A0A-4ABC-9254-EAF7ECF12C9F}" srcId="{6FEBC5DF-2E87-4CB7-8CFD-54743295A9E6}" destId="{B2D47BC6-1B87-4257-B241-D11E3754C8C0}" srcOrd="0" destOrd="0" parTransId="{5F87FC0E-2198-4BAC-A57E-6F32247B54A0}" sibTransId="{5CD4B67E-1639-45EE-AC6E-8E84E51A2085}"/>
    <dgm:cxn modelId="{D3DCF5F5-27B2-4BDB-998A-D149AF885D35}" type="presOf" srcId="{AF0003B2-BC8C-48A5-B4E8-8979C677EA8C}" destId="{AE8CA0AD-63F9-4BBC-89EB-A5951D3D2F11}" srcOrd="0" destOrd="0" presId="urn:microsoft.com/office/officeart/2005/8/layout/hProcess7"/>
    <dgm:cxn modelId="{FF5E193E-6A3E-480F-A240-4695CECEA41E}" type="presParOf" srcId="{AF6A7360-C97E-4A07-803C-ECADBBEF6C38}" destId="{A505A8A2-C2AC-46BB-B62F-C3D5F0A01A32}" srcOrd="0" destOrd="0" presId="urn:microsoft.com/office/officeart/2005/8/layout/hProcess7"/>
    <dgm:cxn modelId="{FFD9903E-94BA-40C4-B137-BB8053F4BA12}" type="presParOf" srcId="{A505A8A2-C2AC-46BB-B62F-C3D5F0A01A32}" destId="{1147BCF5-461A-4F47-8C73-AD723BAA06E5}" srcOrd="0" destOrd="0" presId="urn:microsoft.com/office/officeart/2005/8/layout/hProcess7"/>
    <dgm:cxn modelId="{AECF0297-DD4A-439C-B19F-709EB6EBEC3E}" type="presParOf" srcId="{A505A8A2-C2AC-46BB-B62F-C3D5F0A01A32}" destId="{45103296-EFD6-40A8-B12F-2C165C98A13E}" srcOrd="1" destOrd="0" presId="urn:microsoft.com/office/officeart/2005/8/layout/hProcess7"/>
    <dgm:cxn modelId="{2A90822D-E03F-42BF-9B8B-2FEFDF4AB810}" type="presParOf" srcId="{A505A8A2-C2AC-46BB-B62F-C3D5F0A01A32}" destId="{CCE3F81B-3520-4373-B49F-7E92F19C3C44}" srcOrd="2" destOrd="0" presId="urn:microsoft.com/office/officeart/2005/8/layout/hProcess7"/>
    <dgm:cxn modelId="{68FEDEAB-1183-4F06-8CC0-CF787959711A}" type="presParOf" srcId="{AF6A7360-C97E-4A07-803C-ECADBBEF6C38}" destId="{03ABE7F1-7357-454F-AD65-E6D710BB2920}" srcOrd="1" destOrd="0" presId="urn:microsoft.com/office/officeart/2005/8/layout/hProcess7"/>
    <dgm:cxn modelId="{1E243A0D-0F69-494F-9F5B-D785BBC26F53}" type="presParOf" srcId="{AF6A7360-C97E-4A07-803C-ECADBBEF6C38}" destId="{C1B9DA18-0FAB-45EB-AE53-7015856BF13E}" srcOrd="2" destOrd="0" presId="urn:microsoft.com/office/officeart/2005/8/layout/hProcess7"/>
    <dgm:cxn modelId="{14E97A29-D7D8-4991-97C5-997C97A6D180}" type="presParOf" srcId="{C1B9DA18-0FAB-45EB-AE53-7015856BF13E}" destId="{D27FD06B-D871-4127-B62B-5259821D2DA1}" srcOrd="0" destOrd="0" presId="urn:microsoft.com/office/officeart/2005/8/layout/hProcess7"/>
    <dgm:cxn modelId="{49D25C1C-5ACC-4370-9805-AD4481A936C8}" type="presParOf" srcId="{C1B9DA18-0FAB-45EB-AE53-7015856BF13E}" destId="{6F5B0843-11B4-4D73-A064-2D0B6839E21D}" srcOrd="1" destOrd="0" presId="urn:microsoft.com/office/officeart/2005/8/layout/hProcess7"/>
    <dgm:cxn modelId="{EC245B63-E187-491B-B104-4A7C02370C99}" type="presParOf" srcId="{C1B9DA18-0FAB-45EB-AE53-7015856BF13E}" destId="{2CDD19B5-2600-4E21-B3CC-09722ACDA1A3}" srcOrd="2" destOrd="0" presId="urn:microsoft.com/office/officeart/2005/8/layout/hProcess7"/>
    <dgm:cxn modelId="{C4BD92FA-79B8-4E67-A8D5-5B85D83354F2}" type="presParOf" srcId="{AF6A7360-C97E-4A07-803C-ECADBBEF6C38}" destId="{42A09E44-48F1-4321-8DEF-8E59A9FDAED9}" srcOrd="3" destOrd="0" presId="urn:microsoft.com/office/officeart/2005/8/layout/hProcess7"/>
    <dgm:cxn modelId="{D8B2B04B-45BA-476E-9C90-27E318F100C8}" type="presParOf" srcId="{AF6A7360-C97E-4A07-803C-ECADBBEF6C38}" destId="{F75F70C9-64A4-4F7F-83A7-A7025D20FECB}" srcOrd="4" destOrd="0" presId="urn:microsoft.com/office/officeart/2005/8/layout/hProcess7"/>
    <dgm:cxn modelId="{7C81F430-60C4-4110-9549-F7BF055EF545}" type="presParOf" srcId="{F75F70C9-64A4-4F7F-83A7-A7025D20FECB}" destId="{AD2D936D-B6ED-40C8-B1E9-A359648C31AD}" srcOrd="0" destOrd="0" presId="urn:microsoft.com/office/officeart/2005/8/layout/hProcess7"/>
    <dgm:cxn modelId="{C7A26583-B2F3-4695-BEAE-19ECB8A03F64}" type="presParOf" srcId="{F75F70C9-64A4-4F7F-83A7-A7025D20FECB}" destId="{BCC8F014-A5BE-4ECF-8EDB-975AE9A0FB44}" srcOrd="1" destOrd="0" presId="urn:microsoft.com/office/officeart/2005/8/layout/hProcess7"/>
    <dgm:cxn modelId="{0FD02805-BA00-4733-B1E4-9CD919B25A4F}" type="presParOf" srcId="{F75F70C9-64A4-4F7F-83A7-A7025D20FECB}" destId="{C2F425B0-99E2-4AFD-8F3D-AACE6264DB67}" srcOrd="2" destOrd="0" presId="urn:microsoft.com/office/officeart/2005/8/layout/hProcess7"/>
    <dgm:cxn modelId="{8BA43432-654C-4F53-8DAA-9B256879B860}" type="presParOf" srcId="{AF6A7360-C97E-4A07-803C-ECADBBEF6C38}" destId="{6C63E7E7-C41A-41FB-9019-42B886A20F67}" srcOrd="5" destOrd="0" presId="urn:microsoft.com/office/officeart/2005/8/layout/hProcess7"/>
    <dgm:cxn modelId="{067047BA-039F-46B3-9F04-3BF0416D20A2}" type="presParOf" srcId="{AF6A7360-C97E-4A07-803C-ECADBBEF6C38}" destId="{9F770463-27CA-4C36-93AB-77A41C51D381}" srcOrd="6" destOrd="0" presId="urn:microsoft.com/office/officeart/2005/8/layout/hProcess7"/>
    <dgm:cxn modelId="{45EB1DF7-6C60-4453-9AF4-7176FA0C1361}" type="presParOf" srcId="{9F770463-27CA-4C36-93AB-77A41C51D381}" destId="{63726868-306C-4BF5-BEB6-0406D853493B}" srcOrd="0" destOrd="0" presId="urn:microsoft.com/office/officeart/2005/8/layout/hProcess7"/>
    <dgm:cxn modelId="{D54687A3-8150-4AFD-8715-465488870FD9}" type="presParOf" srcId="{9F770463-27CA-4C36-93AB-77A41C51D381}" destId="{FB7865DE-2B1C-4B10-8FC0-7055C95F7519}" srcOrd="1" destOrd="0" presId="urn:microsoft.com/office/officeart/2005/8/layout/hProcess7"/>
    <dgm:cxn modelId="{065C1FD1-B94A-4F0C-8415-4911C79FBC90}" type="presParOf" srcId="{9F770463-27CA-4C36-93AB-77A41C51D381}" destId="{0316BA96-76A0-4D38-8494-802EEA4C114C}" srcOrd="2" destOrd="0" presId="urn:microsoft.com/office/officeart/2005/8/layout/hProcess7"/>
    <dgm:cxn modelId="{785A9770-A5C9-4F4E-991C-A5827D302C3C}" type="presParOf" srcId="{AF6A7360-C97E-4A07-803C-ECADBBEF6C38}" destId="{6A1F32B7-36E5-4944-A3DD-EC68230A1926}" srcOrd="7" destOrd="0" presId="urn:microsoft.com/office/officeart/2005/8/layout/hProcess7"/>
    <dgm:cxn modelId="{F5BBA467-374E-4A4C-8D04-D304821E65F2}" type="presParOf" srcId="{AF6A7360-C97E-4A07-803C-ECADBBEF6C38}" destId="{16BC7F79-602E-4F69-BB15-B58CC113F095}" srcOrd="8" destOrd="0" presId="urn:microsoft.com/office/officeart/2005/8/layout/hProcess7"/>
    <dgm:cxn modelId="{E9356BEF-C3F3-4174-AB8B-8FEB2064522A}" type="presParOf" srcId="{16BC7F79-602E-4F69-BB15-B58CC113F095}" destId="{AE8CA0AD-63F9-4BBC-89EB-A5951D3D2F11}" srcOrd="0" destOrd="0" presId="urn:microsoft.com/office/officeart/2005/8/layout/hProcess7"/>
    <dgm:cxn modelId="{25651F22-1AE9-456D-B517-0084C6E3A552}" type="presParOf" srcId="{16BC7F79-602E-4F69-BB15-B58CC113F095}" destId="{EDBF9F13-68C4-4EED-B6DC-4DD96F57385E}" srcOrd="1" destOrd="0" presId="urn:microsoft.com/office/officeart/2005/8/layout/hProcess7"/>
    <dgm:cxn modelId="{059FD3D0-6AA0-4838-ADE7-3A8B4E549873}" type="presParOf" srcId="{16BC7F79-602E-4F69-BB15-B58CC113F095}" destId="{1B0960B4-D90C-4A0A-919A-77FB3BEA7B2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7BCF5-461A-4F47-8C73-AD723BAA06E5}">
      <dsp:nvSpPr>
        <dsp:cNvPr id="0" name=""/>
        <dsp:cNvSpPr/>
      </dsp:nvSpPr>
      <dsp:spPr>
        <a:xfrm>
          <a:off x="0" y="-711520"/>
          <a:ext cx="2559617" cy="5239465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Konsentrasjonsvansker</a:t>
          </a:r>
        </a:p>
      </dsp:txBody>
      <dsp:txXfrm rot="16200000">
        <a:off x="-1892218" y="1180698"/>
        <a:ext cx="4296361" cy="511923"/>
      </dsp:txXfrm>
    </dsp:sp>
    <dsp:sp modelId="{CCE3F81B-3520-4373-B49F-7E92F19C3C44}">
      <dsp:nvSpPr>
        <dsp:cNvPr id="0" name=""/>
        <dsp:cNvSpPr/>
      </dsp:nvSpPr>
      <dsp:spPr>
        <a:xfrm>
          <a:off x="511923" y="-711520"/>
          <a:ext cx="1906914" cy="52394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Vansker med å gjennomføre oppgaver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Skifter fra en aktivitet til en annen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Problemer med å følge instruksjoner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Greier ikke å organisere aktiviteter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Distraheres lett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 </a:t>
          </a:r>
        </a:p>
      </dsp:txBody>
      <dsp:txXfrm>
        <a:off x="511923" y="-711520"/>
        <a:ext cx="1906914" cy="5239465"/>
      </dsp:txXfrm>
    </dsp:sp>
    <dsp:sp modelId="{AD2D936D-B6ED-40C8-B1E9-A359648C31AD}">
      <dsp:nvSpPr>
        <dsp:cNvPr id="0" name=""/>
        <dsp:cNvSpPr/>
      </dsp:nvSpPr>
      <dsp:spPr>
        <a:xfrm>
          <a:off x="2649798" y="-711520"/>
          <a:ext cx="2559617" cy="5239465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Hyperaktivitet</a:t>
          </a:r>
        </a:p>
      </dsp:txBody>
      <dsp:txXfrm rot="16200000">
        <a:off x="757579" y="1180698"/>
        <a:ext cx="4296361" cy="511923"/>
      </dsp:txXfrm>
    </dsp:sp>
    <dsp:sp modelId="{6F5B0843-11B4-4D73-A064-2D0B6839E21D}">
      <dsp:nvSpPr>
        <dsp:cNvPr id="0" name=""/>
        <dsp:cNvSpPr/>
      </dsp:nvSpPr>
      <dsp:spPr>
        <a:xfrm rot="5400000">
          <a:off x="2436787" y="1730953"/>
          <a:ext cx="451619" cy="38394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425B0-99E2-4AFD-8F3D-AACE6264DB67}">
      <dsp:nvSpPr>
        <dsp:cNvPr id="0" name=""/>
        <dsp:cNvSpPr/>
      </dsp:nvSpPr>
      <dsp:spPr>
        <a:xfrm>
          <a:off x="3161722" y="-711520"/>
          <a:ext cx="1906914" cy="52394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Vansker med å sitte stille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Uro i hender og føtter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Rastløshet, indre uro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«Som drevet av en indre motor»</a:t>
          </a:r>
        </a:p>
      </dsp:txBody>
      <dsp:txXfrm>
        <a:off x="3161722" y="-711520"/>
        <a:ext cx="1906914" cy="5239465"/>
      </dsp:txXfrm>
    </dsp:sp>
    <dsp:sp modelId="{AE8CA0AD-63F9-4BBC-89EB-A5951D3D2F11}">
      <dsp:nvSpPr>
        <dsp:cNvPr id="0" name=""/>
        <dsp:cNvSpPr/>
      </dsp:nvSpPr>
      <dsp:spPr>
        <a:xfrm>
          <a:off x="5299002" y="-711520"/>
          <a:ext cx="2559617" cy="5239465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Impulsivitet</a:t>
          </a:r>
        </a:p>
      </dsp:txBody>
      <dsp:txXfrm rot="16200000">
        <a:off x="3406783" y="1180698"/>
        <a:ext cx="4296361" cy="511923"/>
      </dsp:txXfrm>
    </dsp:sp>
    <dsp:sp modelId="{FB7865DE-2B1C-4B10-8FC0-7055C95F7519}">
      <dsp:nvSpPr>
        <dsp:cNvPr id="0" name=""/>
        <dsp:cNvSpPr/>
      </dsp:nvSpPr>
      <dsp:spPr>
        <a:xfrm rot="5400000">
          <a:off x="5085991" y="1730953"/>
          <a:ext cx="451619" cy="38394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960B4-D90C-4A0A-919A-77FB3BEA7B24}">
      <dsp:nvSpPr>
        <dsp:cNvPr id="0" name=""/>
        <dsp:cNvSpPr/>
      </dsp:nvSpPr>
      <dsp:spPr>
        <a:xfrm>
          <a:off x="5810926" y="-711520"/>
          <a:ext cx="1906914" cy="52394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Kan ikke vente på tur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Avbryter eller forstyrrer andre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Handler uten å tenke seg om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</dsp:txBody>
      <dsp:txXfrm>
        <a:off x="5810926" y="-711520"/>
        <a:ext cx="1906914" cy="5239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3EAE99-04EC-45E9-93AD-8E22209324CF}" type="datetimeFigureOut">
              <a:rPr lang="nb-NO"/>
              <a:pPr>
                <a:defRPr/>
              </a:pPr>
              <a:t>08.10.2020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02F9B3-8608-4C89-83C8-E32F032BF2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902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DAF927-56B1-4BE8-8F90-82649D22CBC0}" type="datetimeFigureOut">
              <a:rPr lang="nb-NO"/>
              <a:pPr>
                <a:defRPr/>
              </a:pPr>
              <a:t>08.10.2020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E6EC9-12C2-447A-A48E-E9686EAB8F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810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24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19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524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050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125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422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604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427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867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908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5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893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141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347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795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034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3100" y="811213"/>
            <a:ext cx="5408613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xfrm>
            <a:off x="680562" y="5296756"/>
            <a:ext cx="5444490" cy="39776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28943" indent="-228943">
              <a:lnSpc>
                <a:spcPct val="80000"/>
              </a:lnSpc>
            </a:pPr>
            <a:endParaRPr lang="nb-NO" sz="800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FF19F1-518E-4CFD-883A-CA08256F790B}" type="datetime1">
              <a:rPr lang="nb-NO" smtClean="0"/>
              <a:t>08.10.2020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196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FF832BE-EBB6-4505-BDC8-200E61806FCF}" type="datetime1">
              <a:rPr lang="nb-NO" smtClean="0"/>
              <a:t>08.10.2020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26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190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38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95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85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88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22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484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00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E6EC9-12C2-447A-A48E-E9686EAB8F73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663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78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2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86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7448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9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10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79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39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02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9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59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86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" y="0"/>
            <a:ext cx="19145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10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adhdnorg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retningslinjer/adh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ZUQwiJ6EeA&amp;t=8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adhdnorge.no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adhdnorge.n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/>
              <a:t>www.adhdnorge.no</a:t>
            </a:r>
            <a:endParaRPr lang="nb-NO">
              <a:solidFill>
                <a:srgbClr val="88A44D"/>
              </a:solidFill>
            </a:endParaRPr>
          </a:p>
        </p:txBody>
      </p:sp>
      <p:sp>
        <p:nvSpPr>
          <p:cNvPr id="1945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nb-N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nb-NO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nb-NO" sz="2400"/>
          </a:p>
          <a:p>
            <a:pPr eaLnBrk="1" hangingPunct="1">
              <a:buFont typeface="Wingdings 2" pitchFamily="18" charset="2"/>
              <a:buNone/>
            </a:pPr>
            <a:endParaRPr lang="nb-NO" sz="240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6427440" cy="366713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534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0246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Venneferdigheter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Utfordringer med det sosiale – å få og holde på venner fordi de kan ha vanskeligheter med å lytte å være følsomme overfor andre</a:t>
            </a:r>
          </a:p>
          <a:p>
            <a:endParaRPr lang="nb-NO" dirty="0"/>
          </a:p>
          <a:p>
            <a:r>
              <a:rPr lang="nb-NO" dirty="0"/>
              <a:t>Vanskelig å mestre de sosiale kodene. Trenger hjelp og god veiledning av ledere for å takle sosial samhandling med jevnaldrende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36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Venneferdigheter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ADHD involvere redusert oppmerksomhet til å forstå emosjonelle aspekter i gitte situasjoner. </a:t>
            </a:r>
          </a:p>
          <a:p>
            <a:r>
              <a:rPr lang="nb-NO" dirty="0"/>
              <a:t>Misforstår andres følelser </a:t>
            </a:r>
          </a:p>
          <a:p>
            <a:r>
              <a:rPr lang="nb-NO" dirty="0"/>
              <a:t>Misforstår situasjoner</a:t>
            </a:r>
          </a:p>
          <a:p>
            <a:r>
              <a:rPr lang="nb-NO" dirty="0"/>
              <a:t>Kan føre til sosial avvisning fra jevnaldrende og dermed ensomhet</a:t>
            </a:r>
          </a:p>
          <a:p>
            <a:r>
              <a:rPr lang="nb-NO" dirty="0"/>
              <a:t>Det kan være vanskelig å ta imot ros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20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Venneferdigheter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Når oppmerksomheten mangler blir automatiseringen av ferdigheter vanskeligere</a:t>
            </a:r>
          </a:p>
          <a:p>
            <a:r>
              <a:rPr lang="nb-NO" dirty="0"/>
              <a:t>Automatisere mest mulig </a:t>
            </a:r>
          </a:p>
          <a:p>
            <a:r>
              <a:rPr lang="nb-NO" dirty="0"/>
              <a:t>Generalisering er viktig</a:t>
            </a:r>
          </a:p>
          <a:p>
            <a:r>
              <a:rPr lang="nb-NO" dirty="0"/>
              <a:t>Straff og negative tilbakemeldinger fra andre fører til sinne, tristhet, unngåelse og redusert motivasjon for å delta.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15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449A21-06C8-4D23-A065-7A281B87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>
                <a:latin typeface="Arial" panose="020B0604020202020204" pitchFamily="34" charset="0"/>
                <a:cs typeface="Arial" panose="020B0604020202020204" pitchFamily="34" charset="0"/>
              </a:rPr>
              <a:t>Å følge reglene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BAE69F-B3E3-41B3-8579-B83B57928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Forvent at barn med ADHD følger de samme reglene som andre</a:t>
            </a:r>
          </a:p>
          <a:p>
            <a:pPr marL="0" indent="0"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ADHD er en forklaring, men ikke en unnskyldning</a:t>
            </a:r>
          </a:p>
          <a:p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Trene på å vente på tur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9FE1A3-FE21-4B5D-B87D-FA9A1CB6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1F06E-2A7A-4C75-9B90-6CAF235E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F3EDA3-D82B-4466-B931-34C99D78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53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Tips for å </a:t>
            </a:r>
            <a:r>
              <a:rPr lang="en-US" sz="3600" err="1"/>
              <a:t>lykkes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Viktig at foreldre og trenere jobber sammen</a:t>
            </a:r>
          </a:p>
          <a:p>
            <a:r>
              <a:rPr lang="nb-NO"/>
              <a:t>Oppmuntre foreldre til å opplyse om at barnet har ADHD slik at man kan støtte barnet best mulig</a:t>
            </a:r>
          </a:p>
          <a:p>
            <a:r>
              <a:rPr lang="nb-NO"/>
              <a:t>Få vite hva som fungerer bra og hva som ikke fungerer</a:t>
            </a:r>
          </a:p>
          <a:p>
            <a:r>
              <a:rPr lang="nb-NO"/>
              <a:t>Foreldre kan med fordel delta aktivt i idrettslaget slik at man blir kjent med miljøet</a:t>
            </a:r>
          </a:p>
          <a:p>
            <a:r>
              <a:rPr lang="nb-NO"/>
              <a:t>Skap en allianse med foreldre og barnet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71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EKSEKUTIVE FUNKSJONER: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277072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</a:pPr>
            <a:r>
              <a:rPr lang="nb-NO" sz="2000" b="1" dirty="0">
                <a:latin typeface="Raleway" panose="020B0003030101060003"/>
              </a:rPr>
              <a:t>Kort oppmerksomhetsevne, men evne til intens fokusering over tid, hvis noe er viktig nok</a:t>
            </a:r>
          </a:p>
          <a:p>
            <a:pPr lvl="1">
              <a:spcBef>
                <a:spcPct val="50000"/>
              </a:spcBef>
            </a:pPr>
            <a:r>
              <a:rPr lang="nb-NO" sz="2000" b="1" dirty="0">
                <a:latin typeface="Raleway" panose="020B0003030101060003"/>
              </a:rPr>
              <a:t>Dårlig planleggingsevne, men stor evne til å endre strategi raskt</a:t>
            </a:r>
          </a:p>
          <a:p>
            <a:pPr lvl="1">
              <a:spcBef>
                <a:spcPct val="50000"/>
              </a:spcBef>
            </a:pPr>
            <a:r>
              <a:rPr lang="nb-NO" sz="2000" b="1" dirty="0">
                <a:latin typeface="Raleway" panose="020B0003030101060003"/>
              </a:rPr>
              <a:t>Dårlig tidsopplevelse, men kan arbeide utrettelig mot viktig mål (glemme tid/sted)</a:t>
            </a:r>
          </a:p>
          <a:p>
            <a:pPr lvl="1">
              <a:spcBef>
                <a:spcPct val="50000"/>
              </a:spcBef>
            </a:pPr>
            <a:r>
              <a:rPr lang="nb-NO" sz="2000" b="1" dirty="0">
                <a:latin typeface="Raleway" panose="020B0003030101060003"/>
              </a:rPr>
              <a:t>Utålmodig, men resultatorientert på stadig søken etter sammenhenger/svar</a:t>
            </a:r>
          </a:p>
          <a:p>
            <a:pPr lvl="1">
              <a:spcBef>
                <a:spcPct val="50000"/>
              </a:spcBef>
            </a:pPr>
            <a:r>
              <a:rPr lang="nb-NO" sz="2000" b="1" dirty="0">
                <a:latin typeface="Raleway" panose="020B0003030101060003"/>
              </a:rPr>
              <a:t>Vansker med å bruke språket til å forklare seg. Men er visuelle tenkere som kan se sammenhenger</a:t>
            </a:r>
          </a:p>
          <a:p>
            <a:pPr lvl="1">
              <a:spcBef>
                <a:spcPct val="50000"/>
              </a:spcBef>
            </a:pPr>
            <a:r>
              <a:rPr lang="nb-NO" sz="2000" b="1" dirty="0">
                <a:latin typeface="Raleway" panose="020B0003030101060003"/>
              </a:rPr>
              <a:t>Arbeider intuitivt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0" y="62182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7" name="Picture 12" descr="COLOURBOX1202864">
            <a:extLst>
              <a:ext uri="{FF2B5EF4-FFF2-40B4-BE49-F238E27FC236}">
                <a16:creationId xmlns:a16="http://schemas.microsoft.com/office/drawing/2014/main" id="{B0751853-1EA5-452B-A385-6E166CCE1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24304" y="5127639"/>
            <a:ext cx="2270760" cy="170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147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EKSEKUTIVE FUNKSJONER: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277072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nb-NO" sz="2000" b="1" dirty="0">
                <a:latin typeface="Raleway" panose="020B0003030101060003"/>
              </a:rPr>
              <a:t>Godt visuelt minne sammenliknet med verbalt minne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b-NO" sz="2000" b="1" dirty="0" err="1">
                <a:latin typeface="Raleway" panose="020B0003030101060003"/>
              </a:rPr>
              <a:t>Disorganisert</a:t>
            </a:r>
            <a:r>
              <a:rPr lang="nb-NO" sz="2000" b="1" dirty="0">
                <a:latin typeface="Raleway" panose="020B0003030101060003"/>
              </a:rPr>
              <a:t> (dårlig til å organisere på uviktig ting)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b-NO" sz="2000" b="1" dirty="0">
                <a:latin typeface="Raleway" panose="020B0003030101060003"/>
              </a:rPr>
              <a:t>Mye kreativitet (også på hyss og humor)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b-NO" sz="2000" b="1" dirty="0">
                <a:latin typeface="Raleway" panose="020B0003030101060003"/>
              </a:rPr>
              <a:t>Vansker med å lese, lytte og skrive – får ikke hjernen i fokus</a:t>
            </a:r>
          </a:p>
          <a:p>
            <a:pPr lvl="1">
              <a:spcBef>
                <a:spcPct val="50000"/>
              </a:spcBef>
            </a:pPr>
            <a:r>
              <a:rPr lang="nb-NO" sz="2000" b="1" dirty="0">
                <a:latin typeface="Raleway" panose="020B0003030101060003"/>
              </a:rPr>
              <a:t>Avhengig av å føle mestring for ikke å gi opp. Følelse av nederlag/ikke være bra nok, kan raskt gi opphav til resignasjon </a:t>
            </a:r>
          </a:p>
          <a:p>
            <a:pPr lvl="1">
              <a:spcBef>
                <a:spcPct val="50000"/>
              </a:spcBef>
            </a:pPr>
            <a:r>
              <a:rPr lang="nb-NO" sz="2000" b="1" dirty="0">
                <a:latin typeface="Raleway" panose="020B0003030101060003"/>
              </a:rPr>
              <a:t>Vansker med å sitte stille hvis ikke hjernen får tilfredsstilt behovet for engasjement</a:t>
            </a:r>
          </a:p>
          <a:p>
            <a:pPr lvl="1">
              <a:spcBef>
                <a:spcPct val="50000"/>
              </a:spcBef>
            </a:pPr>
            <a:r>
              <a:rPr lang="nb-NO" sz="2000" b="1" dirty="0">
                <a:latin typeface="Raleway" panose="020B0003030101060003"/>
              </a:rPr>
              <a:t>Lærer ved å prøve og feile. 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0" y="62182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7" name="Picture 12" descr="COLOURBOX1202864">
            <a:extLst>
              <a:ext uri="{FF2B5EF4-FFF2-40B4-BE49-F238E27FC236}">
                <a16:creationId xmlns:a16="http://schemas.microsoft.com/office/drawing/2014/main" id="{B0751853-1EA5-452B-A385-6E166CCE1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21970" y="5445224"/>
            <a:ext cx="211435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608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/>
              <a:t>TID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277072"/>
          </a:xfrm>
        </p:spPr>
        <p:txBody>
          <a:bodyPr>
            <a:normAutofit/>
          </a:bodyPr>
          <a:lstStyle/>
          <a:p>
            <a:pPr lvl="1"/>
            <a:r>
              <a:rPr lang="nb-NO"/>
              <a:t>HVOR LANG TID TAR DET?</a:t>
            </a:r>
          </a:p>
          <a:p>
            <a:pPr lvl="1"/>
            <a:endParaRPr lang="nb-NO"/>
          </a:p>
          <a:p>
            <a:pPr lvl="1"/>
            <a:r>
              <a:rPr lang="nb-NO"/>
              <a:t>KLOKKA ER NÅ!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2018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0" y="62182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9" name="Bilde 8" descr="klokke – Wiktionary">
            <a:extLst>
              <a:ext uri="{FF2B5EF4-FFF2-40B4-BE49-F238E27FC236}">
                <a16:creationId xmlns:a16="http://schemas.microsoft.com/office/drawing/2014/main" id="{41E71FA5-485B-4242-889B-9735BD264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60" y="317980"/>
            <a:ext cx="2012195" cy="208536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B0E321D-E943-462E-B4C4-9ADA4071C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44" y="3022283"/>
            <a:ext cx="3154680" cy="315468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6D440EF-538B-498A-8A02-25201E555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44" y="2207055"/>
            <a:ext cx="3759912" cy="250660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1D25ED7-D194-488C-ADA6-633F2E4441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" y="3554436"/>
            <a:ext cx="4615244" cy="32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50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7200800" cy="59671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681019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/>
              <a:t>TID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2770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Tidsoppfatning som «egen» kognitiv funksjon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Involvert i flere former for eksekutive funksjoner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Husker ikke like godt hvor lang tid tar;</a:t>
            </a:r>
          </a:p>
          <a:p>
            <a:pPr lvl="1">
              <a:buFontTx/>
              <a:buChar char="-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Hvor lang tid tar det å tømme oppvaskmaskinen?</a:t>
            </a:r>
          </a:p>
          <a:p>
            <a:pPr lvl="1">
              <a:buFontTx/>
              <a:buChar char="-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Hvor kommer den kjørende bilen til å passere?</a:t>
            </a:r>
          </a:p>
          <a:p>
            <a:pPr lvl="1">
              <a:buFontTx/>
              <a:buChar char="-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Hvordan komme i tide?</a:t>
            </a:r>
            <a:endParaRPr lang="nb-NO"/>
          </a:p>
          <a:p>
            <a:pPr marL="457200" lvl="1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0" y="62182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1D25ED7-D194-488C-ADA6-633F2E444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00" y="4647423"/>
            <a:ext cx="3111612" cy="2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8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7D7A26-6B33-4217-A1F3-6770E5DE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rmAutofit/>
          </a:bodyPr>
          <a:lstStyle/>
          <a:p>
            <a:r>
              <a:rPr lang="nb-NO" sz="2400">
                <a:latin typeface="Arial" panose="020B0604020202020204" pitchFamily="34" charset="0"/>
                <a:cs typeface="Arial" panose="020B0604020202020204" pitchFamily="34" charset="0"/>
              </a:rPr>
              <a:t>HAR DU SETT ÈN MED ADHD, HAR DU KUN SETT 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A19612-810E-4907-A774-2449B7DE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348880"/>
            <a:ext cx="7003464" cy="4007470"/>
          </a:xfrm>
        </p:spPr>
        <p:txBody>
          <a:bodyPr>
            <a:normAutofit/>
          </a:bodyPr>
          <a:lstStyle/>
          <a:p>
            <a:r>
              <a:rPr lang="nb-NO"/>
              <a:t>Fakta om ADHD hos barn og unge </a:t>
            </a:r>
          </a:p>
          <a:p>
            <a:r>
              <a:rPr lang="nb-NO"/>
              <a:t>Tips til tilrettelegging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E83EE5-AE72-4043-BC4D-45077564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D3A551-FF19-4D8F-B551-BD64C603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CE5CB0-7EFC-485C-B166-C8CC0DCD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292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/>
              <a:t>SKAP OVERSIKT OG FORUTSIGBARHET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27707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nb-NO" sz="2200">
                <a:latin typeface="Raleway" panose="020B0003030101060003"/>
              </a:rPr>
              <a:t>Personer med ADHD må vite </a:t>
            </a:r>
            <a:r>
              <a:rPr lang="nb-NO" sz="2200" b="1">
                <a:solidFill>
                  <a:srgbClr val="FF0000"/>
                </a:solidFill>
                <a:latin typeface="Raleway" panose="020B0003030101060003"/>
              </a:rPr>
              <a:t>når</a:t>
            </a:r>
            <a:r>
              <a:rPr lang="nb-NO" sz="2200">
                <a:latin typeface="Raleway" panose="020B0003030101060003"/>
              </a:rPr>
              <a:t> ting skal skje</a:t>
            </a:r>
          </a:p>
          <a:p>
            <a:pPr>
              <a:spcBef>
                <a:spcPct val="50000"/>
              </a:spcBef>
            </a:pPr>
            <a:r>
              <a:rPr lang="nb-NO" sz="2200">
                <a:latin typeface="Raleway" panose="020B0003030101060003"/>
              </a:rPr>
              <a:t>Personer med ADHD må vite </a:t>
            </a:r>
            <a:r>
              <a:rPr lang="nb-NO" sz="2200" b="1">
                <a:solidFill>
                  <a:srgbClr val="FF0000"/>
                </a:solidFill>
                <a:latin typeface="Raleway" panose="020B0003030101060003"/>
              </a:rPr>
              <a:t>hvor</a:t>
            </a:r>
            <a:r>
              <a:rPr lang="nb-NO" sz="2200">
                <a:latin typeface="Raleway" panose="020B0003030101060003"/>
              </a:rPr>
              <a:t> de skal være</a:t>
            </a:r>
          </a:p>
          <a:p>
            <a:pPr>
              <a:spcBef>
                <a:spcPct val="50000"/>
              </a:spcBef>
            </a:pPr>
            <a:r>
              <a:rPr lang="nb-NO" sz="2200">
                <a:latin typeface="Raleway" panose="020B0003030101060003"/>
              </a:rPr>
              <a:t>Personer med ADHD må vite </a:t>
            </a:r>
            <a:r>
              <a:rPr lang="nb-NO" sz="2200" b="1">
                <a:solidFill>
                  <a:srgbClr val="FF0000"/>
                </a:solidFill>
                <a:latin typeface="Raleway" panose="020B0003030101060003"/>
              </a:rPr>
              <a:t>hvem </a:t>
            </a:r>
            <a:r>
              <a:rPr lang="nb-NO" sz="2200">
                <a:latin typeface="Raleway" panose="020B0003030101060003"/>
              </a:rPr>
              <a:t>de skal være sammen med</a:t>
            </a:r>
          </a:p>
          <a:p>
            <a:pPr>
              <a:spcBef>
                <a:spcPct val="50000"/>
              </a:spcBef>
            </a:pPr>
            <a:r>
              <a:rPr lang="nb-NO" sz="2200">
                <a:latin typeface="Raleway" panose="020B0003030101060003"/>
              </a:rPr>
              <a:t>Personer med ADHD må vite </a:t>
            </a:r>
            <a:r>
              <a:rPr lang="nb-NO" sz="2200" b="1">
                <a:solidFill>
                  <a:srgbClr val="FF0000"/>
                </a:solidFill>
                <a:latin typeface="Raleway" panose="020B0003030101060003"/>
              </a:rPr>
              <a:t>hva</a:t>
            </a:r>
            <a:r>
              <a:rPr lang="nb-NO" sz="2200" b="1">
                <a:latin typeface="Raleway" panose="020B0003030101060003"/>
              </a:rPr>
              <a:t> </a:t>
            </a:r>
            <a:r>
              <a:rPr lang="nb-NO" sz="2200">
                <a:latin typeface="Raleway" panose="020B0003030101060003"/>
              </a:rPr>
              <a:t>som</a:t>
            </a:r>
            <a:r>
              <a:rPr lang="nb-NO">
                <a:latin typeface="Raleway" panose="020B0003030101060003"/>
              </a:rPr>
              <a:t> </a:t>
            </a:r>
            <a:r>
              <a:rPr lang="nb-NO" sz="2000">
                <a:latin typeface="Raleway" panose="020B0003030101060003"/>
              </a:rPr>
              <a:t>skal skje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79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0" y="62182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012D3E0-D870-434E-ACFF-4E7E7EDC3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01" y="4012555"/>
            <a:ext cx="3830719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0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HUSK: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3891087"/>
          </a:xfrm>
        </p:spPr>
        <p:txBody>
          <a:bodyPr>
            <a:normAutofit fontScale="92500" lnSpcReduction="10000"/>
          </a:bodyPr>
          <a:lstStyle/>
          <a:p>
            <a:r>
              <a:rPr lang="nb-NO" sz="2600"/>
              <a:t>Negative reaksjoner hos barnet er ofte reaksjon på </a:t>
            </a:r>
            <a:r>
              <a:rPr lang="nb-NO" sz="2600" err="1"/>
              <a:t>tilkortkomming</a:t>
            </a:r>
            <a:r>
              <a:rPr lang="nb-NO" sz="2600"/>
              <a:t> – også sosialt.</a:t>
            </a:r>
          </a:p>
          <a:p>
            <a:pPr>
              <a:buFont typeface="Wingdings 2" pitchFamily="18" charset="2"/>
              <a:buNone/>
            </a:pPr>
            <a:endParaRPr lang="nb-NO" sz="2600"/>
          </a:p>
          <a:p>
            <a:r>
              <a:rPr lang="nb-NO" sz="2600"/>
              <a:t>Avtale ”signal” fra trener til å styre barnet tilbake når han/hun faller ut.</a:t>
            </a:r>
          </a:p>
          <a:p>
            <a:r>
              <a:rPr lang="nb-NO" sz="2600"/>
              <a:t>Overse avvikende atferd som ikke volder problemer for barnet, voksne eller jevnaldrende.</a:t>
            </a:r>
          </a:p>
          <a:p>
            <a:r>
              <a:rPr lang="nb-NO" sz="2600"/>
              <a:t>Ha hyppige pauser!</a:t>
            </a:r>
          </a:p>
          <a:p>
            <a:r>
              <a:rPr lang="nb-NO" sz="2600"/>
              <a:t>Fokus blir større når man fokuserer på de! Fokus på det positive. Understrek det positive og ha fokus på mestring!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0" y="62182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8" name="Bilde 6" descr="adhd.jpg">
            <a:extLst>
              <a:ext uri="{FF2B5EF4-FFF2-40B4-BE49-F238E27FC236}">
                <a16:creationId xmlns:a16="http://schemas.microsoft.com/office/drawing/2014/main" id="{3E8923AD-A0AF-4A44-916A-45F06569CA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320" y="4943823"/>
            <a:ext cx="1905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24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tel 6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/>
              <a:t>Tips </a:t>
            </a:r>
          </a:p>
        </p:txBody>
      </p:sp>
      <p:sp>
        <p:nvSpPr>
          <p:cNvPr id="25603" name="Plassholder for innhold 7"/>
          <p:cNvSpPr>
            <a:spLocks noGrp="1"/>
          </p:cNvSpPr>
          <p:nvPr>
            <p:ph idx="1"/>
          </p:nvPr>
        </p:nvSpPr>
        <p:spPr>
          <a:xfrm>
            <a:off x="301625" y="1163637"/>
            <a:ext cx="8504238" cy="4935538"/>
          </a:xfrm>
        </p:spPr>
        <p:txBody>
          <a:bodyPr/>
          <a:lstStyle/>
          <a:p>
            <a:pPr eaLnBrk="1" hangingPunct="1"/>
            <a:endParaRPr lang="nb-NO" dirty="0"/>
          </a:p>
          <a:p>
            <a:pPr marL="0" indent="0">
              <a:buNone/>
            </a:pPr>
            <a:r>
              <a:rPr lang="nb-NO" dirty="0"/>
              <a:t>  </a:t>
            </a:r>
          </a:p>
          <a:p>
            <a:pPr marL="0" indent="0">
              <a:buNone/>
            </a:pPr>
            <a:r>
              <a:rPr lang="nb-NO" dirty="0"/>
              <a:t>  Hold hodet kaldt og </a:t>
            </a:r>
          </a:p>
          <a:p>
            <a:pPr marL="0" indent="0">
              <a:buNone/>
            </a:pPr>
            <a:r>
              <a:rPr lang="nb-NO" dirty="0"/>
              <a:t>  ta aldri atferden til barnet personlig!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Alle barn med ADHD ønsker å lykkes – </a:t>
            </a:r>
          </a:p>
          <a:p>
            <a:pPr marL="0" indent="0">
              <a:buNone/>
            </a:pPr>
            <a:r>
              <a:rPr lang="nb-NO" dirty="0"/>
              <a:t>  de trenger STØTTE, POSITIV FEEDBACK ,</a:t>
            </a:r>
          </a:p>
          <a:p>
            <a:pPr marL="0" indent="0">
              <a:buNone/>
            </a:pPr>
            <a:r>
              <a:rPr lang="nb-NO" dirty="0"/>
              <a:t>  KLARE GRENSER 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Sølvi Lund-Vang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0"/>
            <a:ext cx="1933575" cy="2362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268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tel 6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/>
              <a:t> Idrett er et flott sted </a:t>
            </a:r>
            <a:br>
              <a:rPr lang="nb-NO"/>
            </a:br>
            <a:r>
              <a:rPr lang="nb-NO"/>
              <a:t>for barn med ADHD</a:t>
            </a:r>
          </a:p>
        </p:txBody>
      </p:sp>
      <p:sp>
        <p:nvSpPr>
          <p:cNvPr id="25603" name="Plassholder for innhold 7"/>
          <p:cNvSpPr>
            <a:spLocks noGrp="1"/>
          </p:cNvSpPr>
          <p:nvPr>
            <p:ph idx="1"/>
          </p:nvPr>
        </p:nvSpPr>
        <p:spPr>
          <a:xfrm>
            <a:off x="301625" y="1163637"/>
            <a:ext cx="8504238" cy="4935538"/>
          </a:xfrm>
        </p:spPr>
        <p:txBody>
          <a:bodyPr>
            <a:normAutofit lnSpcReduction="10000"/>
          </a:bodyPr>
          <a:lstStyle/>
          <a:p>
            <a:pPr eaLnBrk="1" hangingPunct="1"/>
            <a:endParaRPr lang="nb-NO"/>
          </a:p>
          <a:p>
            <a:r>
              <a:rPr lang="nb-NO"/>
              <a:t>Program med mye struktur og sted man kan tilegne seg ferdigheter steg for steg slik at man mestrer</a:t>
            </a:r>
          </a:p>
          <a:p>
            <a:r>
              <a:rPr lang="nb-NO"/>
              <a:t>Utvikling av sosiale ferdigheter og evne til å ta ledelse</a:t>
            </a:r>
          </a:p>
          <a:p>
            <a:r>
              <a:rPr lang="nb-NO"/>
              <a:t>Hyppig positiv feedback</a:t>
            </a:r>
          </a:p>
          <a:p>
            <a:r>
              <a:rPr lang="nb-NO"/>
              <a:t>Sted for å utvikle vennskap og opplevelser</a:t>
            </a:r>
          </a:p>
          <a:p>
            <a:pPr marL="0" indent="0">
              <a:buNone/>
            </a:pPr>
            <a:r>
              <a:rPr lang="nb-NO"/>
              <a:t> 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Sølvi Lund-Vang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960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Sølvi Lund-Vang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3" y="1339017"/>
            <a:ext cx="8081980" cy="46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638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/>
              <a:t>DET VANSKELIGE SAMSPILLET: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268760"/>
            <a:ext cx="4968552" cy="4949477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nb-NO" sz="2400" i="1"/>
              <a:t>Mange med ADHD havner i trøbbel. De trenger et bedre system få å unngå trøbbel og bråk. Med ADHD er det vanskelig å se trøbbel før det skjer. Vanskelig å se på forhånd at det man gjør blir trøbbel!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nb-NO" sz="2400" i="1"/>
              <a:t>	Lisbeth I. Rønhovde, 2008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0" y="62182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8" name="Picture 4" descr="Dennis the Menace">
            <a:extLst>
              <a:ext uri="{FF2B5EF4-FFF2-40B4-BE49-F238E27FC236}">
                <a16:creationId xmlns:a16="http://schemas.microsoft.com/office/drawing/2014/main" id="{E3960F43-8769-4F85-8544-F7CCBD50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7445" y="1429822"/>
            <a:ext cx="3413759" cy="42418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21A9CD-811E-437E-832B-A683C961B3FB}"/>
              </a:ext>
            </a:extLst>
          </p:cNvPr>
          <p:cNvSpPr/>
          <p:nvPr/>
        </p:nvSpPr>
        <p:spPr>
          <a:xfrm>
            <a:off x="5076056" y="422108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>
                <a:hlinkClick r:id="rId4"/>
              </a:rPr>
              <a:t>https://vimeo.com/adhdnorge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890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tel 4"/>
          <p:cNvSpPr>
            <a:spLocks noGrp="1"/>
          </p:cNvSpPr>
          <p:nvPr>
            <p:ph type="title"/>
          </p:nvPr>
        </p:nvSpPr>
        <p:spPr>
          <a:xfrm>
            <a:off x="1385888" y="548680"/>
            <a:ext cx="6400800" cy="1072953"/>
          </a:xfrm>
        </p:spPr>
        <p:txBody>
          <a:bodyPr/>
          <a:lstStyle/>
          <a:p>
            <a:pPr eaLnBrk="1" hangingPunct="1"/>
            <a:r>
              <a:rPr lang="nb-NO" sz="2100"/>
              <a:t>                 Ross W. Greene </a:t>
            </a:r>
          </a:p>
        </p:txBody>
      </p:sp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1494236" y="2078832"/>
            <a:ext cx="4698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>
                <a:latin typeface="Georgia" pitchFamily="18" charset="0"/>
              </a:rPr>
              <a:t>BARN GJØR RETT OM DE KAN!</a:t>
            </a:r>
          </a:p>
          <a:p>
            <a:pPr>
              <a:spcBef>
                <a:spcPct val="50000"/>
              </a:spcBef>
            </a:pPr>
            <a:r>
              <a:rPr lang="nb-NO" i="1">
                <a:latin typeface="Georgia" pitchFamily="18" charset="0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nb-NO" i="1">
                <a:latin typeface="Georgia" pitchFamily="18" charset="0"/>
              </a:rPr>
              <a:t>		Barn kan om de bare vil!</a:t>
            </a:r>
          </a:p>
        </p:txBody>
      </p:sp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3" cstate="print"/>
          <a:srcRect l="25511" t="12985" r="13251" b="20592"/>
          <a:stretch>
            <a:fillRect/>
          </a:stretch>
        </p:blipFill>
        <p:spPr bwMode="auto">
          <a:xfrm>
            <a:off x="5435800" y="3297228"/>
            <a:ext cx="3240881" cy="24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5057776" y="5643563"/>
            <a:ext cx="23229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600"/>
              <a:t>Illustrasjon ”Sinne og atferdsvansker”. </a:t>
            </a:r>
            <a:r>
              <a:rPr lang="nb-NO" sz="600" err="1"/>
              <a:t>Andrè</a:t>
            </a:r>
            <a:r>
              <a:rPr lang="nb-NO" sz="600"/>
              <a:t> Jensen, Ti tanker i hue og ingen på papiret, 2008</a:t>
            </a: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1601391" y="3914776"/>
            <a:ext cx="2538413" cy="8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50" i="1"/>
              <a:t>En person med ADHD kan hvis han vil. En som ikke har ADHD kan selv om han ikke vil! </a:t>
            </a:r>
          </a:p>
          <a:p>
            <a:pPr>
              <a:spcBef>
                <a:spcPct val="50000"/>
              </a:spcBef>
            </a:pPr>
            <a:r>
              <a:rPr lang="nb-NO" sz="1050" i="1"/>
              <a:t>	       Dr. Lindback, 2011</a:t>
            </a:r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5543550" y="1269207"/>
            <a:ext cx="2376488" cy="8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50" i="1"/>
              <a:t>Barn gjør så godt de kan. Når de ikke kan bedre, må vi finne ut hvorfor, slik at vi kan hjelpe dem!</a:t>
            </a:r>
          </a:p>
          <a:p>
            <a:pPr>
              <a:spcBef>
                <a:spcPct val="50000"/>
              </a:spcBef>
            </a:pPr>
            <a:r>
              <a:rPr lang="nb-NO" sz="1050" i="1"/>
              <a:t>	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830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/>
              <a:t>NÅR ATFERD ESKALERER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80" y="2060848"/>
            <a:ext cx="8229600" cy="4157389"/>
          </a:xfrm>
        </p:spPr>
        <p:txBody>
          <a:bodyPr>
            <a:normAutofit fontScale="92500" lnSpcReduction="20000"/>
          </a:bodyPr>
          <a:lstStyle/>
          <a:p>
            <a:r>
              <a:rPr lang="nb-NO" sz="2400"/>
              <a:t>Skap mest mulig ro i situasjonen, unngå å rope eller skjelle ut</a:t>
            </a:r>
          </a:p>
          <a:p>
            <a:r>
              <a:rPr lang="nb-NO" sz="2400"/>
              <a:t>Søk nærhet mot barnet</a:t>
            </a:r>
          </a:p>
          <a:p>
            <a:r>
              <a:rPr lang="nb-NO" sz="2400"/>
              <a:t>Unngå direkte ansiktskontakt, øyekontakt</a:t>
            </a:r>
          </a:p>
          <a:p>
            <a:r>
              <a:rPr lang="nb-NO" sz="2400"/>
              <a:t>Bruk rolig stemme</a:t>
            </a:r>
          </a:p>
          <a:p>
            <a:r>
              <a:rPr lang="nb-NO" sz="2400"/>
              <a:t>Konsekvens må være konsistens slik at barnet vet hva han/hun har å forholde seg til</a:t>
            </a:r>
          </a:p>
          <a:p>
            <a:r>
              <a:rPr lang="nb-NO" sz="2400"/>
              <a:t>Behandle barnet med respekt</a:t>
            </a:r>
          </a:p>
          <a:p>
            <a:endParaRPr lang="nb-NO" sz="2400"/>
          </a:p>
          <a:p>
            <a:endParaRPr lang="nb-NO" sz="2400"/>
          </a:p>
          <a:p>
            <a:endParaRPr lang="nb-NO" sz="2400"/>
          </a:p>
          <a:p>
            <a:r>
              <a:rPr lang="nb-NO" sz="2400"/>
              <a:t>Vær proaktiv – hjelp barnet til å unngå situasjoner (de er lett å avlede)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0" y="62182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4322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3538736" cy="1944216"/>
          </a:xfrm>
        </p:spPr>
        <p:txBody>
          <a:bodyPr>
            <a:normAutofit/>
          </a:bodyPr>
          <a:lstStyle/>
          <a:p>
            <a:r>
              <a:rPr lang="nb-NO" sz="1800" b="1"/>
              <a:t>Liten gut </a:t>
            </a:r>
            <a:r>
              <a:rPr lang="nb-NO" sz="1800" b="1" err="1"/>
              <a:t>fortel</a:t>
            </a:r>
            <a:endParaRPr lang="nb-NO" sz="1800" b="1"/>
          </a:p>
        </p:txBody>
      </p:sp>
      <p:sp>
        <p:nvSpPr>
          <p:cNvPr id="4" name="Rektangel 3"/>
          <p:cNvSpPr/>
          <p:nvPr/>
        </p:nvSpPr>
        <p:spPr>
          <a:xfrm>
            <a:off x="628649" y="1052736"/>
            <a:ext cx="33672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err="1"/>
              <a:t>Eg</a:t>
            </a:r>
            <a:r>
              <a:rPr lang="nb-NO" sz="1600"/>
              <a:t> </a:t>
            </a:r>
            <a:r>
              <a:rPr lang="nb-NO" sz="1600" err="1"/>
              <a:t>fekk</a:t>
            </a:r>
            <a:r>
              <a:rPr lang="nb-NO" sz="1600"/>
              <a:t> det ordet </a:t>
            </a:r>
            <a:r>
              <a:rPr lang="nb-NO" sz="1600" err="1"/>
              <a:t>eg</a:t>
            </a:r>
            <a:r>
              <a:rPr lang="nb-NO" sz="1600"/>
              <a:t> var tverr</a:t>
            </a:r>
          </a:p>
          <a:p>
            <a:r>
              <a:rPr lang="nb-NO" sz="1600"/>
              <a:t>og lei og vrang og sky og skjerr.</a:t>
            </a:r>
          </a:p>
          <a:p>
            <a:endParaRPr lang="nb-NO" sz="1600"/>
          </a:p>
          <a:p>
            <a:r>
              <a:rPr lang="nb-NO" sz="1600" err="1"/>
              <a:t>Eg</a:t>
            </a:r>
            <a:r>
              <a:rPr lang="nb-NO" sz="1600"/>
              <a:t> </a:t>
            </a:r>
            <a:r>
              <a:rPr lang="nb-NO" sz="1600" err="1"/>
              <a:t>ikkje</a:t>
            </a:r>
            <a:r>
              <a:rPr lang="nb-NO" sz="1600"/>
              <a:t> anna høyre </a:t>
            </a:r>
            <a:r>
              <a:rPr lang="nb-NO" sz="1600" err="1"/>
              <a:t>fekk</a:t>
            </a:r>
            <a:r>
              <a:rPr lang="nb-NO" sz="1600"/>
              <a:t>,</a:t>
            </a:r>
          </a:p>
          <a:p>
            <a:r>
              <a:rPr lang="nb-NO" sz="1600"/>
              <a:t>og sturen var </a:t>
            </a:r>
            <a:r>
              <a:rPr lang="nb-NO" sz="1600" err="1"/>
              <a:t>eg</a:t>
            </a:r>
            <a:r>
              <a:rPr lang="nb-NO" sz="1600"/>
              <a:t> kvar </a:t>
            </a:r>
            <a:r>
              <a:rPr lang="nb-NO" sz="1600" err="1"/>
              <a:t>eg</a:t>
            </a:r>
            <a:r>
              <a:rPr lang="nb-NO" sz="1600"/>
              <a:t> gjekk.</a:t>
            </a:r>
          </a:p>
          <a:p>
            <a:endParaRPr lang="nb-NO" sz="1600"/>
          </a:p>
          <a:p>
            <a:r>
              <a:rPr lang="nb-NO" sz="1600"/>
              <a:t>Visst er </a:t>
            </a:r>
            <a:r>
              <a:rPr lang="nb-NO" sz="1600" err="1"/>
              <a:t>eg</a:t>
            </a:r>
            <a:r>
              <a:rPr lang="nb-NO" sz="1600"/>
              <a:t> vrang og vond og sur,</a:t>
            </a:r>
          </a:p>
          <a:p>
            <a:r>
              <a:rPr lang="nb-NO" sz="1600"/>
              <a:t>men </a:t>
            </a:r>
            <a:r>
              <a:rPr lang="nb-NO" sz="1600" err="1"/>
              <a:t>eg</a:t>
            </a:r>
            <a:r>
              <a:rPr lang="nb-NO" sz="1600"/>
              <a:t> må vara slik </a:t>
            </a:r>
            <a:r>
              <a:rPr lang="nb-NO" sz="1600" err="1"/>
              <a:t>dei</a:t>
            </a:r>
            <a:r>
              <a:rPr lang="nb-NO" sz="1600"/>
              <a:t> trur.</a:t>
            </a:r>
          </a:p>
          <a:p>
            <a:endParaRPr lang="nb-NO" sz="1600"/>
          </a:p>
          <a:p>
            <a:r>
              <a:rPr lang="nb-NO" sz="1600"/>
              <a:t>Så hende det </a:t>
            </a:r>
            <a:r>
              <a:rPr lang="nb-NO" sz="1600" err="1"/>
              <a:t>ein</a:t>
            </a:r>
            <a:r>
              <a:rPr lang="nb-NO" sz="1600"/>
              <a:t> vakker dag</a:t>
            </a:r>
          </a:p>
          <a:p>
            <a:r>
              <a:rPr lang="nb-NO" sz="1600"/>
              <a:t>at all ting </a:t>
            </a:r>
            <a:r>
              <a:rPr lang="nb-NO" sz="1600" err="1"/>
              <a:t>fekk</a:t>
            </a:r>
            <a:r>
              <a:rPr lang="nb-NO" sz="1600"/>
              <a:t> </a:t>
            </a:r>
            <a:r>
              <a:rPr lang="nb-NO" sz="1600" err="1"/>
              <a:t>eit</a:t>
            </a:r>
            <a:r>
              <a:rPr lang="nb-NO" sz="1600"/>
              <a:t> anna lag.</a:t>
            </a:r>
          </a:p>
          <a:p>
            <a:endParaRPr lang="nb-NO" sz="1600"/>
          </a:p>
          <a:p>
            <a:r>
              <a:rPr lang="nb-NO" sz="1600"/>
              <a:t>Igjennom veggen </a:t>
            </a:r>
            <a:r>
              <a:rPr lang="nb-NO" sz="1600" err="1"/>
              <a:t>høyrde</a:t>
            </a:r>
            <a:r>
              <a:rPr lang="nb-NO" sz="1600"/>
              <a:t> </a:t>
            </a:r>
            <a:r>
              <a:rPr lang="nb-NO" sz="1600" err="1"/>
              <a:t>eg</a:t>
            </a:r>
            <a:endParaRPr lang="nb-NO" sz="1600"/>
          </a:p>
          <a:p>
            <a:r>
              <a:rPr lang="nb-NO" sz="1600"/>
              <a:t>at </a:t>
            </a:r>
            <a:r>
              <a:rPr lang="nb-NO" sz="1600" err="1"/>
              <a:t>nokon</a:t>
            </a:r>
            <a:r>
              <a:rPr lang="nb-NO" sz="1600"/>
              <a:t> </a:t>
            </a:r>
            <a:r>
              <a:rPr lang="nb-NO" sz="1600" err="1"/>
              <a:t>tala</a:t>
            </a:r>
            <a:r>
              <a:rPr lang="nb-NO" sz="1600"/>
              <a:t> godt om meg.</a:t>
            </a:r>
          </a:p>
          <a:p>
            <a:endParaRPr lang="nb-NO" sz="1600"/>
          </a:p>
          <a:p>
            <a:r>
              <a:rPr lang="nb-NO" sz="1600" err="1"/>
              <a:t>Eg</a:t>
            </a:r>
            <a:r>
              <a:rPr lang="nb-NO" sz="1600"/>
              <a:t> ville </a:t>
            </a:r>
            <a:r>
              <a:rPr lang="nb-NO" sz="1600" err="1"/>
              <a:t>ikkje</a:t>
            </a:r>
            <a:r>
              <a:rPr lang="nb-NO" sz="1600"/>
              <a:t> lyde på,</a:t>
            </a:r>
          </a:p>
          <a:p>
            <a:r>
              <a:rPr lang="nb-NO" sz="1600"/>
              <a:t>men </a:t>
            </a:r>
            <a:r>
              <a:rPr lang="nb-NO" sz="1600" err="1"/>
              <a:t>stillte</a:t>
            </a:r>
            <a:r>
              <a:rPr lang="nb-NO" sz="1600"/>
              <a:t> meg så lett på tå.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427984" y="188640"/>
            <a:ext cx="408736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Og hyrde før </a:t>
            </a:r>
            <a:r>
              <a:rPr lang="nb-NO" sz="1600" err="1"/>
              <a:t>eg</a:t>
            </a:r>
            <a:r>
              <a:rPr lang="nb-NO" sz="1600"/>
              <a:t> </a:t>
            </a:r>
            <a:r>
              <a:rPr lang="nb-NO" sz="1600" err="1"/>
              <a:t>smeit</a:t>
            </a:r>
            <a:r>
              <a:rPr lang="nb-NO" sz="1600"/>
              <a:t> meg ut;</a:t>
            </a:r>
          </a:p>
          <a:p>
            <a:r>
              <a:rPr lang="nb-NO" sz="1600"/>
              <a:t>”han er så grei og gild den gut”.</a:t>
            </a:r>
          </a:p>
          <a:p>
            <a:endParaRPr lang="nb-NO" sz="1600"/>
          </a:p>
          <a:p>
            <a:r>
              <a:rPr lang="nb-NO" sz="1600" err="1"/>
              <a:t>Eg</a:t>
            </a:r>
            <a:r>
              <a:rPr lang="nb-NO" sz="1600"/>
              <a:t> kvakk litt til, men vart så glad</a:t>
            </a:r>
          </a:p>
          <a:p>
            <a:r>
              <a:rPr lang="nb-NO" sz="1600"/>
              <a:t>då </a:t>
            </a:r>
            <a:r>
              <a:rPr lang="nb-NO" sz="1600" err="1"/>
              <a:t>eg</a:t>
            </a:r>
            <a:r>
              <a:rPr lang="nb-NO" sz="1600"/>
              <a:t> </a:t>
            </a:r>
            <a:r>
              <a:rPr lang="nb-NO" sz="1600" err="1"/>
              <a:t>fekk</a:t>
            </a:r>
            <a:r>
              <a:rPr lang="nb-NO" sz="1600"/>
              <a:t> høyra kva </a:t>
            </a:r>
            <a:r>
              <a:rPr lang="nb-NO" sz="1600" err="1"/>
              <a:t>dei</a:t>
            </a:r>
            <a:r>
              <a:rPr lang="nb-NO" sz="1600"/>
              <a:t> sa.</a:t>
            </a:r>
          </a:p>
          <a:p>
            <a:endParaRPr lang="nb-NO" sz="1600"/>
          </a:p>
          <a:p>
            <a:r>
              <a:rPr lang="nb-NO" sz="1600" err="1"/>
              <a:t>Eg</a:t>
            </a:r>
            <a:r>
              <a:rPr lang="nb-NO" sz="1600"/>
              <a:t> </a:t>
            </a:r>
            <a:r>
              <a:rPr lang="nb-NO" sz="1600" err="1"/>
              <a:t>gøymde</a:t>
            </a:r>
            <a:r>
              <a:rPr lang="nb-NO" sz="1600"/>
              <a:t> meg og sto og </a:t>
            </a:r>
            <a:r>
              <a:rPr lang="nb-NO" sz="1600" err="1"/>
              <a:t>gret</a:t>
            </a:r>
            <a:r>
              <a:rPr lang="nb-NO" sz="1600"/>
              <a:t>,</a:t>
            </a:r>
          </a:p>
          <a:p>
            <a:r>
              <a:rPr lang="nb-NO" sz="1600"/>
              <a:t>men alt ikring vart </a:t>
            </a:r>
            <a:r>
              <a:rPr lang="nb-NO" sz="1600" err="1"/>
              <a:t>ljost</a:t>
            </a:r>
            <a:r>
              <a:rPr lang="nb-NO" sz="1600"/>
              <a:t> og let.</a:t>
            </a:r>
          </a:p>
          <a:p>
            <a:endParaRPr lang="nb-NO" sz="1600"/>
          </a:p>
          <a:p>
            <a:r>
              <a:rPr lang="nb-NO" sz="1600"/>
              <a:t>Og midt i gråten tenkte </a:t>
            </a:r>
            <a:r>
              <a:rPr lang="nb-NO" sz="1600" err="1"/>
              <a:t>eg</a:t>
            </a:r>
            <a:r>
              <a:rPr lang="nb-NO" sz="1600"/>
              <a:t>,</a:t>
            </a:r>
          </a:p>
          <a:p>
            <a:r>
              <a:rPr lang="nb-NO" sz="1600"/>
              <a:t>at når </a:t>
            </a:r>
            <a:r>
              <a:rPr lang="nb-NO" sz="1600" err="1"/>
              <a:t>dei</a:t>
            </a:r>
            <a:r>
              <a:rPr lang="nb-NO" sz="1600"/>
              <a:t> trur så godt om meg</a:t>
            </a:r>
          </a:p>
          <a:p>
            <a:r>
              <a:rPr lang="nb-NO" sz="1600"/>
              <a:t>då skal </a:t>
            </a:r>
            <a:r>
              <a:rPr lang="nb-NO" sz="1600" err="1"/>
              <a:t>eg</a:t>
            </a:r>
            <a:r>
              <a:rPr lang="nb-NO" sz="1600"/>
              <a:t> jamn syna </a:t>
            </a:r>
            <a:r>
              <a:rPr lang="nb-NO" sz="1600" err="1"/>
              <a:t>dei</a:t>
            </a:r>
            <a:endParaRPr lang="nb-NO" sz="1600"/>
          </a:p>
          <a:p>
            <a:r>
              <a:rPr lang="nb-NO" sz="1600"/>
              <a:t>at </a:t>
            </a:r>
            <a:r>
              <a:rPr lang="nb-NO" sz="1600" err="1"/>
              <a:t>eg</a:t>
            </a:r>
            <a:r>
              <a:rPr lang="nb-NO" sz="1600"/>
              <a:t> kan </a:t>
            </a:r>
            <a:r>
              <a:rPr lang="nb-NO" sz="1600" err="1"/>
              <a:t>vera</a:t>
            </a:r>
            <a:r>
              <a:rPr lang="nb-NO" sz="1600"/>
              <a:t> god og grei.</a:t>
            </a:r>
          </a:p>
          <a:p>
            <a:endParaRPr lang="nb-NO" sz="1600"/>
          </a:p>
          <a:p>
            <a:r>
              <a:rPr lang="nb-NO" sz="1600"/>
              <a:t>Dei godord gjorde dagen </a:t>
            </a:r>
            <a:r>
              <a:rPr lang="nb-NO" sz="1600" err="1"/>
              <a:t>bjart</a:t>
            </a:r>
            <a:r>
              <a:rPr lang="nb-NO" sz="1600"/>
              <a:t>.</a:t>
            </a:r>
          </a:p>
          <a:p>
            <a:r>
              <a:rPr lang="nb-NO" sz="1600"/>
              <a:t>Å du, kor </a:t>
            </a:r>
            <a:r>
              <a:rPr lang="nb-NO" sz="1600" err="1"/>
              <a:t>hjartevarm</a:t>
            </a:r>
            <a:r>
              <a:rPr lang="nb-NO" sz="1600"/>
              <a:t> </a:t>
            </a:r>
            <a:r>
              <a:rPr lang="nb-NO" sz="1600" err="1"/>
              <a:t>eg</a:t>
            </a:r>
            <a:r>
              <a:rPr lang="nb-NO" sz="1600"/>
              <a:t> vart.</a:t>
            </a:r>
          </a:p>
          <a:p>
            <a:endParaRPr lang="nb-NO" sz="1600"/>
          </a:p>
          <a:p>
            <a:endParaRPr lang="nb-NO" sz="1600"/>
          </a:p>
          <a:p>
            <a:r>
              <a:rPr lang="nb-NO" sz="1600"/>
              <a:t>(</a:t>
            </a:r>
            <a:r>
              <a:rPr lang="nb-NO" sz="1600" err="1"/>
              <a:t>Doggmorgon</a:t>
            </a:r>
            <a:r>
              <a:rPr lang="nb-NO" sz="1600"/>
              <a:t> og andre barnerim, Norges Samlag, 1977)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965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3CE-AA01-4558-B028-81C1CC4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/>
              <a:t>Anbefalt litteratur</a:t>
            </a:r>
            <a:endParaRPr lang="nb-NO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ABAAB-A852-42A5-AE83-34E7AD1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80" y="1268760"/>
            <a:ext cx="8229600" cy="4949477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2400"/>
              <a:t>ADHD/</a:t>
            </a:r>
            <a:r>
              <a:rPr lang="en-US" sz="2400" err="1"/>
              <a:t>hyperkinetiske</a:t>
            </a:r>
            <a:r>
              <a:rPr lang="en-US" sz="2400"/>
              <a:t> </a:t>
            </a:r>
            <a:r>
              <a:rPr lang="en-US" sz="2400" err="1"/>
              <a:t>forstyrrelse</a:t>
            </a:r>
            <a:r>
              <a:rPr lang="en-US" sz="2400"/>
              <a:t> - </a:t>
            </a:r>
            <a:r>
              <a:rPr lang="en-US" sz="2400" err="1"/>
              <a:t>nasjonal</a:t>
            </a:r>
            <a:r>
              <a:rPr lang="en-US" sz="2400"/>
              <a:t> </a:t>
            </a:r>
            <a:r>
              <a:rPr lang="en-US" sz="2400" err="1"/>
              <a:t>faglig</a:t>
            </a:r>
            <a:r>
              <a:rPr lang="en-US" sz="2400"/>
              <a:t> </a:t>
            </a:r>
            <a:r>
              <a:rPr lang="en-US" sz="2400" err="1"/>
              <a:t>retningslinje</a:t>
            </a:r>
            <a:r>
              <a:rPr lang="en-US" sz="2400"/>
              <a:t> for </a:t>
            </a:r>
            <a:r>
              <a:rPr lang="en-US" sz="2400" err="1"/>
              <a:t>utredning</a:t>
            </a:r>
            <a:r>
              <a:rPr lang="en-US" sz="2400"/>
              <a:t>, </a:t>
            </a:r>
            <a:r>
              <a:rPr lang="en-US" sz="2400" err="1"/>
              <a:t>behandling</a:t>
            </a:r>
            <a:r>
              <a:rPr lang="en-US" sz="2400"/>
              <a:t> og </a:t>
            </a:r>
            <a:r>
              <a:rPr lang="en-US" sz="2400" err="1"/>
              <a:t>oppfølging</a:t>
            </a:r>
            <a:r>
              <a:rPr lang="en-US" sz="2400"/>
              <a:t>. IS-2062 </a:t>
            </a:r>
          </a:p>
          <a:p>
            <a:pPr marL="0" indent="0">
              <a:buNone/>
            </a:pPr>
            <a:r>
              <a:rPr lang="en-US" sz="2400"/>
              <a:t>	</a:t>
            </a:r>
            <a:r>
              <a:rPr lang="en-US" sz="2400">
                <a:hlinkClick r:id="rId3"/>
              </a:rPr>
              <a:t>https://helsedirektoratet.no/retningslinjer/adhd</a:t>
            </a:r>
            <a:r>
              <a:rPr lang="en-US" sz="2400"/>
              <a:t> </a:t>
            </a:r>
          </a:p>
          <a:p>
            <a:pPr marL="285750" indent="-285750"/>
            <a:r>
              <a:rPr lang="nb-NO" sz="2400"/>
              <a:t>Farstad, Anne-Lise: Sånn er livet – 7 år etter, </a:t>
            </a:r>
            <a:r>
              <a:rPr lang="nb-NO" sz="2400" err="1"/>
              <a:t>Statped</a:t>
            </a:r>
            <a:r>
              <a:rPr lang="nb-NO" sz="2400"/>
              <a:t> Torshov </a:t>
            </a:r>
            <a:r>
              <a:rPr lang="nb-NO" sz="2400" err="1"/>
              <a:t>kompetansesener</a:t>
            </a:r>
            <a:r>
              <a:rPr lang="nb-NO" sz="2400"/>
              <a:t>, 2011</a:t>
            </a:r>
          </a:p>
          <a:p>
            <a:pPr marL="285750" indent="-285750"/>
            <a:r>
              <a:rPr lang="nb-NO" sz="2400"/>
              <a:t>Greene Ross W.: </a:t>
            </a:r>
            <a:r>
              <a:rPr lang="nb-NO" sz="2400" err="1"/>
              <a:t>Vilse</a:t>
            </a:r>
            <a:r>
              <a:rPr lang="nb-NO" sz="2400"/>
              <a:t> i </a:t>
            </a:r>
            <a:r>
              <a:rPr lang="nb-NO" sz="2400" err="1"/>
              <a:t>skolan</a:t>
            </a:r>
            <a:r>
              <a:rPr lang="nb-NO" sz="2400"/>
              <a:t> – </a:t>
            </a:r>
            <a:r>
              <a:rPr lang="nb-NO" sz="2400" err="1"/>
              <a:t>Hur</a:t>
            </a:r>
            <a:r>
              <a:rPr lang="nb-NO" sz="2400"/>
              <a:t> vi kan </a:t>
            </a:r>
            <a:r>
              <a:rPr lang="nb-NO" sz="2400" err="1"/>
              <a:t>hjälpa</a:t>
            </a:r>
            <a:r>
              <a:rPr lang="nb-NO" sz="2400"/>
              <a:t> barn med beteendeproblem att hitta </a:t>
            </a:r>
            <a:r>
              <a:rPr lang="nb-NO" sz="2400" err="1"/>
              <a:t>rätt</a:t>
            </a:r>
            <a:r>
              <a:rPr lang="nb-NO" sz="2400"/>
              <a:t>, </a:t>
            </a:r>
            <a:r>
              <a:rPr lang="nb-NO" sz="2400" err="1"/>
              <a:t>Cura</a:t>
            </a:r>
            <a:r>
              <a:rPr lang="nb-NO" sz="2400"/>
              <a:t>, 2009</a:t>
            </a:r>
          </a:p>
          <a:p>
            <a:pPr marL="285750" indent="-285750"/>
            <a:r>
              <a:rPr lang="nb-NO" sz="2400"/>
              <a:t>Rønhovde, Lisbeth I.: Bøkene om Sirius – serien, </a:t>
            </a:r>
            <a:r>
              <a:rPr lang="nb-NO" sz="2400" err="1"/>
              <a:t>InfolitenBOK</a:t>
            </a:r>
            <a:r>
              <a:rPr lang="nb-NO" sz="2400"/>
              <a:t>, 2001 – 2006 (1-3kl)</a:t>
            </a:r>
          </a:p>
          <a:p>
            <a:pPr marL="285750" indent="-285750"/>
            <a:r>
              <a:rPr lang="nb-NO" sz="2400"/>
              <a:t>Rønhovde, Lisbeth I.: …og noen går det helt rundt for, Gyldendal Akademiske, 2010</a:t>
            </a:r>
          </a:p>
          <a:p>
            <a:pPr marL="285750" indent="-285750"/>
            <a:r>
              <a:rPr lang="nb-NO" sz="2400"/>
              <a:t>Rønhovde, Lisbeth I.: Ti Tanker i hue og ingen på papiret, </a:t>
            </a:r>
            <a:r>
              <a:rPr lang="nb-NO" sz="2400" err="1"/>
              <a:t>InfolitenBOK</a:t>
            </a:r>
            <a:r>
              <a:rPr lang="nb-NO" sz="2400"/>
              <a:t>, 2008 (12år+)</a:t>
            </a:r>
          </a:p>
          <a:p>
            <a:pPr marL="285750" indent="-285750"/>
            <a:r>
              <a:rPr lang="nb-NO" sz="2400"/>
              <a:t>Øen, Kristian: ADHD i en skole med selvregulering som ideal, Masteravhandling i pedagogikk ved NLA Høgskolen, Bergen 2010</a:t>
            </a:r>
          </a:p>
          <a:p>
            <a:endParaRPr lang="nb-NO" sz="24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D7C1-8A7F-4162-ABF0-68C9D6C8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330E4-B94B-41B4-96A7-97D3ECC2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480" y="62182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3FA5D0-3EC9-4A3C-AB0B-679FB59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20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45D27B-3924-498F-8EF0-7020E9BC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>
                <a:latin typeface="Arial" panose="020B0604020202020204" pitchFamily="34" charset="0"/>
                <a:cs typeface="Arial" panose="020B0604020202020204" pitchFamily="34" charset="0"/>
              </a:rPr>
              <a:t>Fakta: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0FFAD-B122-4A39-8826-021045EC9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Genetisk betinget (arv og miljø)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3-5% av barn opp til 18 år</a:t>
            </a:r>
          </a:p>
          <a:p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70% har tilleggsvansker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Kjønnsfordeling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Vokser man det av seg?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Økning?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https://www.youtube.com/watch?v=0ZUQwiJ6EeA&amp;t=8s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A3A846-BB6A-41D9-808B-C816B787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0672F9-16D4-4740-9070-D9398CE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CA0F8B-FC09-48AA-BF67-4128A377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659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6211416" cy="366713"/>
          </a:xfrm>
        </p:spPr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12292" name="TekstSylinder 7"/>
          <p:cNvSpPr txBox="1">
            <a:spLocks noChangeArrowheads="1"/>
          </p:cNvSpPr>
          <p:nvPr/>
        </p:nvSpPr>
        <p:spPr bwMode="auto">
          <a:xfrm>
            <a:off x="1830243" y="3793108"/>
            <a:ext cx="55433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4F81BD"/>
              </a:buClr>
              <a:buSzPct val="85000"/>
            </a:pPr>
            <a:endParaRPr lang="nb-NO" b="1" spc="250">
              <a:solidFill>
                <a:srgbClr val="1F497D"/>
              </a:solidFill>
              <a:latin typeface="Georgia"/>
              <a:cs typeface="+mn-cs"/>
            </a:endParaRPr>
          </a:p>
          <a:p>
            <a:endParaRPr lang="nb-NO"/>
          </a:p>
          <a:p>
            <a:pPr algn="ctr"/>
            <a:r>
              <a:rPr lang="nb-NO" b="1" spc="250">
                <a:solidFill>
                  <a:srgbClr val="1F497D"/>
                </a:solidFill>
                <a:latin typeface="Georgia"/>
                <a:cs typeface="+mn-cs"/>
              </a:rPr>
              <a:t>Ta kontakt på tlf. 67 12 85 85, </a:t>
            </a:r>
          </a:p>
          <a:p>
            <a:pPr algn="ctr"/>
            <a:r>
              <a:rPr lang="nb-NO" b="1" spc="250">
                <a:solidFill>
                  <a:srgbClr val="1F497D"/>
                </a:solidFill>
                <a:latin typeface="Georgia"/>
                <a:cs typeface="+mn-cs"/>
                <a:hlinkClick r:id="rId3"/>
              </a:rPr>
              <a:t>post@adhdnorge.no</a:t>
            </a:r>
            <a:r>
              <a:rPr lang="nb-NO" b="1" spc="250">
                <a:solidFill>
                  <a:srgbClr val="1F497D"/>
                </a:solidFill>
                <a:latin typeface="Georgia"/>
                <a:cs typeface="+mn-cs"/>
              </a:rPr>
              <a:t>,</a:t>
            </a:r>
          </a:p>
          <a:p>
            <a:pPr algn="ctr"/>
            <a:r>
              <a:rPr lang="nb-NO" b="1" spc="250">
                <a:solidFill>
                  <a:srgbClr val="1F497D"/>
                </a:solidFill>
                <a:latin typeface="Georgia"/>
                <a:cs typeface="+mn-cs"/>
                <a:hlinkClick r:id="rId4"/>
              </a:rPr>
              <a:t>www.adhdnorge.no</a:t>
            </a:r>
            <a:r>
              <a:rPr lang="nb-NO" b="1" spc="250">
                <a:solidFill>
                  <a:srgbClr val="1F497D"/>
                </a:solidFill>
                <a:latin typeface="Georgia"/>
                <a:cs typeface="+mn-cs"/>
              </a:rPr>
              <a:t>, </a:t>
            </a:r>
            <a:br>
              <a:rPr lang="nb-NO" b="1" spc="250">
                <a:solidFill>
                  <a:srgbClr val="1F497D"/>
                </a:solidFill>
                <a:latin typeface="Georgia"/>
                <a:cs typeface="+mn-cs"/>
              </a:rPr>
            </a:br>
            <a:r>
              <a:rPr lang="nb-NO" b="1" spc="250">
                <a:solidFill>
                  <a:srgbClr val="1F497D"/>
                </a:solidFill>
                <a:latin typeface="Georgia"/>
                <a:cs typeface="+mn-cs"/>
              </a:rPr>
              <a:t>Lik oss på Facebook!</a:t>
            </a:r>
          </a:p>
          <a:p>
            <a:pPr algn="ctr"/>
            <a:endParaRPr lang="nb-NO"/>
          </a:p>
          <a:p>
            <a:pPr algn="ctr"/>
            <a:r>
              <a:rPr lang="nb-NO" b="1" spc="250">
                <a:solidFill>
                  <a:srgbClr val="1F497D"/>
                </a:solidFill>
                <a:latin typeface="Georgia"/>
                <a:cs typeface="+mn-cs"/>
              </a:rPr>
              <a:t>Takk for meg!</a:t>
            </a:r>
          </a:p>
        </p:txBody>
      </p:sp>
      <p:pic>
        <p:nvPicPr>
          <p:cNvPr id="7" name="Picture 4" descr="Priv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3563" cy="13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69" y="1127243"/>
            <a:ext cx="58102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56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1E4D96-B0A9-4E37-BBCB-7A398327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Fakta: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E285B3-6336-4581-AF1C-82F0E0A0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36DD16-A627-4021-90A1-A01EEEF4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4FE624-26EA-4557-87D2-636EABA4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FC396A38-3319-4FD4-8AB8-6F9542214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ADHD deles inn i tre undergrupper:</a:t>
            </a:r>
          </a:p>
          <a:p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ADHD hovedsakelig hyperaktiv og impulsiv type</a:t>
            </a:r>
          </a:p>
          <a:p>
            <a:pPr marL="457200" indent="-457200">
              <a:buAutoNum type="arabi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ADHD hovedsakelig uoppmerksom type</a:t>
            </a:r>
          </a:p>
          <a:p>
            <a:pPr marL="457200" indent="-457200">
              <a:buAutoNum type="arabi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ADHD kombinert type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5CB8721D-AADC-4E5E-AE2A-01E977553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4508" y="3713111"/>
            <a:ext cx="2895601" cy="264323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43E9C6E-BC9E-4A6B-B788-43390C20A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09" y="3378091"/>
            <a:ext cx="2803800" cy="30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92CB32-1E0E-4576-822A-48FBBC16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Fakta: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3A4CF9-4C88-4274-A4A8-5040C3CD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AF42EB-3649-4717-9132-A8B74BD0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97C81DD0-4775-487E-A362-69EAE8EF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2924944"/>
            <a:ext cx="4330824" cy="3201219"/>
          </a:xfrm>
        </p:spPr>
        <p:txBody>
          <a:bodyPr/>
          <a:lstStyle/>
          <a:p>
            <a:pPr marL="0" indent="0">
              <a:buNone/>
            </a:pPr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3D137A4-AAA9-4446-B84B-DA72A546E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509232"/>
              </p:ext>
            </p:extLst>
          </p:nvPr>
        </p:nvGraphicFramePr>
        <p:xfrm>
          <a:off x="827584" y="2204865"/>
          <a:ext cx="785921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637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A3A846-BB6A-41D9-808B-C816B787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0672F9-16D4-4740-9070-D9398CE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CA0F8B-FC09-48AA-BF67-4128A377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C1D688-E999-433E-AF6D-11BDB203B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466850"/>
            <a:ext cx="76581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0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49BAE-B291-45FB-94E0-0F9B9206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Masse positive egenskaper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F7B6D4-7648-49A9-9457-D555EE5C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909211-5E82-45E1-9DA0-5D118F15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6671C8-51EF-42E5-AE67-9585FB4E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4C810A6-A99B-48CF-9523-3BE3C001F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nb-NO" sz="5500"/>
              <a:t>Kreative</a:t>
            </a:r>
          </a:p>
          <a:p>
            <a:r>
              <a:rPr lang="nb-NO" sz="5500"/>
              <a:t>Liker utfordringer</a:t>
            </a:r>
          </a:p>
          <a:p>
            <a:r>
              <a:rPr lang="nb-NO" sz="5500"/>
              <a:t>Kunstneriske</a:t>
            </a:r>
          </a:p>
          <a:p>
            <a:r>
              <a:rPr lang="nb-NO" sz="5500"/>
              <a:t>Entusiastiske</a:t>
            </a:r>
          </a:p>
          <a:p>
            <a:r>
              <a:rPr lang="nb-NO" sz="5500"/>
              <a:t>Tør å ta sjanser</a:t>
            </a:r>
          </a:p>
          <a:p>
            <a:r>
              <a:rPr lang="nb-NO" sz="5500"/>
              <a:t>Ivrige</a:t>
            </a:r>
          </a:p>
          <a:p>
            <a:r>
              <a:rPr lang="nb-NO" sz="5500"/>
              <a:t>Modige</a:t>
            </a:r>
          </a:p>
          <a:p>
            <a:r>
              <a:rPr lang="nb-NO" sz="5500"/>
              <a:t>Raske</a:t>
            </a:r>
          </a:p>
          <a:p>
            <a:r>
              <a:rPr lang="nb-NO" sz="5500"/>
              <a:t>Stimulert av forandringer</a:t>
            </a:r>
          </a:p>
          <a:p>
            <a:r>
              <a:rPr lang="nb-NO" sz="5500"/>
              <a:t>Evne til å tenke utenfor boksen</a:t>
            </a:r>
          </a:p>
          <a:p>
            <a:r>
              <a:rPr lang="nb-NO" sz="5500"/>
              <a:t>Stor rettferdighetssans</a:t>
            </a:r>
          </a:p>
          <a:p>
            <a:r>
              <a:rPr lang="nb-NO" sz="5500"/>
              <a:t>Empatiske</a:t>
            </a:r>
          </a:p>
          <a:p>
            <a:r>
              <a:rPr lang="nb-NO" sz="5500"/>
              <a:t>Energiske</a:t>
            </a:r>
          </a:p>
          <a:p>
            <a:r>
              <a:rPr lang="nb-NO" sz="5500"/>
              <a:t>Nysgjerrige</a:t>
            </a:r>
          </a:p>
          <a:p>
            <a:r>
              <a:rPr lang="nb-NO" sz="5500"/>
              <a:t>Sosiale </a:t>
            </a:r>
          </a:p>
          <a:p>
            <a:r>
              <a:rPr lang="nb-NO" sz="5500"/>
              <a:t>Humor </a:t>
            </a:r>
          </a:p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BB5D630-FB85-4BB9-9096-FADD320CA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79225"/>
            <a:ext cx="4313998" cy="32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8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49BAE-B291-45FB-94E0-0F9B9206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3" y="692696"/>
            <a:ext cx="8229600" cy="1058440"/>
          </a:xfrm>
        </p:spPr>
        <p:txBody>
          <a:bodyPr>
            <a:normAutofit/>
          </a:bodyPr>
          <a:lstStyle/>
          <a:p>
            <a:r>
              <a:rPr lang="nb-NO"/>
              <a:t>Største utfordring ved ADHD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F7B6D4-7648-49A9-9457-D555EE5C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909211-5E82-45E1-9DA0-5D118F15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ADHD Norge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6671C8-51EF-42E5-AE67-9585FB4E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639FF3C-0A1A-4802-AC1C-7EA259AEE7E1}"/>
              </a:ext>
            </a:extLst>
          </p:cNvPr>
          <p:cNvSpPr txBox="1"/>
          <p:nvPr/>
        </p:nvSpPr>
        <p:spPr>
          <a:xfrm>
            <a:off x="683568" y="1988840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/>
              <a:t>Skjult funksjonsnedsettelse – omgivelsene misforstår, skjønner ikke problemet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/>
              <a:t>Man greier ikke selv å forklare 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/>
              <a:t>Blir lett oppfattet som sær, dum, lat, slem, </a:t>
            </a:r>
            <a:r>
              <a:rPr lang="nb-NO" sz="2400" i="1"/>
              <a:t>at man bare kan ta seg sammen</a:t>
            </a:r>
            <a:r>
              <a:rPr lang="nb-NO" sz="2400"/>
              <a:t>. Det kan man ikke!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/>
              <a:t>Ofte vet man HVA man skal gjøre, men kommer ikke i gang! </a:t>
            </a:r>
            <a:r>
              <a:rPr lang="nb-NO" sz="2400" i="1"/>
              <a:t>Utsettelsesvanvidd</a:t>
            </a:r>
          </a:p>
        </p:txBody>
      </p:sp>
    </p:spTree>
    <p:extLst>
      <p:ext uri="{BB962C8B-B14F-4D97-AF65-F5344CB8AC3E}">
        <p14:creationId xmlns:p14="http://schemas.microsoft.com/office/powerpoint/2010/main" val="308963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196942-DDCE-4689-A3BA-223AA5AB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>
                <a:latin typeface="Arial" panose="020B0604020202020204" pitchFamily="34" charset="0"/>
                <a:cs typeface="Arial" panose="020B0604020202020204" pitchFamily="34" charset="0"/>
              </a:rPr>
              <a:t>Atferd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7F6AB8-B193-42B9-B8B4-CEB8BADB4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Det antas at barn med ADHD blir uoppmerksomt, hyperaktivt og impulsivt fordi de reagerer på en uforholdsmessig stort antall stimuli på kort tid uten å skille viktig fra uviktig. Der andre barn ikke en gang vil fatte interesse, reagerer barnet med ADHD ofte momentant. </a:t>
            </a:r>
          </a:p>
          <a:p>
            <a:pPr marL="0" indent="0">
              <a:buNone/>
            </a:pPr>
            <a:r>
              <a:rPr lang="nb-NO" dirty="0"/>
              <a:t>                             Vansker med å følge regler,</a:t>
            </a:r>
          </a:p>
          <a:p>
            <a:pPr marL="0" indent="0">
              <a:buNone/>
            </a:pPr>
            <a:r>
              <a:rPr lang="nb-NO" dirty="0"/>
              <a:t>		        struktur og kan ha </a:t>
            </a:r>
          </a:p>
          <a:p>
            <a:pPr marL="0" indent="0">
              <a:buNone/>
            </a:pPr>
            <a:r>
              <a:rPr lang="nb-NO" dirty="0"/>
              <a:t>		        upassende atferd situasjoner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985D4F-A703-43D6-9AFE-BD83D3D0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2020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FC5A67-212D-49EC-99C3-CEEAA14B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C703-2726-44BF-A802-6C6D6760F30E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E78053C1-CE07-4F08-A03A-A6B6F42FDD1C}"/>
              </a:ext>
            </a:extLst>
          </p:cNvPr>
          <p:cNvSpPr/>
          <p:nvPr/>
        </p:nvSpPr>
        <p:spPr>
          <a:xfrm>
            <a:off x="2987824" y="3789040"/>
            <a:ext cx="4752528" cy="256731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84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A631BB51632C498D19D7B11FB5FD4B" ma:contentTypeVersion="0" ma:contentTypeDescription="Opprett et nytt dokument." ma:contentTypeScope="" ma:versionID="d30a6db385925c57f5c89a16597447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27e8ba853f39d86829149dc020359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050AFA-FEE3-4896-885F-6B3892EF9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C650DA-6027-4FA3-AFFD-457B56D48A8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CB921B-A502-49C9-8FA2-3034802AF9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10503</TotalTime>
  <Words>1684</Words>
  <Application>Microsoft Macintosh PowerPoint</Application>
  <PresentationFormat>Skjermfremvisning (4:3)</PresentationFormat>
  <Paragraphs>350</Paragraphs>
  <Slides>30</Slides>
  <Notes>28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Raleway</vt:lpstr>
      <vt:lpstr>Wingdings 2</vt:lpstr>
      <vt:lpstr>Office Theme</vt:lpstr>
      <vt:lpstr>www.adhdnorge.no</vt:lpstr>
      <vt:lpstr>HAR DU SETT ÈN MED ADHD, HAR DU KUN SETT EN!</vt:lpstr>
      <vt:lpstr>Fakta: </vt:lpstr>
      <vt:lpstr>Fakta:</vt:lpstr>
      <vt:lpstr>Fakta:</vt:lpstr>
      <vt:lpstr>PowerPoint-presentasjon</vt:lpstr>
      <vt:lpstr>Masse positive egenskaper</vt:lpstr>
      <vt:lpstr>Største utfordring ved ADHD</vt:lpstr>
      <vt:lpstr>Atferd </vt:lpstr>
      <vt:lpstr>Venneferdigheter</vt:lpstr>
      <vt:lpstr>Venneferdigheter</vt:lpstr>
      <vt:lpstr>Venneferdigheter</vt:lpstr>
      <vt:lpstr>Å følge reglene</vt:lpstr>
      <vt:lpstr>Tips for å lykkes</vt:lpstr>
      <vt:lpstr>EKSEKUTIVE FUNKSJONER:</vt:lpstr>
      <vt:lpstr>EKSEKUTIVE FUNKSJONER:</vt:lpstr>
      <vt:lpstr>TID</vt:lpstr>
      <vt:lpstr>PowerPoint-presentasjon</vt:lpstr>
      <vt:lpstr>TID</vt:lpstr>
      <vt:lpstr>SKAP OVERSIKT OG FORUTSIGBARHET</vt:lpstr>
      <vt:lpstr>HUSK:</vt:lpstr>
      <vt:lpstr>Tips </vt:lpstr>
      <vt:lpstr> Idrett er et flott sted  for barn med ADHD</vt:lpstr>
      <vt:lpstr>PowerPoint-presentasjon</vt:lpstr>
      <vt:lpstr>DET VANSKELIGE SAMSPILLET:</vt:lpstr>
      <vt:lpstr>                 Ross W. Greene </vt:lpstr>
      <vt:lpstr>NÅR ATFERD ESKALERER</vt:lpstr>
      <vt:lpstr>Liten gut fortel</vt:lpstr>
      <vt:lpstr>Anbefalt litteratur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urolige og ukonsentrerte barna - hvordan kan vi hjelpe disse?</dc:title>
  <dc:creator>Fredrik Moe</dc:creator>
  <cp:lastModifiedBy>Hastings, Alexandra</cp:lastModifiedBy>
  <cp:revision>488</cp:revision>
  <cp:lastPrinted>2019-11-05T07:53:09Z</cp:lastPrinted>
  <dcterms:created xsi:type="dcterms:W3CDTF">2011-02-15T22:49:47Z</dcterms:created>
  <dcterms:modified xsi:type="dcterms:W3CDTF">2020-10-08T12:44:02Z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0x01010077A631BB51632C498D19D7B11FB5FD4B</vt:lpwstr>
  </property>
</Properties>
</file>