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75" r:id="rId2"/>
    <p:sldMasterId id="2147483695" r:id="rId3"/>
  </p:sldMasterIdLst>
  <p:notesMasterIdLst>
    <p:notesMasterId r:id="rId12"/>
  </p:notesMasterIdLst>
  <p:sldIdLst>
    <p:sldId id="413" r:id="rId4"/>
    <p:sldId id="414" r:id="rId5"/>
    <p:sldId id="415" r:id="rId6"/>
    <p:sldId id="405" r:id="rId7"/>
    <p:sldId id="409" r:id="rId8"/>
    <p:sldId id="406" r:id="rId9"/>
    <p:sldId id="410" r:id="rId10"/>
    <p:sldId id="411" r:id="rId11"/>
  </p:sldIdLst>
  <p:sldSz cx="9144000" cy="6858000" type="screen4x3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75871" autoAdjust="0"/>
  </p:normalViewPr>
  <p:slideViewPr>
    <p:cSldViewPr>
      <p:cViewPr>
        <p:scale>
          <a:sx n="125" d="100"/>
          <a:sy n="125" d="100"/>
        </p:scale>
        <p:origin x="-123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08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F8A3B231-463E-4738-B5BD-813FC0D2C472}" type="datetimeFigureOut">
              <a:rPr lang="nb-NO" smtClean="0"/>
              <a:pPr/>
              <a:t>27.10.2014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EF76F666-A646-4BD8-AE76-27B20976830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29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Kurset inngår som en del av NIFs kompetanseutvikling ”Idrett og ledelse”.</a:t>
            </a:r>
          </a:p>
          <a:p>
            <a:r>
              <a:rPr lang="nb-NO" dirty="0" smtClean="0"/>
              <a:t>Målgruppen er i hovedsak kontrollkomitéen, men innholdet kan også være relevant for andre som ønsker kunnskap om temaet. HUSK at denne gjennomgangen</a:t>
            </a:r>
            <a:r>
              <a:rPr lang="nb-NO" baseline="0" dirty="0" smtClean="0"/>
              <a:t> KUN gjelder lag som følger RRB!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ALLE deltagere SKAL</a:t>
            </a:r>
            <a:r>
              <a:rPr lang="nb-NO" baseline="0" dirty="0" smtClean="0"/>
              <a:t> ha NIFs lov og regnskaps- og revisjonsbestemmelsene tilgjengelig!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F666-A646-4BD8-AE76-27B20976830A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7146" indent="-237146"/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0FD3C-41C3-4DBF-AF2F-978D173E0917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7146" indent="-237146"/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0FD3C-41C3-4DBF-AF2F-978D173E0917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2712F-3C6D-4053-BA40-32A978B8E91A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endParaRPr lang="nb-N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2712F-3C6D-4053-BA40-32A978B8E91A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nb-NO" baseline="0" dirty="0" smtClean="0"/>
              <a:t> Midlene er anvendt i henhold til lover, vedtak, bevilgninger og økonomiske rammer. </a:t>
            </a:r>
          </a:p>
          <a:p>
            <a:pPr eaLnBrk="1" hangingPunct="1">
              <a:buFontTx/>
              <a:buChar char="-"/>
            </a:pPr>
            <a:r>
              <a:rPr lang="nb-NO" baseline="0" dirty="0" smtClean="0"/>
              <a:t> De foretatte økonomiske disposisjoner er i samsvar med </a:t>
            </a:r>
            <a:r>
              <a:rPr lang="nb-NO" baseline="0" dirty="0" err="1" smtClean="0"/>
              <a:t>org.leddets</a:t>
            </a:r>
            <a:r>
              <a:rPr lang="nb-NO" baseline="0" dirty="0" smtClean="0"/>
              <a:t> lov og beslutninger fattet av årsmøte/ting. </a:t>
            </a:r>
          </a:p>
          <a:p>
            <a:pPr eaLnBrk="1" hangingPunct="1">
              <a:buFontTx/>
              <a:buChar char="-"/>
            </a:pPr>
            <a:r>
              <a:rPr lang="nb-NO" baseline="0" dirty="0" smtClean="0"/>
              <a:t> Økonomisk kontroll internt = god økonomistyring</a:t>
            </a:r>
            <a:endParaRPr lang="nb-NO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BA6CF-81A6-498A-AF11-C103C4094C2E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BA6CF-81A6-498A-AF11-C103C4094C2E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- En mer utfyllende sjekkliste ligger på idrett.no, som vedlegg til økonomihåndbok</a:t>
            </a:r>
            <a:r>
              <a:rPr lang="nb-NO" baseline="0" dirty="0" smtClean="0"/>
              <a:t> for IL</a:t>
            </a:r>
          </a:p>
          <a:p>
            <a:pPr eaLnBrk="1" hangingPunct="1"/>
            <a:r>
              <a:rPr lang="nb-NO" baseline="0" dirty="0" smtClean="0"/>
              <a:t>- Med å se på balanseposter så menes at eiendels- og gjeldsposter er reelle pr 31.12 (eller kontrolldato)</a:t>
            </a:r>
          </a:p>
          <a:p>
            <a:pPr defTabSz="875721">
              <a:defRPr/>
            </a:pPr>
            <a:r>
              <a:rPr lang="nb-NO" baseline="0" dirty="0" smtClean="0"/>
              <a:t>- Mal </a:t>
            </a:r>
            <a:r>
              <a:rPr lang="nb-NO" baseline="0" smtClean="0"/>
              <a:t>for kontrollkomitéens </a:t>
            </a:r>
            <a:r>
              <a:rPr lang="nb-NO" baseline="0" dirty="0" smtClean="0"/>
              <a:t>beretning ligger </a:t>
            </a:r>
            <a:r>
              <a:rPr lang="nb-NO" dirty="0" smtClean="0"/>
              <a:t>på idrett.no, som vedlegg til økonomihåndbok</a:t>
            </a:r>
            <a:r>
              <a:rPr lang="nb-NO" baseline="0" dirty="0" smtClean="0"/>
              <a:t> for IL</a:t>
            </a:r>
          </a:p>
          <a:p>
            <a:pPr eaLnBrk="1" hangingPunct="1"/>
            <a:endParaRPr lang="nb-NO" baseline="0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BA6CF-81A6-498A-AF11-C103C4094C2E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29187" cy="36988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99592" y="2998800"/>
            <a:ext cx="4680408" cy="345600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20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899592" y="2996952"/>
            <a:ext cx="468052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 userDrawn="1"/>
        </p:nvCxnSpPr>
        <p:spPr>
          <a:xfrm>
            <a:off x="899592" y="3356992"/>
            <a:ext cx="468052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 userDrawn="1"/>
        </p:nvCxnSpPr>
        <p:spPr>
          <a:xfrm>
            <a:off x="899592" y="3717032"/>
            <a:ext cx="468052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tekst 14"/>
          <p:cNvSpPr>
            <a:spLocks noGrp="1"/>
          </p:cNvSpPr>
          <p:nvPr>
            <p:ph type="body" sz="quarter" idx="10"/>
          </p:nvPr>
        </p:nvSpPr>
        <p:spPr>
          <a:xfrm>
            <a:off x="899592" y="3357563"/>
            <a:ext cx="4751908" cy="358775"/>
          </a:xfrm>
          <a:prstGeom prst="rect">
            <a:avLst/>
          </a:prstGeom>
        </p:spPr>
        <p:txBody>
          <a:bodyPr/>
          <a:lstStyle>
            <a:lvl1pPr>
              <a:buNone/>
              <a:defRPr sz="20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tekst 14"/>
          <p:cNvSpPr>
            <a:spLocks noGrp="1"/>
          </p:cNvSpPr>
          <p:nvPr>
            <p:ph type="body" sz="quarter" idx="11"/>
          </p:nvPr>
        </p:nvSpPr>
        <p:spPr>
          <a:xfrm>
            <a:off x="899592" y="3862800"/>
            <a:ext cx="2591960" cy="244800"/>
          </a:xfrm>
          <a:prstGeom prst="rect">
            <a:avLst/>
          </a:prstGeom>
        </p:spPr>
        <p:txBody>
          <a:bodyPr/>
          <a:lstStyle>
            <a:lvl1pPr>
              <a:buNone/>
              <a:defRPr sz="8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1476000" y="1918800"/>
            <a:ext cx="6753600" cy="864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4" name="Undertittel 2"/>
          <p:cNvSpPr>
            <a:spLocks noGrp="1"/>
          </p:cNvSpPr>
          <p:nvPr>
            <p:ph type="subTitle" idx="1"/>
          </p:nvPr>
        </p:nvSpPr>
        <p:spPr>
          <a:xfrm>
            <a:off x="1476000" y="3070800"/>
            <a:ext cx="6768408" cy="26624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4D4D4D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4" descr="Klubbutvikling_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971600" cy="13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4" name="Bilde 4" descr="Klubbutvikling_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971600" cy="13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888432" y="295978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smtClean="0">
                <a:solidFill>
                  <a:prstClr val="black"/>
                </a:solidFill>
              </a:rPr>
              <a:t>Frittstående informasjon for kontrollkomitéen</a:t>
            </a:r>
            <a:br>
              <a:rPr lang="nb-NO" dirty="0" smtClean="0">
                <a:solidFill>
                  <a:prstClr val="black"/>
                </a:solidFill>
              </a:rPr>
            </a:br>
            <a:r>
              <a:rPr lang="nb-NO" sz="2400" b="1" dirty="0" smtClean="0">
                <a:solidFill>
                  <a:prstClr val="black"/>
                </a:solidFill>
              </a:rPr>
              <a:t>Økonomistyring og regnskap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2"/>
          <p:cNvSpPr>
            <a:spLocks noGrp="1"/>
          </p:cNvSpPr>
          <p:nvPr>
            <p:ph type="ctrTitle"/>
          </p:nvPr>
        </p:nvSpPr>
        <p:spPr>
          <a:xfrm>
            <a:off x="1187450" y="1700213"/>
            <a:ext cx="6753225" cy="8651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4294967295"/>
          </p:nvPr>
        </p:nvSpPr>
        <p:spPr>
          <a:xfrm>
            <a:off x="1187450" y="2349500"/>
            <a:ext cx="6769100" cy="3455988"/>
          </a:xfrm>
          <a:prstGeom prst="rect">
            <a:avLst/>
          </a:prstGeom>
        </p:spPr>
        <p:txBody>
          <a:bodyPr/>
          <a:lstStyle/>
          <a:p>
            <a:pPr marL="457200" indent="-457200">
              <a:buNone/>
              <a:defRPr/>
            </a:pPr>
            <a:r>
              <a:rPr lang="nb-NO" sz="1600" dirty="0" smtClean="0"/>
              <a:t>Deltagerne skal etter gjennomgangen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ha kjennskap til- og kunnskap om gjeldende regnskapsregler samt andre aktuelle bestemmelser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ha god oversikt og forståelse for hvilke krav som stilles til kontrollkomiteen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kunne gjennomføre tilsyn av idrettslag som er tilstrekkelig og hensiktsmessig i forhold til lovkravene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2"/>
          <p:cNvSpPr>
            <a:spLocks noGrp="1"/>
          </p:cNvSpPr>
          <p:nvPr>
            <p:ph type="ctrTitle"/>
          </p:nvPr>
        </p:nvSpPr>
        <p:spPr>
          <a:xfrm>
            <a:off x="1187450" y="1700213"/>
            <a:ext cx="6753225" cy="8651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4294967295"/>
          </p:nvPr>
        </p:nvSpPr>
        <p:spPr>
          <a:xfrm>
            <a:off x="1187450" y="2349500"/>
            <a:ext cx="6769100" cy="3455988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Krav til </a:t>
            </a:r>
            <a:r>
              <a:rPr lang="nb-NO" sz="1600" dirty="0" err="1" smtClean="0"/>
              <a:t>kontrollkomite</a:t>
            </a:r>
            <a:endParaRPr lang="nb-NO" sz="1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Kontrollkomiteens ansvar og oppgaver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Sjekkliste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nb-NO" sz="1600" dirty="0" smtClean="0"/>
              <a:t>Kontrollkomiteens beretning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28083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Alle organisasjonsledd som har engasjert registrert eller statsautorisert revisor skal velge en kontrollkomité med minst to medlemmer.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endParaRPr lang="nb-NO" sz="24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endParaRPr lang="nb-NO" sz="2400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>
              <a:buNone/>
            </a:pPr>
            <a:r>
              <a:rPr lang="nb-NO" sz="2400" dirty="0" smtClean="0">
                <a:solidFill>
                  <a:srgbClr val="4D4D4D"/>
                </a:solidFill>
              </a:rPr>
              <a:t>(Regnskaps –og revisjonsbestemmelser - § 2-11-6)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Kontrollkomité</a:t>
            </a:r>
            <a:endParaRPr 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28083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Påse at idrettslagets midler går til de aktivitetene som årsmøtet har fattet vedtak om.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Påse at idrettslaget har økonomisk kontroll internt.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Påse at årsregnskapet og delårsrapporter gir et riktig bilde av idrettslagets drift.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endParaRPr lang="nb-NO" sz="24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endParaRPr lang="nb-NO" sz="2400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>
              <a:buNone/>
            </a:pPr>
            <a:r>
              <a:rPr lang="nb-NO" sz="2400" dirty="0" smtClean="0">
                <a:solidFill>
                  <a:srgbClr val="4D4D4D"/>
                </a:solidFill>
              </a:rPr>
              <a:t>(Regnskaps –og revisjonsbestemmelser - § 2-12)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Ansvar – kontrollkomité</a:t>
            </a:r>
            <a:br>
              <a:rPr lang="nb-NO" sz="3600" dirty="0" smtClean="0"/>
            </a:br>
            <a:endParaRPr 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62" cy="1143000"/>
          </a:xfrm>
        </p:spPr>
        <p:txBody>
          <a:bodyPr/>
          <a:lstStyle/>
          <a:p>
            <a:pPr eaLnBrk="1" hangingPunct="1"/>
            <a:r>
              <a:rPr lang="nb-NO" sz="3600" dirty="0" smtClean="0">
                <a:latin typeface="+mn-lt"/>
                <a:ea typeface="+mn-ea"/>
                <a:cs typeface="+mn-cs"/>
              </a:rPr>
              <a:t>Oppgaver – kontrollkomité</a:t>
            </a:r>
            <a:br>
              <a:rPr lang="nb-NO" sz="3600" dirty="0" smtClean="0">
                <a:latin typeface="+mn-lt"/>
                <a:ea typeface="+mn-ea"/>
                <a:cs typeface="+mn-cs"/>
              </a:rPr>
            </a:br>
            <a:r>
              <a:rPr lang="nb-NO" sz="2400" dirty="0" smtClean="0">
                <a:latin typeface="+mn-lt"/>
                <a:ea typeface="+mn-ea"/>
                <a:cs typeface="+mn-cs"/>
              </a:rPr>
              <a:t/>
            </a:r>
            <a:br>
              <a:rPr lang="nb-NO" sz="2400" dirty="0" smtClean="0">
                <a:latin typeface="+mn-lt"/>
                <a:ea typeface="+mn-ea"/>
                <a:cs typeface="+mn-cs"/>
              </a:rPr>
            </a:br>
            <a:endParaRPr lang="nb-NO" sz="24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331236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Føre protokoll over sine forhandlinger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Avgi beretning til årsmøte/ting til hvert enkelt årsregnskap.    </a:t>
            </a:r>
            <a:r>
              <a:rPr lang="nb-NO" sz="2000" dirty="0" smtClean="0"/>
              <a:t>(</a:t>
            </a:r>
            <a:r>
              <a:rPr lang="nb-NO" sz="2000" dirty="0" err="1" smtClean="0"/>
              <a:t>dvs</a:t>
            </a:r>
            <a:r>
              <a:rPr lang="nb-NO" sz="2000" dirty="0" smtClean="0"/>
              <a:t> hvert år)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endParaRPr lang="nb-NO" sz="14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 typeface="Calibri" pitchFamily="34" charset="0"/>
              <a:buChar char="₋"/>
            </a:pPr>
            <a:r>
              <a:rPr lang="nb-NO" sz="2400" dirty="0" smtClean="0"/>
              <a:t>Dersom kontrollkomiteen ønsker å ta opp noen forhold skal de sende nummererte brev til organisasjonsleddets styre og revisor.</a:t>
            </a:r>
          </a:p>
          <a:p>
            <a:pPr eaLnBrk="1" hangingPunct="1">
              <a:buNone/>
            </a:pPr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>
              <a:buNone/>
            </a:pPr>
            <a:r>
              <a:rPr lang="nb-NO" sz="2400" dirty="0" smtClean="0">
                <a:solidFill>
                  <a:srgbClr val="4D4D4D"/>
                </a:solidFill>
              </a:rPr>
              <a:t>(Regnskaps –og revisjonsbestemmelser - § 2-12)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62" cy="1143000"/>
          </a:xfrm>
        </p:spPr>
        <p:txBody>
          <a:bodyPr/>
          <a:lstStyle/>
          <a:p>
            <a:pPr eaLnBrk="1" hangingPunct="1"/>
            <a:r>
              <a:rPr lang="nb-NO" sz="3600" dirty="0" smtClean="0">
                <a:latin typeface="+mn-lt"/>
                <a:ea typeface="+mn-ea"/>
                <a:cs typeface="+mn-cs"/>
              </a:rPr>
              <a:t>Sjekkliste– kontrollkomité</a:t>
            </a:r>
            <a:br>
              <a:rPr lang="nb-NO" sz="3600" dirty="0" smtClean="0">
                <a:latin typeface="+mn-lt"/>
                <a:ea typeface="+mn-ea"/>
                <a:cs typeface="+mn-cs"/>
              </a:rPr>
            </a:br>
            <a:r>
              <a:rPr lang="nb-NO" sz="2400" dirty="0" smtClean="0">
                <a:latin typeface="+mn-lt"/>
                <a:ea typeface="+mn-ea"/>
                <a:cs typeface="+mn-cs"/>
              </a:rPr>
              <a:t/>
            </a:r>
            <a:br>
              <a:rPr lang="nb-NO" sz="2400" dirty="0" smtClean="0">
                <a:latin typeface="+mn-lt"/>
                <a:ea typeface="+mn-ea"/>
                <a:cs typeface="+mn-cs"/>
              </a:rPr>
            </a:br>
            <a:endParaRPr lang="nb-NO" sz="24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3672408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nb-NO" dirty="0" smtClean="0"/>
              <a:t>To stk som disponerer bankkonto</a:t>
            </a:r>
          </a:p>
          <a:p>
            <a:pPr eaLnBrk="1" hangingPunct="1">
              <a:buFontTx/>
              <a:buChar char="-"/>
            </a:pPr>
            <a:r>
              <a:rPr lang="nb-NO" dirty="0" smtClean="0"/>
              <a:t>Se på avvik mellom regnskap og budsjett</a:t>
            </a:r>
          </a:p>
          <a:p>
            <a:pPr eaLnBrk="1" hangingPunct="1">
              <a:buFontTx/>
              <a:buChar char="-"/>
            </a:pPr>
            <a:r>
              <a:rPr lang="nb-NO" dirty="0" smtClean="0"/>
              <a:t>Se på balanseposter</a:t>
            </a:r>
          </a:p>
          <a:p>
            <a:pPr eaLnBrk="1" hangingPunct="1">
              <a:buFontTx/>
              <a:buChar char="-"/>
            </a:pPr>
            <a:r>
              <a:rPr lang="nb-NO" dirty="0" smtClean="0"/>
              <a:t>Lese revisjonsberetningen</a:t>
            </a:r>
          </a:p>
          <a:p>
            <a:pPr eaLnBrk="1" hangingPunct="1">
              <a:buFontTx/>
              <a:buChar char="-"/>
            </a:pPr>
            <a:r>
              <a:rPr lang="nb-NO" dirty="0" smtClean="0"/>
              <a:t>Lese årsberetning </a:t>
            </a:r>
          </a:p>
          <a:p>
            <a:pPr eaLnBrk="1" hangingPunct="1">
              <a:buFontTx/>
              <a:buChar char="-"/>
            </a:pPr>
            <a:r>
              <a:rPr lang="nb-NO" dirty="0" smtClean="0"/>
              <a:t>Avgi egen beretning</a:t>
            </a:r>
          </a:p>
          <a:p>
            <a:pPr eaLnBrk="1" hangingPunct="1">
              <a:buFontTx/>
              <a:buChar char="-"/>
            </a:pPr>
            <a:endParaRPr lang="nb-NO" dirty="0" smtClean="0"/>
          </a:p>
          <a:p>
            <a:pPr eaLnBrk="1" hangingPunct="1">
              <a:buFontTx/>
              <a:buChar char="-"/>
            </a:pPr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>
              <a:buNone/>
            </a:pPr>
            <a:endParaRPr lang="nb-NO" sz="2400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7056462" cy="1143000"/>
          </a:xfrm>
        </p:spPr>
        <p:txBody>
          <a:bodyPr/>
          <a:lstStyle/>
          <a:p>
            <a:pPr eaLnBrk="1" hangingPunct="1"/>
            <a:r>
              <a:rPr lang="nb-NO" sz="3600" dirty="0" smtClean="0">
                <a:latin typeface="+mn-lt"/>
                <a:ea typeface="+mn-ea"/>
                <a:cs typeface="+mn-cs"/>
              </a:rPr>
              <a:t>Kontrollkomité beretning mal</a:t>
            </a:r>
            <a:br>
              <a:rPr lang="nb-NO" sz="3600" dirty="0" smtClean="0">
                <a:latin typeface="+mn-lt"/>
                <a:ea typeface="+mn-ea"/>
                <a:cs typeface="+mn-cs"/>
              </a:rPr>
            </a:br>
            <a:r>
              <a:rPr lang="nb-NO" sz="3600" dirty="0" smtClean="0">
                <a:latin typeface="+mn-lt"/>
                <a:ea typeface="+mn-ea"/>
                <a:cs typeface="+mn-cs"/>
              </a:rPr>
              <a:t/>
            </a:r>
            <a:br>
              <a:rPr lang="nb-NO" sz="3600" dirty="0" smtClean="0">
                <a:latin typeface="+mn-lt"/>
                <a:ea typeface="+mn-ea"/>
                <a:cs typeface="+mn-cs"/>
              </a:rPr>
            </a:br>
            <a:r>
              <a:rPr lang="nb-NO" sz="2400" dirty="0" smtClean="0">
                <a:latin typeface="+mn-lt"/>
                <a:ea typeface="+mn-ea"/>
                <a:cs typeface="+mn-cs"/>
              </a:rPr>
              <a:t/>
            </a:r>
            <a:br>
              <a:rPr lang="nb-NO" sz="2400" dirty="0" smtClean="0">
                <a:latin typeface="+mn-lt"/>
                <a:ea typeface="+mn-ea"/>
                <a:cs typeface="+mn-cs"/>
              </a:rPr>
            </a:br>
            <a:endParaRPr lang="nb-NO" sz="24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392488"/>
          </a:xfrm>
        </p:spPr>
        <p:txBody>
          <a:bodyPr/>
          <a:lstStyle/>
          <a:p>
            <a:pPr eaLnBrk="1" hangingPunct="1">
              <a:buNone/>
            </a:pPr>
            <a:r>
              <a:rPr lang="nb-NO" dirty="0" smtClean="0"/>
              <a:t>- Bilde av malen som legges i ressursbank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  <a:p>
            <a:pPr eaLnBrk="1" hangingPunct="1">
              <a:buNone/>
            </a:pPr>
            <a:endParaRPr lang="nb-NO" sz="2400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F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NIF-Presentasjon</Template>
  <TotalTime>1366</TotalTime>
  <Words>373</Words>
  <Application>Microsoft Office PowerPoint</Application>
  <PresentationFormat>Skjermfremvisning (4:3)</PresentationFormat>
  <Paragraphs>67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NIF-Presentasjon</vt:lpstr>
      <vt:lpstr>Egendefinert utforming</vt:lpstr>
      <vt:lpstr>2_Egendefinert utforming</vt:lpstr>
      <vt:lpstr>PowerPoint-presentasjon</vt:lpstr>
      <vt:lpstr>Formål</vt:lpstr>
      <vt:lpstr>Innhold</vt:lpstr>
      <vt:lpstr> Kontrollkomité</vt:lpstr>
      <vt:lpstr>Ansvar – kontrollkomité </vt:lpstr>
      <vt:lpstr>Oppgaver – kontrollkomité  </vt:lpstr>
      <vt:lpstr>Sjekkliste– kontrollkomité  </vt:lpstr>
      <vt:lpstr>Kontrollkomité beretning mal   </vt:lpstr>
    </vt:vector>
  </TitlesOfParts>
  <Company>NIF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ik06_jean</dc:creator>
  <cp:lastModifiedBy>Pelsholen, Anita</cp:lastModifiedBy>
  <cp:revision>205</cp:revision>
  <cp:lastPrinted>2014-10-27T06:41:37Z</cp:lastPrinted>
  <dcterms:created xsi:type="dcterms:W3CDTF">2010-09-17T07:57:18Z</dcterms:created>
  <dcterms:modified xsi:type="dcterms:W3CDTF">2014-10-27T06:43:46Z</dcterms:modified>
</cp:coreProperties>
</file>