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2" r:id="rId4"/>
    <p:sldMasterId id="2147483916" r:id="rId5"/>
    <p:sldMasterId id="2147483940" r:id="rId6"/>
    <p:sldMasterId id="2147483960" r:id="rId7"/>
  </p:sldMasterIdLst>
  <p:notesMasterIdLst>
    <p:notesMasterId r:id="rId24"/>
  </p:notesMasterIdLst>
  <p:handoutMasterIdLst>
    <p:handoutMasterId r:id="rId25"/>
  </p:handoutMasterIdLst>
  <p:sldIdLst>
    <p:sldId id="342" r:id="rId8"/>
    <p:sldId id="2147379490" r:id="rId9"/>
    <p:sldId id="362" r:id="rId10"/>
    <p:sldId id="437" r:id="rId11"/>
    <p:sldId id="471" r:id="rId12"/>
    <p:sldId id="2147379487" r:id="rId13"/>
    <p:sldId id="470" r:id="rId14"/>
    <p:sldId id="472" r:id="rId15"/>
    <p:sldId id="2147379488" r:id="rId16"/>
    <p:sldId id="473" r:id="rId17"/>
    <p:sldId id="474" r:id="rId18"/>
    <p:sldId id="2147379489" r:id="rId19"/>
    <p:sldId id="475" r:id="rId20"/>
    <p:sldId id="478" r:id="rId21"/>
    <p:sldId id="480" r:id="rId22"/>
    <p:sldId id="479" r:id="rId23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Inter" panose="02000503000000020004" pitchFamily="2" charset="0"/>
      <p:regular r:id="rId30"/>
      <p:bold r:id="rId31"/>
    </p:embeddedFont>
    <p:embeddedFont>
      <p:font typeface="Inter Medium" panose="02000503000000020004" pitchFamily="2" charset="0"/>
      <p:regular r:id="rId32"/>
    </p:embeddedFont>
  </p:embeddedFontLst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orient="horz" pos="849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7E"/>
    <a:srgbClr val="9FCEEF"/>
    <a:srgbClr val="FAA634"/>
    <a:srgbClr val="197ABC"/>
    <a:srgbClr val="FD3932"/>
    <a:srgbClr val="000335"/>
    <a:srgbClr val="F0F0F0"/>
    <a:srgbClr val="BEC0C2"/>
    <a:srgbClr val="EE4135"/>
    <a:srgbClr val="2E4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E331C6-AEA1-450A-ADF7-3E8934616A93}" v="3139" dt="2025-05-07T10:38:24.197"/>
    <p1510:client id="{C5781A40-359B-249E-8972-5C9A6C4D1087}" v="34" dt="2025-05-07T07:37:16.241"/>
    <p1510:client id="{C87DE60B-0147-0BAD-1088-ECEC9FEFE64A}" v="5796" dt="2025-05-06T23:29:52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14" y="1422"/>
      </p:cViewPr>
      <p:guideLst>
        <p:guide orient="horz" pos="2074"/>
        <p:guide orient="horz" pos="84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1.fntdata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400" dirty="0">
                <a:solidFill>
                  <a:schemeClr val="tx2"/>
                </a:solidFill>
              </a:rPr>
              <a:t>Dagens situasjon</a:t>
            </a:r>
          </a:p>
          <a:p>
            <a:pPr>
              <a:defRPr sz="2400"/>
            </a:pPr>
            <a:r>
              <a:rPr lang="nb-NO" sz="2400" dirty="0">
                <a:solidFill>
                  <a:schemeClr val="tx2"/>
                </a:solidFill>
              </a:rPr>
              <a:t>Spillemiddelandel n</a:t>
            </a:r>
            <a:r>
              <a:rPr lang="nb-NO" sz="2400" baseline="0" dirty="0">
                <a:solidFill>
                  <a:schemeClr val="tx2"/>
                </a:solidFill>
              </a:rPr>
              <a:t>ye søknader </a:t>
            </a:r>
            <a:endParaRPr lang="nb-NO" sz="2400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19404560294708173"/>
          <c:y val="6.313131313131313E-3"/>
        </c:manualLayout>
      </c:layout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1012405508044364"/>
          <c:y val="0.26413843155969147"/>
          <c:w val="0.88029051549684678"/>
          <c:h val="0.53158628608923886"/>
        </c:manualLayout>
      </c:layout>
      <c:lineChart>
        <c:grouping val="standard"/>
        <c:varyColors val="0"/>
        <c:ser>
          <c:idx val="0"/>
          <c:order val="0"/>
          <c:tx>
            <c:strRef>
              <c:f>'Ark5'!$C$26</c:f>
              <c:strCache>
                <c:ptCount val="1"/>
                <c:pt idx="0">
                  <c:v>Nærmiljøanlegg</c:v>
                </c:pt>
              </c:strCache>
            </c:strRef>
          </c:tx>
          <c:spPr>
            <a:ln w="44450" cap="rnd">
              <a:solidFill>
                <a:srgbClr val="000334"/>
              </a:solidFill>
              <a:round/>
            </a:ln>
            <a:effectLst/>
          </c:spPr>
          <c:marker>
            <c:symbol val="none"/>
          </c:marker>
          <c:cat>
            <c:numRef>
              <c:f>'Ark5'!$B$27:$B$34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'Ark5'!$C$27:$C$34</c:f>
              <c:numCache>
                <c:formatCode>0.0\ %</c:formatCode>
                <c:ptCount val="8"/>
                <c:pt idx="0">
                  <c:v>0.37514935779811825</c:v>
                </c:pt>
                <c:pt idx="1">
                  <c:v>0.39446737221967226</c:v>
                </c:pt>
                <c:pt idx="2">
                  <c:v>0.37323119943396693</c:v>
                </c:pt>
                <c:pt idx="3">
                  <c:v>0.38550825892480239</c:v>
                </c:pt>
                <c:pt idx="4">
                  <c:v>0.37921900804262582</c:v>
                </c:pt>
                <c:pt idx="5">
                  <c:v>0.38492947193520355</c:v>
                </c:pt>
                <c:pt idx="6">
                  <c:v>0.35363189237653941</c:v>
                </c:pt>
                <c:pt idx="7">
                  <c:v>0.36499999999999999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5A-413D-8AC9-D9BB1A0DFAE2}"/>
            </c:ext>
          </c:extLst>
        </c:ser>
        <c:ser>
          <c:idx val="1"/>
          <c:order val="1"/>
          <c:tx>
            <c:strRef>
              <c:f>'Ark5'!$D$26</c:f>
              <c:strCache>
                <c:ptCount val="1"/>
                <c:pt idx="0">
                  <c:v>Ordinære anlegg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'Ark5'!$B$27:$B$34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'Ark5'!$D$27:$D$34</c:f>
              <c:numCache>
                <c:formatCode>0.0\ %</c:formatCode>
                <c:ptCount val="8"/>
                <c:pt idx="0">
                  <c:v>0.22699952842321219</c:v>
                </c:pt>
                <c:pt idx="1">
                  <c:v>0.20081889986609097</c:v>
                </c:pt>
                <c:pt idx="2">
                  <c:v>0.19742909178129478</c:v>
                </c:pt>
                <c:pt idx="3">
                  <c:v>0.20970330775249515</c:v>
                </c:pt>
                <c:pt idx="4">
                  <c:v>0.19387484117808829</c:v>
                </c:pt>
                <c:pt idx="5">
                  <c:v>0.18675421582388141</c:v>
                </c:pt>
                <c:pt idx="6">
                  <c:v>0.17662856795984808</c:v>
                </c:pt>
                <c:pt idx="7">
                  <c:v>0.185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5A-413D-8AC9-D9BB1A0DF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9300367"/>
        <c:axId val="429291247"/>
      </c:lineChart>
      <c:catAx>
        <c:axId val="429300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29291247"/>
        <c:crosses val="autoZero"/>
        <c:auto val="1"/>
        <c:lblAlgn val="ctr"/>
        <c:lblOffset val="100"/>
        <c:noMultiLvlLbl val="0"/>
      </c:catAx>
      <c:valAx>
        <c:axId val="429291247"/>
        <c:scaling>
          <c:orientation val="minMax"/>
          <c:max val="0.4"/>
          <c:min val="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29300367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055512794731866"/>
          <c:y val="0.91970676670988372"/>
          <c:w val="0.51485765268503303"/>
          <c:h val="8.0293233290116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003E7E">
          <a:lumMod val="20000"/>
          <a:lumOff val="80000"/>
        </a:srgbClr>
      </a:solidFill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DB8D45B-F279-5016-11DB-DC0C9BBC8D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>
              <a:latin typeface="Inter Medium" panose="020B0502030000000004" pitchFamily="34" charset="0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E2E7EF-DDDD-4F9E-9553-E835A05A99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A2078-DA34-0942-9AEF-FAEBE0F1282B}" type="datetimeFigureOut">
              <a:rPr lang="nb-NO" smtClean="0">
                <a:latin typeface="Inter Medium" panose="020B0502030000000004" pitchFamily="34" charset="0"/>
              </a:rPr>
              <a:t>07.05.2025</a:t>
            </a:fld>
            <a:endParaRPr lang="nb-NO">
              <a:latin typeface="Inter Medium" panose="020B0502030000000004" pitchFamily="34" charset="0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9EB7811-9E4D-328D-1290-DBF9076D3F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Inter Medium" panose="020B0502030000000004" pitchFamily="34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3F077F0-DABA-4F56-47D2-861CF0AEB8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2FF1-807E-964F-887C-CD2959FE6A02}" type="slidenum">
              <a:rPr lang="nb-NO" smtClean="0">
                <a:latin typeface="Inter Medium" panose="020B0502030000000004" pitchFamily="34" charset="0"/>
              </a:rPr>
              <a:t>‹#›</a:t>
            </a:fld>
            <a:endParaRPr lang="nb-NO">
              <a:latin typeface="Inter Medium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6957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F589A-B22E-4F91-8AD9-190B1AC8EDCF}" type="datetimeFigureOut">
              <a:rPr lang="nb-NO"/>
              <a:pPr>
                <a:defRPr/>
              </a:pPr>
              <a:t>07.05.2025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A23742-51E1-48F2-9D26-22282FA8CB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37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3452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511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1835696" y="4317944"/>
            <a:ext cx="2952328" cy="27003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 b="0" i="0">
                <a:solidFill>
                  <a:srgbClr val="F0F0F0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35696" y="2499742"/>
            <a:ext cx="5688632" cy="86409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000" b="0" i="0">
                <a:solidFill>
                  <a:srgbClr val="F0F0F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redigere </a:t>
            </a:r>
            <a:br>
              <a:rPr lang="nb-NO"/>
            </a:br>
            <a:r>
              <a:rPr lang="nb-NO"/>
              <a:t>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DCE4C33-D29C-AFAA-80F0-1BED4F06835C}"/>
              </a:ext>
            </a:extLst>
          </p:cNvPr>
          <p:cNvSpPr/>
          <p:nvPr userDrawn="1"/>
        </p:nvSpPr>
        <p:spPr>
          <a:xfrm>
            <a:off x="4355976" y="0"/>
            <a:ext cx="4789200" cy="5143500"/>
          </a:xfrm>
          <a:prstGeom prst="rect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6344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F0F0F0"/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663440" y="2023240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F0F0F0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8">
            <a:extLst>
              <a:ext uri="{FF2B5EF4-FFF2-40B4-BE49-F238E27FC236}">
                <a16:creationId xmlns:a16="http://schemas.microsoft.com/office/drawing/2014/main" id="{583D8B24-B7FF-C268-7A35-4CDAE2296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73570" y="411510"/>
            <a:ext cx="886195" cy="4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49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DCE4C33-D29C-AFAA-80F0-1BED4F06835C}"/>
              </a:ext>
            </a:extLst>
          </p:cNvPr>
          <p:cNvSpPr/>
          <p:nvPr userDrawn="1"/>
        </p:nvSpPr>
        <p:spPr>
          <a:xfrm>
            <a:off x="0" y="0"/>
            <a:ext cx="4789200" cy="5143500"/>
          </a:xfrm>
          <a:prstGeom prst="rect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7464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F0F0F0"/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4788024" y="0"/>
            <a:ext cx="4355976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07464" y="2039572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F0F0F0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8">
            <a:extLst>
              <a:ext uri="{FF2B5EF4-FFF2-40B4-BE49-F238E27FC236}">
                <a16:creationId xmlns:a16="http://schemas.microsoft.com/office/drawing/2014/main" id="{739B4299-55F3-2E5E-A49C-6B2465683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7038" y="411510"/>
            <a:ext cx="886195" cy="4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wrap="square" lIns="2520000" tIns="1080000" rIns="0"/>
          <a:lstStyle>
            <a:lvl1pPr>
              <a:defRPr>
                <a:noFill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332199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B4FAB6-D195-B489-2E9A-FCFD63F8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013" y="841375"/>
            <a:ext cx="6586395" cy="481104"/>
          </a:xfrm>
          <a:prstGeom prst="rect">
            <a:avLst/>
          </a:prstGeom>
        </p:spPr>
        <p:txBody>
          <a:bodyPr anchor="b"/>
          <a:lstStyle>
            <a:lvl1pPr algn="l">
              <a:defRPr sz="2400" b="0" i="0">
                <a:solidFill>
                  <a:srgbClr val="000335">
                    <a:alpha val="80000"/>
                  </a:srgbClr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B75281-0BB7-0FA3-B77F-8ADB6F416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6013" y="1481177"/>
            <a:ext cx="6884987" cy="31739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5077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596367"/>
            <a:ext cx="6552207" cy="2951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189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378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566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754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3" y="8477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0094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4" y="1587900"/>
            <a:ext cx="6624215" cy="2926949"/>
          </a:xfrm>
          <a:prstGeom prst="rect">
            <a:avLst/>
          </a:prstGeom>
        </p:spPr>
        <p:txBody>
          <a:bodyPr/>
          <a:lstStyle>
            <a:lvl1pPr marL="269868" indent="-269868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15945" indent="-258757">
              <a:buFont typeface="Arial" pitchFamily="34" charset="0"/>
              <a:buChar char="•"/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68371" indent="-253994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14448" indent="-242882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8937" indent="-230183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39259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22076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065"/>
            <a:ext cx="3600400" cy="2894441"/>
          </a:xfrm>
          <a:prstGeom prst="rect">
            <a:avLst/>
          </a:prstGeom>
        </p:spPr>
        <p:txBody>
          <a:bodyPr/>
          <a:lstStyle>
            <a:lvl1pPr marL="269868" indent="-269868">
              <a:defRPr sz="20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28634" indent="-171446">
              <a:buFont typeface="Arial" pitchFamily="34" charset="0"/>
              <a:buChar char="•"/>
              <a:defRPr sz="20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68371" indent="-253994">
              <a:defRPr sz="20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14448" indent="-242882">
              <a:buFont typeface="Arial" pitchFamily="34" charset="0"/>
              <a:buChar char="•"/>
              <a:defRPr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8937" indent="-230183">
              <a:buFont typeface="Arial" pitchFamily="34" charset="0"/>
              <a:buChar char="•"/>
              <a:defRPr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9" y="1653066"/>
            <a:ext cx="3600400" cy="2886277"/>
          </a:xfrm>
          <a:prstGeom prst="rect">
            <a:avLst/>
          </a:prstGeom>
        </p:spPr>
        <p:txBody>
          <a:bodyPr/>
          <a:lstStyle>
            <a:lvl1pPr marL="269868" indent="-269868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28634" indent="-171446">
              <a:buFont typeface="Arial" pitchFamily="34" charset="0"/>
              <a:buChar char="•"/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68371" indent="-253994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14448" indent="-242882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8937" indent="-230183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47997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8817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28266"/>
            <a:ext cx="3600400" cy="2943734"/>
          </a:xfrm>
          <a:prstGeom prst="rect">
            <a:avLst/>
          </a:prstGeom>
        </p:spPr>
        <p:txBody>
          <a:bodyPr/>
          <a:lstStyle>
            <a:lvl1pPr marL="269868" indent="-269868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28634" indent="-171446">
              <a:buFont typeface="Arial" pitchFamily="34" charset="0"/>
              <a:buChar char="•"/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68371" indent="-253994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14448" indent="-242882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8937" indent="-230183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39525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628266"/>
            <a:ext cx="3600000" cy="29437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3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5969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000335">
                    <a:alpha val="80000"/>
                  </a:srgb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3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79153"/>
            <a:ext cx="4103688" cy="2829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189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378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566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754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8483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1835696" y="2715766"/>
            <a:ext cx="5400600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F0F0F0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311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6217" y="1736215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1600" b="0" i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anose="020B0604020202020204" pitchFamily="34" charset="0"/>
              </a:defRPr>
            </a:lvl1pPr>
            <a:lvl2pPr marL="715963" indent="-258763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anose="020B0604020202020204" pitchFamily="34" charset="0"/>
              </a:defRPr>
            </a:lvl2pPr>
            <a:lvl3pPr marL="1168400" indent="-254000">
              <a:defRPr sz="1600" b="0" i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anose="020B0604020202020204" pitchFamily="34" charset="0"/>
              </a:defRPr>
            </a:lvl3pPr>
            <a:lvl4pPr marL="1614488" indent="-2428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anose="020B0604020202020204" pitchFamily="34" charset="0"/>
              </a:defRPr>
            </a:lvl4pPr>
            <a:lvl5pPr marL="2058988" indent="-2301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35696" y="987574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64303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9" userDrawn="1">
          <p15:clr>
            <a:srgbClr val="FBAE40"/>
          </p15:clr>
        </p15:guide>
        <p15:guide id="2" pos="11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5697" y="1607503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35696" y="85886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97111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5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F67F8EA-3BC7-6E2F-CC48-9A849602DE36}"/>
              </a:ext>
            </a:extLst>
          </p:cNvPr>
          <p:cNvSpPr/>
          <p:nvPr userDrawn="1"/>
        </p:nvSpPr>
        <p:spPr>
          <a:xfrm>
            <a:off x="1330036" y="0"/>
            <a:ext cx="781396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5697" y="1607503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F0F0F0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35696" y="85886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F0F0F0"/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8252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6217" y="1601537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715963" indent="-258763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168400" indent="-254000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614488" indent="-2428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058988" indent="-2301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35696" y="852896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649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5696" y="1673218"/>
            <a:ext cx="30600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628650" indent="-171450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168400" indent="-254000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614488" indent="-2428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058988" indent="-2301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5076056" y="1673218"/>
            <a:ext cx="30600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628650" indent="-171450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168400" indent="-254000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614488" indent="-2428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058988" indent="-2301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835696" y="859986"/>
            <a:ext cx="630036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495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11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6000" y="1673215"/>
            <a:ext cx="30600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628650" indent="-171450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168400" indent="-254000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614488" indent="-2428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058988" indent="-2301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836000" y="859983"/>
            <a:ext cx="630036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5076000" y="1673215"/>
            <a:ext cx="3060000" cy="262829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alpha val="8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609938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9" y="1203598"/>
            <a:ext cx="4176713" cy="702078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1999" y="1962824"/>
            <a:ext cx="4176713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98D7682-1E28-BFFC-6E33-7F66D5AEC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3584" y="413314"/>
            <a:ext cx="885600" cy="45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6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40" userDrawn="1">
          <p15:clr>
            <a:srgbClr val="FBAE40"/>
          </p15:clr>
        </p15:guide>
        <p15:guide id="2" pos="551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7AC24C5-8058-3490-77BC-AA74704EA007}"/>
              </a:ext>
            </a:extLst>
          </p:cNvPr>
          <p:cNvSpPr/>
          <p:nvPr userDrawn="1"/>
        </p:nvSpPr>
        <p:spPr>
          <a:xfrm>
            <a:off x="0" y="0"/>
            <a:ext cx="1403648" cy="5143500"/>
          </a:xfrm>
          <a:prstGeom prst="rect">
            <a:avLst/>
          </a:prstGeom>
          <a:solidFill>
            <a:srgbClr val="000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Inter Medium" panose="020B0502030000000004" pitchFamily="34" charset="0"/>
            </a:endParaRPr>
          </a:p>
        </p:txBody>
      </p:sp>
      <p:pic>
        <p:nvPicPr>
          <p:cNvPr id="3" name="Bilde 8">
            <a:extLst>
              <a:ext uri="{FF2B5EF4-FFF2-40B4-BE49-F238E27FC236}">
                <a16:creationId xmlns:a16="http://schemas.microsoft.com/office/drawing/2014/main" id="{09FAC4A0-AFA1-F988-45D9-0B00265E4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8726" y="411510"/>
            <a:ext cx="886195" cy="4595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69" r:id="rId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19547A9-A5AD-2909-C2C9-0BB97EF2323D}"/>
              </a:ext>
            </a:extLst>
          </p:cNvPr>
          <p:cNvSpPr/>
          <p:nvPr userDrawn="1"/>
        </p:nvSpPr>
        <p:spPr>
          <a:xfrm>
            <a:off x="0" y="0"/>
            <a:ext cx="1403648" cy="5143500"/>
          </a:xfrm>
          <a:prstGeom prst="rect">
            <a:avLst/>
          </a:prstGeom>
          <a:solidFill>
            <a:srgbClr val="000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8">
            <a:extLst>
              <a:ext uri="{FF2B5EF4-FFF2-40B4-BE49-F238E27FC236}">
                <a16:creationId xmlns:a16="http://schemas.microsoft.com/office/drawing/2014/main" id="{F2BFA99A-FB83-9B21-7791-6D010438D45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58726" y="411510"/>
            <a:ext cx="886195" cy="4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68" r:id="rId2"/>
    <p:sldLayoutId id="2147483923" r:id="rId3"/>
    <p:sldLayoutId id="2147483917" r:id="rId4"/>
    <p:sldLayoutId id="2147483924" r:id="rId5"/>
    <p:sldLayoutId id="2147483919" r:id="rId6"/>
    <p:sldLayoutId id="2147483947" r:id="rId7"/>
    <p:sldLayoutId id="2147483948" r:id="rId8"/>
    <p:sldLayoutId id="2147483946" r:id="rId9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85393" y="339502"/>
            <a:ext cx="886197" cy="4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1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703" userDrawn="1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>
            <a:extLst>
              <a:ext uri="{FF2B5EF4-FFF2-40B4-BE49-F238E27FC236}">
                <a16:creationId xmlns:a16="http://schemas.microsoft.com/office/drawing/2014/main" id="{65E9E737-7BEA-2818-658A-E84633CF1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785393" y="339502"/>
            <a:ext cx="886197" cy="4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9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olympiatoppen/reel/DI_YMOtoKEi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nstagram.com/olympicteamnorway/reel/DJRX3S6ouVH/" TargetMode="External"/><Relationship Id="rId4" Type="http://schemas.openxmlformats.org/officeDocument/2006/relationships/hyperlink" Target="https://www.instagram.com/p/DJJHozCIHff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4703823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l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>
            <a:extLst>
              <a:ext uri="{FF2B5EF4-FFF2-40B4-BE49-F238E27FC236}">
                <a16:creationId xmlns:a16="http://schemas.microsoft.com/office/drawing/2014/main" id="{FEFB9973-F806-1A07-DBB9-82C8BFF1C9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875" t="58399" r="20269" b="8154"/>
          <a:stretch/>
        </p:blipFill>
        <p:spPr>
          <a:xfrm>
            <a:off x="1403647" y="3075806"/>
            <a:ext cx="7740353" cy="2067694"/>
          </a:xfrm>
          <a:prstGeom prst="rect">
            <a:avLst/>
          </a:prstGeom>
        </p:spPr>
      </p:pic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9045C882-2C59-D69F-4F28-35BE5418DB50}"/>
              </a:ext>
            </a:extLst>
          </p:cNvPr>
          <p:cNvCxnSpPr/>
          <p:nvPr/>
        </p:nvCxnSpPr>
        <p:spPr>
          <a:xfrm>
            <a:off x="1403647" y="0"/>
            <a:ext cx="0" cy="5143500"/>
          </a:xfrm>
          <a:prstGeom prst="line">
            <a:avLst/>
          </a:prstGeom>
          <a:ln w="1270">
            <a:solidFill>
              <a:srgbClr val="F0F0F0">
                <a:alpha val="26000"/>
              </a:srgb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lassholder for tekst 13"/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 anchorCtr="0"/>
          <a:lstStyle/>
          <a:p>
            <a:endParaRPr lang="nb-NO" dirty="0">
              <a:latin typeface="Inter"/>
              <a:ea typeface="Inter"/>
              <a:cs typeface="Arial"/>
            </a:endParaRP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xfrm>
            <a:off x="1835696" y="2992723"/>
            <a:ext cx="5688632" cy="864096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r>
              <a:rPr lang="nb-NO" dirty="0">
                <a:solidFill>
                  <a:schemeClr val="tx2"/>
                </a:solidFill>
                <a:latin typeface="Inter Medium"/>
                <a:ea typeface="Inter Medium"/>
                <a:cs typeface="Arial"/>
              </a:rPr>
              <a:t>Idrettens valgsaker</a:t>
            </a:r>
            <a:br>
              <a:rPr lang="nb-NO" dirty="0">
                <a:solidFill>
                  <a:schemeClr val="tx2"/>
                </a:solidFill>
                <a:latin typeface="Inter Medium"/>
                <a:ea typeface="Inter Medium"/>
                <a:cs typeface="Arial"/>
              </a:rPr>
            </a:br>
            <a:r>
              <a:rPr lang="nb-NO" sz="1400" dirty="0">
                <a:solidFill>
                  <a:schemeClr val="tx2"/>
                </a:solidFill>
                <a:latin typeface="Inter Medium"/>
                <a:ea typeface="Inter Medium"/>
                <a:cs typeface="Arial"/>
              </a:rPr>
              <a:t>Stortingsvalget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1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B70E7B6-44AB-30C1-3882-08CFA02793A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dirty="0">
                <a:latin typeface="Inter"/>
                <a:ea typeface="Inter"/>
                <a:cs typeface="Arial"/>
              </a:rPr>
              <a:t>NIF mener: </a:t>
            </a:r>
            <a:endParaRPr lang="nb-NO" dirty="0"/>
          </a:p>
          <a:p>
            <a:pPr marL="285750" indent="-285750"/>
            <a:r>
              <a:rPr lang="nb-NO" dirty="0">
                <a:latin typeface="Inter"/>
                <a:ea typeface="Inter"/>
                <a:cs typeface="Arial"/>
              </a:rPr>
              <a:t>Senteret må sikres finansiering over statsbudsjettet for 2026, med en tilsagnsfullmakt for kommende år. </a:t>
            </a:r>
          </a:p>
          <a:p>
            <a:pPr marL="285750" indent="-285750"/>
            <a:endParaRPr lang="nb-NO" dirty="0">
              <a:latin typeface="Inter"/>
              <a:ea typeface="Inter"/>
              <a:cs typeface="Arial"/>
            </a:endParaRPr>
          </a:p>
          <a:p>
            <a:pPr marL="285750" indent="-285750"/>
            <a:endParaRPr lang="nb-NO" dirty="0">
              <a:latin typeface="Inter"/>
              <a:ea typeface="Inter"/>
              <a:cs typeface="Arial"/>
            </a:endParaRPr>
          </a:p>
          <a:p>
            <a:pPr marL="0" indent="0">
              <a:buNone/>
            </a:pPr>
            <a:endParaRPr lang="nb-NO" dirty="0">
              <a:latin typeface="Inter"/>
              <a:ea typeface="Inter"/>
              <a:cs typeface="Arial"/>
            </a:endParaRPr>
          </a:p>
          <a:p>
            <a:pPr marL="285750" indent="-285750"/>
            <a:endParaRPr lang="nb-NO" dirty="0">
              <a:latin typeface="Inter"/>
              <a:ea typeface="Inter"/>
              <a:cs typeface="Arial"/>
            </a:endParaRPr>
          </a:p>
          <a:p>
            <a:pPr marL="285750" indent="-285750"/>
            <a:endParaRPr lang="nb-NO" dirty="0">
              <a:latin typeface="Inter"/>
              <a:ea typeface="Inter"/>
              <a:cs typeface="Arial"/>
            </a:endParaRPr>
          </a:p>
          <a:p>
            <a:pPr marL="0" indent="0">
              <a:buNone/>
            </a:pPr>
            <a:br>
              <a:rPr lang="nb-NO" dirty="0">
                <a:latin typeface="Inter"/>
                <a:ea typeface="Inter"/>
                <a:cs typeface="Arial"/>
              </a:rPr>
            </a:b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FC16C7F-2214-55DC-7E3B-A98C9E93B1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nb-NO">
                <a:latin typeface="Inter Medium"/>
                <a:ea typeface="Inter Medium"/>
                <a:cs typeface="Arial"/>
              </a:rPr>
              <a:t>Nytt nasjonalt toppidrettssenter</a:t>
            </a:r>
            <a:endParaRPr lang="nb-NO">
              <a:ea typeface="Int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63133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7112B61-5D05-4FDD-43E0-89BDA68505F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sz="1400" dirty="0">
                <a:latin typeface="Inter"/>
                <a:ea typeface="Inter"/>
                <a:cs typeface="Arial"/>
              </a:rPr>
              <a:t>Dagens situasjon: </a:t>
            </a:r>
            <a:endParaRPr lang="nb-NO" dirty="0"/>
          </a:p>
          <a:p>
            <a:r>
              <a:rPr lang="nb-NO" sz="1400" dirty="0">
                <a:latin typeface="Inter"/>
                <a:ea typeface="Inter"/>
                <a:cs typeface="Arial"/>
              </a:rPr>
              <a:t>Flere opplever økonomi som en barriere. </a:t>
            </a:r>
          </a:p>
          <a:p>
            <a:r>
              <a:rPr lang="nb-NO" sz="1400" dirty="0" err="1">
                <a:latin typeface="Inter"/>
                <a:ea typeface="Inter"/>
                <a:cs typeface="Arial"/>
              </a:rPr>
              <a:t>Deloitte</a:t>
            </a:r>
            <a:r>
              <a:rPr lang="nb-NO" sz="1400" dirty="0">
                <a:latin typeface="Inter"/>
                <a:ea typeface="Inter"/>
                <a:cs typeface="Arial"/>
              </a:rPr>
              <a:t> - det er den generelle prisveksten, ikke idrettens egne kostnader som gjør at idrettsdeltakelse blir dyrere.</a:t>
            </a:r>
            <a:endParaRPr lang="nb-NO" sz="1400" dirty="0"/>
          </a:p>
          <a:p>
            <a:r>
              <a:rPr lang="nb-NO" sz="1400" dirty="0">
                <a:latin typeface="Inter"/>
                <a:ea typeface="Inter"/>
                <a:cs typeface="Arial"/>
              </a:rPr>
              <a:t>Idrettslagene har dårligere økonomi på grunn av høyere driftskostnader. </a:t>
            </a:r>
          </a:p>
          <a:p>
            <a:r>
              <a:rPr lang="nb-NO" sz="1400" dirty="0">
                <a:latin typeface="Inter"/>
                <a:ea typeface="Inter"/>
                <a:cs typeface="Arial"/>
              </a:rPr>
              <a:t>Vanskeligere for idrettslagene våre å finne løsninger. </a:t>
            </a:r>
          </a:p>
          <a:p>
            <a:r>
              <a:rPr lang="nb-NO" sz="1400" dirty="0">
                <a:latin typeface="Inter"/>
                <a:ea typeface="Inter"/>
                <a:cs typeface="Arial"/>
              </a:rPr>
              <a:t>Vi skal holde kostnadene nede, men kan ikke ta ansvar for at folk har fått dårligere råd.</a:t>
            </a:r>
          </a:p>
          <a:p>
            <a:r>
              <a:rPr lang="nb-NO" sz="1400" dirty="0">
                <a:latin typeface="Inter"/>
                <a:ea typeface="Inter"/>
                <a:cs typeface="Arial"/>
              </a:rPr>
              <a:t>Midler over statsbudsjettet de siste årene har fungert.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8A53D92-4E04-3002-63D0-2884015E1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nb-NO">
                <a:latin typeface="Inter Medium"/>
                <a:ea typeface="Inter Medium"/>
                <a:cs typeface="Arial"/>
              </a:rPr>
              <a:t>Fjerne økonomi som barriere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6032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331A144-8B53-F4DF-4266-28F6A380792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Erfaringer med tildelingene over statsbudsjettet: </a:t>
            </a:r>
          </a:p>
          <a:p>
            <a:r>
              <a:rPr lang="nb-NO" sz="1600" dirty="0">
                <a:latin typeface="Inter"/>
                <a:ea typeface="Inter"/>
                <a:cs typeface="Arial"/>
              </a:rPr>
              <a:t>Sett inn lokale tiltak.</a:t>
            </a:r>
          </a:p>
          <a:p>
            <a:r>
              <a:rPr lang="nb-NO" sz="1600" dirty="0">
                <a:latin typeface="Inter"/>
                <a:ea typeface="Inter"/>
                <a:cs typeface="Arial"/>
              </a:rPr>
              <a:t>Tall/grafer som tydeliggjør lokale eksempler.</a:t>
            </a:r>
          </a:p>
          <a:p>
            <a:r>
              <a:rPr lang="nb-NO" sz="1600" dirty="0">
                <a:latin typeface="Inter"/>
                <a:ea typeface="Inter"/>
                <a:cs typeface="Arial"/>
              </a:rPr>
              <a:t>Idrettslag vet ikke om de kan videreføre og videreutvikle gode tiltak for å få med enda flere på grunn av uforutsigbar finansiering. </a:t>
            </a:r>
            <a:endParaRPr lang="nb-NO" dirty="0">
              <a:latin typeface="Inter"/>
              <a:ea typeface="Inter"/>
              <a:cs typeface="Arial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2506438-4A51-3E8B-A8B4-30B3CCBD1B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Fjerne økonomi som barriere</a:t>
            </a:r>
          </a:p>
        </p:txBody>
      </p:sp>
    </p:spTree>
    <p:extLst>
      <p:ext uri="{BB962C8B-B14F-4D97-AF65-F5344CB8AC3E}">
        <p14:creationId xmlns:p14="http://schemas.microsoft.com/office/powerpoint/2010/main" val="144808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AEE44D6-BBC7-24B1-AC0E-EE3A314255A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dirty="0">
                <a:latin typeface="Inter"/>
                <a:ea typeface="Inter"/>
                <a:cs typeface="Arial"/>
              </a:rPr>
              <a:t>NIF mener: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Det må settes av en årlig sum på minimum 150 millioner kroner over statsbudsjettet for å redusere økonomi som barriere. </a:t>
            </a:r>
            <a:endParaRPr lang="nb-NO" dirty="0"/>
          </a:p>
          <a:p>
            <a:r>
              <a:rPr lang="nb-NO" dirty="0">
                <a:latin typeface="Inter"/>
                <a:ea typeface="Inter"/>
                <a:cs typeface="Arial"/>
              </a:rPr>
              <a:t>Bruker man spillemidlene på å bekjempe økonomi som barriere, forsterkes anleggsproblematikken. Statsbudsjettet er nøkkelen.</a:t>
            </a: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410D888-F8AA-80BB-C658-9225E06D9F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nb-NO">
                <a:latin typeface="Inter Medium"/>
                <a:ea typeface="Inter Medium"/>
                <a:cs typeface="Arial"/>
              </a:rPr>
              <a:t>Fjerne økonomi som barriere</a:t>
            </a:r>
            <a:endParaRPr lang="nb-NO">
              <a:ea typeface="Int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54659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8547DE2-9CB4-6F06-A9F0-867AEAF3A4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dirty="0">
                <a:latin typeface="Inter"/>
                <a:ea typeface="Inter"/>
                <a:cs typeface="Arial"/>
              </a:rPr>
              <a:t>Dagens situasjon: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Færre vil være frivillige enn tidligere.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Frivillige må bruke tid på å søke og rapportere på prosjektmidler, for å finansiere ordinær idrettsaktivitet.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For mye tid går med til andre oppgaver enn å utvikle aktiviteten.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Idrettslag vet ikke om de får full momskompensasjon.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D8726E4-E9D0-0DF3-5EAE-93554A83B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6217" y="848804"/>
            <a:ext cx="6264796" cy="648072"/>
          </a:xfrm>
        </p:spPr>
        <p:txBody>
          <a:bodyPr lIns="91440" tIns="45720" rIns="91440" bIns="45720" anchor="t">
            <a:noAutofit/>
          </a:bodyPr>
          <a:lstStyle/>
          <a:p>
            <a:r>
              <a:rPr lang="nb-NO" dirty="0">
                <a:latin typeface="Inter Medium"/>
                <a:ea typeface="Inter Medium"/>
                <a:cs typeface="Arial"/>
              </a:rPr>
              <a:t>Bedre rammevilkår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84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1602187-FBB3-10A0-A9AA-5C255B3ABE9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sz="1400" dirty="0">
                <a:latin typeface="Inter"/>
                <a:ea typeface="Inter"/>
                <a:cs typeface="Arial"/>
              </a:rPr>
              <a:t>Hva er momskompensasjon? </a:t>
            </a:r>
          </a:p>
          <a:p>
            <a:r>
              <a:rPr lang="nb-NO" sz="1400" dirty="0">
                <a:latin typeface="Inter"/>
                <a:ea typeface="Inter"/>
                <a:cs typeface="Arial"/>
              </a:rPr>
              <a:t>Idrettslag får tilbake deler av momsen de betaler inn. </a:t>
            </a:r>
          </a:p>
          <a:p>
            <a:r>
              <a:rPr lang="nb-NO" sz="1400" dirty="0">
                <a:latin typeface="Inter"/>
                <a:ea typeface="Inter"/>
                <a:cs typeface="Arial"/>
              </a:rPr>
              <a:t>Momskompensasjon er ingen statlig støtte, men en tilbakebetaling. </a:t>
            </a:r>
          </a:p>
          <a:p>
            <a:r>
              <a:rPr lang="nb-NO" sz="1400" dirty="0">
                <a:latin typeface="Inter"/>
                <a:ea typeface="Inter"/>
                <a:cs typeface="Arial"/>
              </a:rPr>
              <a:t>Hva staten betaler ut, avhenger av hvor mye idrettslagene har betalt inn.</a:t>
            </a:r>
          </a:p>
          <a:p>
            <a:r>
              <a:rPr lang="nb-NO" sz="1400" dirty="0">
                <a:latin typeface="Inter"/>
                <a:ea typeface="Inter"/>
                <a:cs typeface="Arial"/>
              </a:rPr>
              <a:t>Om staten må betaler ut en </a:t>
            </a:r>
            <a:r>
              <a:rPr lang="nb-NO" sz="1400" dirty="0" err="1">
                <a:latin typeface="Inter"/>
                <a:ea typeface="Inter"/>
                <a:cs typeface="Arial"/>
              </a:rPr>
              <a:t>mrd</a:t>
            </a:r>
            <a:r>
              <a:rPr lang="nb-NO" sz="1400" dirty="0">
                <a:latin typeface="Inter"/>
                <a:ea typeface="Inter"/>
                <a:cs typeface="Arial"/>
              </a:rPr>
              <a:t>, eller to </a:t>
            </a:r>
            <a:r>
              <a:rPr lang="nb-NO" sz="1400" dirty="0" err="1">
                <a:latin typeface="Inter"/>
                <a:ea typeface="Inter"/>
                <a:cs typeface="Arial"/>
              </a:rPr>
              <a:t>mrd</a:t>
            </a:r>
            <a:r>
              <a:rPr lang="nb-NO" sz="1400" dirty="0">
                <a:latin typeface="Inter"/>
                <a:ea typeface="Inter"/>
                <a:cs typeface="Arial"/>
              </a:rPr>
              <a:t> i momskompensasjon spiller derfor ingen rolle for statens finanser. </a:t>
            </a:r>
          </a:p>
          <a:p>
            <a:r>
              <a:rPr lang="nb-NO" sz="1400" dirty="0">
                <a:latin typeface="Inter"/>
                <a:ea typeface="Inter"/>
                <a:cs typeface="Arial"/>
              </a:rPr>
              <a:t>Høyere momskompensasjonen er en indikator på at aktiviteten går opp.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C9761FE-1D98-AF42-86AC-548F03478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nb-NO" dirty="0">
                <a:latin typeface="Inter Medium"/>
                <a:ea typeface="Inter Medium"/>
                <a:cs typeface="Arial"/>
              </a:rPr>
              <a:t>Bedre rammevilkår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9406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F97FACA-A410-EEE6-2403-D4E86B22FB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dirty="0">
                <a:latin typeface="Inter"/>
                <a:ea typeface="Inter"/>
                <a:cs typeface="Arial"/>
              </a:rPr>
              <a:t>NIF mener: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Staten må rettighetsfeste full momskompensasjon for varer og tjenester. </a:t>
            </a:r>
            <a:endParaRPr lang="nb-NO" dirty="0"/>
          </a:p>
          <a:p>
            <a:r>
              <a:rPr lang="nb-NO" dirty="0">
                <a:latin typeface="Inter"/>
                <a:ea typeface="Inter"/>
                <a:cs typeface="Arial"/>
              </a:rPr>
              <a:t>Grunnfinansiering av idrettsaktivitet må styrkes. 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Dagens rapporteringskrav må senkes. 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2107156-D04D-E0CD-8540-6C5267563C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nb-NO" dirty="0">
                <a:latin typeface="Inter Medium"/>
                <a:ea typeface="Inter Medium"/>
                <a:cs typeface="Arial"/>
              </a:rPr>
              <a:t>Bedre rammevilkår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6231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F6504F3-C7BB-50F3-553F-6638C01D60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36217" y="1386850"/>
            <a:ext cx="6624215" cy="3541963"/>
          </a:xfrm>
        </p:spPr>
        <p:txBody>
          <a:bodyPr/>
          <a:lstStyle/>
          <a:p>
            <a:pPr marL="0" indent="0" algn="l" rtl="0" fontAlgn="base">
              <a:lnSpc>
                <a:spcPts val="2775"/>
              </a:lnSpc>
              <a:buNone/>
            </a:pPr>
            <a:r>
              <a:rPr lang="nb-NO" sz="1200" b="0" i="0" u="none" strike="noStrike" dirty="0">
                <a:solidFill>
                  <a:srgbClr val="000335"/>
                </a:solidFill>
                <a:effectLst/>
                <a:latin typeface="Inter" panose="02000503000000020004" pitchFamily="2" charset="0"/>
              </a:rPr>
              <a:t>Anlegg</a:t>
            </a:r>
            <a:r>
              <a:rPr lang="nb-NO" sz="1200" b="0" i="0" dirty="0">
                <a:solidFill>
                  <a:srgbClr val="000334"/>
                </a:solidFill>
                <a:effectLst/>
                <a:latin typeface="Inter" panose="02000503000000020004" pitchFamily="2" charset="0"/>
              </a:rPr>
              <a:t>​</a:t>
            </a:r>
            <a:endParaRPr lang="nb-NO" sz="1200" dirty="0">
              <a:solidFill>
                <a:srgbClr val="000334"/>
              </a:solidFill>
              <a:latin typeface="Arial" panose="020B0604020202020204" pitchFamily="34" charset="0"/>
            </a:endParaRPr>
          </a:p>
          <a:p>
            <a:pPr algn="l" rtl="0" fontAlgn="base">
              <a:lnSpc>
                <a:spcPts val="2775"/>
              </a:lnSpc>
              <a:buFont typeface="Arial" panose="020B0604020202020204" pitchFamily="34" charset="0"/>
              <a:buChar char="•"/>
            </a:pPr>
            <a:r>
              <a:rPr lang="nb-NO" sz="1200" b="0" i="0" u="none" strike="noStrike" dirty="0">
                <a:solidFill>
                  <a:srgbClr val="000335"/>
                </a:solidFill>
                <a:effectLst/>
                <a:latin typeface="Inter" panose="02000503000000020004" pitchFamily="2" charset="0"/>
              </a:rPr>
              <a:t>Et nasjonalt anleggsløft</a:t>
            </a:r>
            <a:r>
              <a:rPr lang="en-US" sz="1200" b="0" i="0" dirty="0">
                <a:solidFill>
                  <a:srgbClr val="000334"/>
                </a:solidFill>
                <a:effectLst/>
                <a:latin typeface="Inter" panose="02000503000000020004" pitchFamily="2" charset="0"/>
              </a:rPr>
              <a:t>​</a:t>
            </a:r>
            <a:endParaRPr lang="en-US" sz="1200" b="0" i="0" dirty="0">
              <a:solidFill>
                <a:srgbClr val="00033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2775"/>
              </a:lnSpc>
              <a:buFont typeface="Arial" panose="020B0604020202020204" pitchFamily="34" charset="0"/>
              <a:buChar char="•"/>
            </a:pPr>
            <a:r>
              <a:rPr lang="nb-NO" sz="1200" b="0" i="0" u="none" strike="noStrike" dirty="0">
                <a:solidFill>
                  <a:srgbClr val="000335"/>
                </a:solidFill>
                <a:effectLst/>
                <a:latin typeface="Inter" panose="02000503000000020004" pitchFamily="2" charset="0"/>
              </a:rPr>
              <a:t>Finansiering av nytt toppidrettssenter</a:t>
            </a:r>
            <a:r>
              <a:rPr lang="en-US" sz="1200" b="0" i="0" dirty="0">
                <a:solidFill>
                  <a:srgbClr val="000334"/>
                </a:solidFill>
                <a:effectLst/>
                <a:latin typeface="Inter" panose="02000503000000020004" pitchFamily="2" charset="0"/>
              </a:rPr>
              <a:t>​</a:t>
            </a:r>
            <a:endParaRPr lang="en-US" sz="1200" dirty="0">
              <a:solidFill>
                <a:srgbClr val="000334"/>
              </a:solidFill>
              <a:latin typeface="Arial" panose="020B0604020202020204" pitchFamily="34" charset="0"/>
            </a:endParaRPr>
          </a:p>
          <a:p>
            <a:pPr marL="0" indent="0" algn="l" rtl="0" fontAlgn="base">
              <a:lnSpc>
                <a:spcPts val="2775"/>
              </a:lnSpc>
              <a:buNone/>
            </a:pPr>
            <a:r>
              <a:rPr lang="nb-NO" sz="1200" b="0" i="0" u="none" strike="noStrike" dirty="0">
                <a:solidFill>
                  <a:srgbClr val="000335"/>
                </a:solidFill>
                <a:effectLst/>
                <a:latin typeface="Inter" panose="02000503000000020004" pitchFamily="2" charset="0"/>
              </a:rPr>
              <a:t>Økonomi som barriere</a:t>
            </a:r>
            <a:r>
              <a:rPr lang="nb-NO" sz="1200" b="0" i="0" dirty="0">
                <a:solidFill>
                  <a:srgbClr val="000334"/>
                </a:solidFill>
                <a:effectLst/>
                <a:latin typeface="Inter" panose="02000503000000020004" pitchFamily="2" charset="0"/>
              </a:rPr>
              <a:t>​</a:t>
            </a:r>
            <a:endParaRPr lang="nb-NO" sz="1200" b="0" i="0" dirty="0">
              <a:solidFill>
                <a:srgbClr val="00033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2775"/>
              </a:lnSpc>
              <a:buFont typeface="Arial" panose="020B0604020202020204" pitchFamily="34" charset="0"/>
              <a:buChar char="•"/>
            </a:pPr>
            <a:r>
              <a:rPr lang="nb-NO" sz="1200" b="0" i="0" u="none" strike="noStrike" dirty="0">
                <a:solidFill>
                  <a:srgbClr val="000335"/>
                </a:solidFill>
                <a:effectLst/>
                <a:latin typeface="Inter" panose="02000503000000020004" pitchFamily="2" charset="0"/>
              </a:rPr>
              <a:t>Videreføre ekstrainnsatsen over statsbudsjett for å inkludere barn og unge idrett. </a:t>
            </a:r>
            <a:r>
              <a:rPr lang="en-US" sz="1200" b="0" i="0" dirty="0">
                <a:solidFill>
                  <a:srgbClr val="000334"/>
                </a:solidFill>
                <a:effectLst/>
                <a:latin typeface="Inter" panose="02000503000000020004" pitchFamily="2" charset="0"/>
              </a:rPr>
              <a:t>​</a:t>
            </a:r>
            <a:endParaRPr lang="en-US" sz="1200" b="0" i="0" dirty="0">
              <a:solidFill>
                <a:srgbClr val="000334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lnSpc>
                <a:spcPts val="2775"/>
              </a:lnSpc>
              <a:buNone/>
            </a:pPr>
            <a:r>
              <a:rPr lang="nb-NO" sz="1200" dirty="0">
                <a:solidFill>
                  <a:srgbClr val="000335"/>
                </a:solidFill>
              </a:rPr>
              <a:t>Bedre rammebetingelser</a:t>
            </a:r>
            <a:r>
              <a:rPr lang="en-US" sz="1200" b="0" i="0" dirty="0">
                <a:solidFill>
                  <a:srgbClr val="000334"/>
                </a:solidFill>
                <a:effectLst/>
                <a:latin typeface="Inter" panose="02000503000000020004" pitchFamily="2" charset="0"/>
              </a:rPr>
              <a:t>​</a:t>
            </a:r>
            <a:endParaRPr lang="en-US" sz="1200" b="0" i="0" dirty="0">
              <a:solidFill>
                <a:srgbClr val="00033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2775"/>
              </a:lnSpc>
              <a:buFont typeface="Arial" panose="020B0604020202020204" pitchFamily="34" charset="0"/>
              <a:buChar char="•"/>
            </a:pPr>
            <a:r>
              <a:rPr lang="nb-NO" sz="1200" b="0" i="0" u="none" strike="noStrike" dirty="0">
                <a:solidFill>
                  <a:srgbClr val="000335"/>
                </a:solidFill>
                <a:effectLst/>
                <a:latin typeface="Inter" panose="02000503000000020004" pitchFamily="2" charset="0"/>
              </a:rPr>
              <a:t>Bevare enerettsmodellen</a:t>
            </a:r>
            <a:r>
              <a:rPr lang="en-US" sz="1200" b="0" i="0" dirty="0">
                <a:solidFill>
                  <a:srgbClr val="000334"/>
                </a:solidFill>
                <a:effectLst/>
                <a:latin typeface="Inter" panose="02000503000000020004" pitchFamily="2" charset="0"/>
              </a:rPr>
              <a:t>​</a:t>
            </a:r>
            <a:endParaRPr lang="en-US" sz="1200" b="0" i="0" dirty="0">
              <a:solidFill>
                <a:srgbClr val="00033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2775"/>
              </a:lnSpc>
              <a:buFont typeface="Arial" panose="020B0604020202020204" pitchFamily="34" charset="0"/>
              <a:buChar char="•"/>
            </a:pPr>
            <a:r>
              <a:rPr lang="nb-NO" sz="1200" b="0" i="0" u="none" strike="noStrike" dirty="0">
                <a:solidFill>
                  <a:srgbClr val="000335"/>
                </a:solidFill>
                <a:effectLst/>
                <a:latin typeface="Inter" panose="02000503000000020004" pitchFamily="2" charset="0"/>
              </a:rPr>
              <a:t>Full rettighetsfestet momskompensasjon</a:t>
            </a:r>
            <a:r>
              <a:rPr lang="en-US" sz="1200" b="0" i="0" dirty="0">
                <a:solidFill>
                  <a:srgbClr val="000334"/>
                </a:solidFill>
                <a:effectLst/>
                <a:latin typeface="Inter" panose="02000503000000020004" pitchFamily="2" charset="0"/>
              </a:rPr>
              <a:t>​</a:t>
            </a:r>
            <a:endParaRPr lang="en-US" sz="1200" b="0" i="0" dirty="0">
              <a:solidFill>
                <a:srgbClr val="000334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2775"/>
              </a:lnSpc>
              <a:buFont typeface="Arial" panose="020B0604020202020204" pitchFamily="34" charset="0"/>
              <a:buChar char="•"/>
            </a:pPr>
            <a:r>
              <a:rPr lang="nb-NO" sz="1200" b="0" i="0" u="none" strike="noStrike" dirty="0">
                <a:solidFill>
                  <a:srgbClr val="000335"/>
                </a:solidFill>
                <a:effectLst/>
                <a:latin typeface="Inter" panose="02000503000000020004" pitchFamily="2" charset="0"/>
              </a:rPr>
              <a:t>Enklere hverdag for de frivillige</a:t>
            </a:r>
            <a:endParaRPr lang="nb-NO" sz="1200" b="0" i="0" dirty="0">
              <a:solidFill>
                <a:srgbClr val="000334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A6C1D5F-2F3E-DC71-BB8E-85201D8DA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6217" y="590503"/>
            <a:ext cx="6264796" cy="648072"/>
          </a:xfrm>
        </p:spPr>
        <p:txBody>
          <a:bodyPr/>
          <a:lstStyle/>
          <a:p>
            <a:r>
              <a:rPr lang="nb-NO" dirty="0"/>
              <a:t>Sakene</a:t>
            </a:r>
          </a:p>
        </p:txBody>
      </p:sp>
    </p:spTree>
    <p:extLst>
      <p:ext uri="{BB962C8B-B14F-4D97-AF65-F5344CB8AC3E}">
        <p14:creationId xmlns:p14="http://schemas.microsoft.com/office/powerpoint/2010/main" val="3094748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>
          <a:xfrm>
            <a:off x="1608364" y="1365231"/>
            <a:ext cx="6941875" cy="2579914"/>
          </a:xfrm>
        </p:spPr>
        <p:txBody>
          <a:bodyPr lIns="91440" tIns="45720" rIns="91440" bIns="45720" anchor="t"/>
          <a:lstStyle/>
          <a:p>
            <a:endParaRPr lang="nb-NO" sz="1400" dirty="0">
              <a:ea typeface="Inter Medium" panose="020B0502030000000004" pitchFamily="34" charset="0"/>
            </a:endParaRPr>
          </a:p>
          <a:p>
            <a:r>
              <a:rPr lang="nb-NO" sz="1400" dirty="0">
                <a:latin typeface="Inter Medium"/>
                <a:ea typeface="Inter Medium"/>
                <a:cs typeface="Arial"/>
              </a:rPr>
              <a:t>Vi må ta vare på de frivillige. </a:t>
            </a:r>
          </a:p>
          <a:p>
            <a:r>
              <a:rPr lang="nb-NO" sz="1400" dirty="0">
                <a:latin typeface="Inter Medium"/>
                <a:ea typeface="Inter Medium"/>
                <a:cs typeface="Arial"/>
              </a:rPr>
              <a:t>Hvor attraktiv blir *sett inn sted* dersom vi ikke har et attraktivt idrettstilbud? </a:t>
            </a:r>
            <a:endParaRPr lang="nb-NO" sz="1400" dirty="0">
              <a:ea typeface="Inter Medium" panose="020B0502030000000004" pitchFamily="34" charset="0"/>
            </a:endParaRPr>
          </a:p>
          <a:p>
            <a:r>
              <a:rPr lang="nb-NO" sz="1400" dirty="0">
                <a:latin typeface="Inter Medium"/>
                <a:ea typeface="Inter Medium"/>
                <a:cs typeface="Arial"/>
              </a:rPr>
              <a:t>Uten anlegg blir det ingen aktivitet. </a:t>
            </a:r>
            <a:endParaRPr lang="nb-NO" sz="1400" dirty="0">
              <a:ea typeface="Inter Medium" panose="020B0502030000000004" pitchFamily="34" charset="0"/>
            </a:endParaRPr>
          </a:p>
          <a:p>
            <a:r>
              <a:rPr lang="nb-NO" sz="1400" dirty="0">
                <a:latin typeface="Inter Medium"/>
                <a:ea typeface="Inter Medium"/>
                <a:cs typeface="Arial"/>
              </a:rPr>
              <a:t>En stor bredde gir prestasjoner i verdensklasse, prestasjoner i verdensklasse gir en stor bredde.  og en sterk topp gir stor bredde.</a:t>
            </a:r>
          </a:p>
          <a:p>
            <a:r>
              <a:rPr lang="nb-NO" sz="1400" dirty="0">
                <a:latin typeface="Inter Medium"/>
                <a:ea typeface="Inter Medium"/>
                <a:cs typeface="Arial"/>
              </a:rPr>
              <a:t>Det er idrettstilbudet som fører til effekter som integrering, forebygging og folkehelse. </a:t>
            </a:r>
            <a:endParaRPr lang="nb-NO" sz="1400" dirty="0">
              <a:ea typeface="Inter Medium"/>
            </a:endParaRPr>
          </a:p>
          <a:p>
            <a:r>
              <a:rPr lang="nb-NO" sz="1400" dirty="0">
                <a:latin typeface="Inter Medium"/>
                <a:ea typeface="Inter Medium"/>
                <a:cs typeface="Arial"/>
              </a:rPr>
              <a:t>Idretten er et sted å høre til. </a:t>
            </a:r>
            <a:endParaRPr lang="nb-NO" sz="1400" dirty="0">
              <a:ea typeface="Inter Medium" panose="020B0502030000000004" pitchFamily="34" charset="0"/>
            </a:endParaRPr>
          </a:p>
          <a:p>
            <a:endParaRPr lang="nb-NO" sz="1400" dirty="0">
              <a:ea typeface="Inter Medium" panose="020B0502030000000004" pitchFamily="34" charset="0"/>
            </a:endParaRPr>
          </a:p>
          <a:p>
            <a:endParaRPr lang="nb-NO" dirty="0">
              <a:ea typeface="Inter Medium" panose="020B0502030000000004" pitchFamily="34" charset="0"/>
            </a:endParaRPr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1836217" y="447241"/>
            <a:ext cx="6264796" cy="648072"/>
          </a:xfrm>
        </p:spPr>
        <p:txBody>
          <a:bodyPr lIns="91440" tIns="45720" rIns="91440" bIns="45720" anchor="t">
            <a:noAutofit/>
          </a:bodyPr>
          <a:lstStyle/>
          <a:p>
            <a:r>
              <a:rPr lang="nb-NO" dirty="0">
                <a:latin typeface="Inter Medium"/>
                <a:ea typeface="Inter Medium"/>
                <a:cs typeface="Arial"/>
              </a:rPr>
              <a:t>Generelle kommunikasjonspunkter</a:t>
            </a:r>
            <a:endParaRPr lang="nb-NO" dirty="0">
              <a:ea typeface="Inter Medium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7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sz="quarter" idx="10"/>
          </p:nvPr>
        </p:nvSpPr>
        <p:spPr>
          <a:xfrm>
            <a:off x="1836000" y="1655225"/>
            <a:ext cx="6876200" cy="262829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nb-NO" dirty="0">
                <a:latin typeface="Inter"/>
                <a:ea typeface="Inter"/>
                <a:cs typeface="Arial"/>
              </a:rPr>
              <a:t>Dagens situasjon: 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xx idrettslag i kretsen/landet må si nei til barn på grunn av for få anlegg. 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Samtidig investeres det mindre i anlegg. 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De statlige rammevilkårene har blitt dårligere over tid.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Etterslepet går ned av feil grunn. Fordi det ikke bygges anlegg.   </a:t>
            </a:r>
          </a:p>
          <a:p>
            <a:pPr marL="0" indent="0">
              <a:buNone/>
            </a:pPr>
            <a:endParaRPr lang="nb-NO" dirty="0">
              <a:latin typeface="Inter"/>
              <a:ea typeface="Inter"/>
              <a:cs typeface="Arial"/>
            </a:endParaRP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1836000" y="859983"/>
            <a:ext cx="6300360" cy="702078"/>
          </a:xfrm>
        </p:spPr>
        <p:txBody>
          <a:bodyPr lIns="91440" tIns="45720" rIns="91440" bIns="45720">
            <a:normAutofit/>
          </a:bodyPr>
          <a:lstStyle/>
          <a:p>
            <a:r>
              <a:rPr lang="nb-NO" dirty="0"/>
              <a:t>Anlegg</a:t>
            </a:r>
          </a:p>
        </p:txBody>
      </p:sp>
    </p:spTree>
    <p:extLst>
      <p:ext uri="{BB962C8B-B14F-4D97-AF65-F5344CB8AC3E}">
        <p14:creationId xmlns:p14="http://schemas.microsoft.com/office/powerpoint/2010/main" val="146901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6D66EBF-CEEC-BC81-B35D-832144B54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2896" y="360382"/>
            <a:ext cx="6264275" cy="648072"/>
          </a:xfrm>
        </p:spPr>
        <p:txBody>
          <a:bodyPr lIns="91440" tIns="45720" rIns="91440" bIns="45720" anchor="t">
            <a:noAutofit/>
          </a:bodyPr>
          <a:lstStyle/>
          <a:p>
            <a:r>
              <a:rPr lang="nb-NO" dirty="0">
                <a:latin typeface="Inter Medium"/>
                <a:ea typeface="Inter Medium"/>
                <a:cs typeface="Arial"/>
              </a:rPr>
              <a:t>Investeringer i anlegg over tid</a:t>
            </a:r>
            <a:endParaRPr lang="nb-NO" dirty="0">
              <a:latin typeface="Inter Medium"/>
              <a:cs typeface="Arial"/>
            </a:endParaRPr>
          </a:p>
        </p:txBody>
      </p:sp>
      <p:pic>
        <p:nvPicPr>
          <p:cNvPr id="22" name="Plassholder for innhold 21">
            <a:extLst>
              <a:ext uri="{FF2B5EF4-FFF2-40B4-BE49-F238E27FC236}">
                <a16:creationId xmlns:a16="http://schemas.microsoft.com/office/drawing/2014/main" id="{D7D6029E-178D-BBFF-0259-CBE4B7ACF4F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235746" y="1376305"/>
            <a:ext cx="5054600" cy="3161884"/>
          </a:xfrm>
          <a:gradFill>
            <a:gsLst>
              <a:gs pos="49146">
                <a:srgbClr val="757792"/>
              </a:gs>
              <a:gs pos="0">
                <a:srgbClr val="000335">
                  <a:alpha val="96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</p:spPr>
      </p:pic>
    </p:spTree>
    <p:extLst>
      <p:ext uri="{BB962C8B-B14F-4D97-AF65-F5344CB8AC3E}">
        <p14:creationId xmlns:p14="http://schemas.microsoft.com/office/powerpoint/2010/main" val="20854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4D0C0DDA-2838-2EDC-871D-751262E8A0A4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89593577"/>
              </p:ext>
            </p:extLst>
          </p:nvPr>
        </p:nvGraphicFramePr>
        <p:xfrm>
          <a:off x="1898837" y="904240"/>
          <a:ext cx="6822440" cy="316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54E14B17-C584-FF92-792B-7D04EEFAD1BF}"/>
              </a:ext>
            </a:extLst>
          </p:cNvPr>
          <p:cNvSpPr txBox="1"/>
          <p:nvPr/>
        </p:nvSpPr>
        <p:spPr>
          <a:xfrm>
            <a:off x="2083883" y="4221480"/>
            <a:ext cx="6637394" cy="807913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1200" dirty="0">
                <a:solidFill>
                  <a:srgbClr val="57585B"/>
                </a:solidFill>
                <a:latin typeface="Georgia" pitchFamily="18" charset="0"/>
              </a:rPr>
              <a:t>Spillemiddelandelen er dobbelt så høy for nærmiljøanleggene som for de ordinære anleggene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1200" dirty="0">
                <a:solidFill>
                  <a:srgbClr val="57585B"/>
                </a:solidFill>
                <a:latin typeface="Georgia" pitchFamily="18" charset="0"/>
              </a:rPr>
              <a:t>Det har vært en fallende tendens de siste årene for de ordinære anleggene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b-NO" sz="1200" dirty="0">
                <a:solidFill>
                  <a:srgbClr val="57585B"/>
                </a:solidFill>
                <a:latin typeface="Georgia" pitchFamily="18" charset="0"/>
              </a:rPr>
              <a:t>Det er en liten oppgang i år som skyldes at det bygges færre store anlegg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nb-NO" sz="1200" dirty="0">
              <a:solidFill>
                <a:srgbClr val="57585B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041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F8BF5EF-1BB6-1763-831B-964167A31DC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dirty="0">
                <a:latin typeface="Inter"/>
                <a:ea typeface="Inter"/>
                <a:cs typeface="Arial"/>
              </a:rPr>
              <a:t>NIF mener: </a:t>
            </a:r>
            <a:endParaRPr lang="nb-NO" dirty="0"/>
          </a:p>
          <a:p>
            <a:pPr marL="285750" indent="-285750"/>
            <a:r>
              <a:rPr lang="nb-NO" dirty="0">
                <a:latin typeface="Inter"/>
                <a:ea typeface="Inter"/>
                <a:cs typeface="Arial"/>
              </a:rPr>
              <a:t>Vi trenger et nasjonalt anleggsløft. </a:t>
            </a:r>
          </a:p>
          <a:p>
            <a:pPr marL="285750" indent="-285750"/>
            <a:r>
              <a:rPr lang="nb-NO" dirty="0">
                <a:latin typeface="Inter"/>
                <a:ea typeface="Inter"/>
                <a:cs typeface="Arial"/>
              </a:rPr>
              <a:t>Tilskuddssatsene må økes. </a:t>
            </a:r>
          </a:p>
          <a:p>
            <a:pPr marL="285750" indent="-285750"/>
            <a:r>
              <a:rPr lang="nb-NO" dirty="0">
                <a:latin typeface="Inter"/>
                <a:ea typeface="Inter"/>
                <a:cs typeface="Arial"/>
              </a:rPr>
              <a:t>Unødvendige finanskostnader for utbygger må reduseres. </a:t>
            </a:r>
          </a:p>
          <a:p>
            <a:pPr marL="285750" indent="-285750"/>
            <a:r>
              <a:rPr lang="nb-NO" dirty="0">
                <a:latin typeface="Inter"/>
                <a:ea typeface="Inter"/>
                <a:cs typeface="Arial"/>
              </a:rPr>
              <a:t>Staten må tilrettelegge for betre samarbeid mellom private og offentlige aktører.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916D1DD-AC0F-0EF3-8F64-0EC445212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nb-NO" dirty="0">
                <a:latin typeface="Inter Medium"/>
                <a:ea typeface="Inter Medium"/>
                <a:cs typeface="Arial"/>
              </a:rPr>
              <a:t>Flere anlegg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7094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1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0DB4C5F-F336-5013-AE4C-C419C49174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11660" y="1601537"/>
            <a:ext cx="6748772" cy="314156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nb-NO" dirty="0">
                <a:latin typeface="Inter"/>
                <a:ea typeface="Inter"/>
                <a:cs typeface="Arial"/>
              </a:rPr>
              <a:t>Dagens situasjon: 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Toppidrettssenteret er utdatert.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Ikke universelt utformet. Kapasiteten sprengt. 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Se video med: </a:t>
            </a:r>
            <a:r>
              <a:rPr lang="nb-NO" dirty="0">
                <a:solidFill>
                  <a:srgbClr val="003E7E"/>
                </a:solidFill>
                <a:latin typeface="Inter"/>
                <a:ea typeface="Inter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Tore</a:t>
            </a:r>
            <a:r>
              <a:rPr lang="nb-NO" dirty="0">
                <a:latin typeface="Inter"/>
                <a:ea typeface="Inter"/>
                <a:cs typeface="Arial"/>
              </a:rPr>
              <a:t>, </a:t>
            </a:r>
            <a:r>
              <a:rPr lang="nb-NO" dirty="0">
                <a:solidFill>
                  <a:srgbClr val="003E7E"/>
                </a:solidFill>
                <a:latin typeface="Inter"/>
                <a:ea typeface="Inter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Jens Pedersen</a:t>
            </a:r>
            <a:r>
              <a:rPr lang="nb-NO" dirty="0">
                <a:solidFill>
                  <a:srgbClr val="003E7E"/>
                </a:solidFill>
                <a:latin typeface="Inter"/>
                <a:ea typeface="Inter"/>
                <a:cs typeface="Arial"/>
              </a:rPr>
              <a:t> </a:t>
            </a:r>
            <a:r>
              <a:rPr lang="nb-NO" dirty="0">
                <a:latin typeface="Inter"/>
                <a:ea typeface="Inter"/>
                <a:cs typeface="Arial"/>
              </a:rPr>
              <a:t>og</a:t>
            </a:r>
            <a:r>
              <a:rPr lang="nb-NO" dirty="0">
                <a:solidFill>
                  <a:srgbClr val="003E7E"/>
                </a:solidFill>
                <a:latin typeface="Inter"/>
                <a:ea typeface="Inter"/>
                <a:cs typeface="Arial"/>
              </a:rPr>
              <a:t> </a:t>
            </a:r>
            <a:r>
              <a:rPr lang="nb-NO" dirty="0">
                <a:solidFill>
                  <a:srgbClr val="003E7E"/>
                </a:solidFill>
                <a:latin typeface="Inter"/>
                <a:ea typeface="Inter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Warholm</a:t>
            </a:r>
            <a:r>
              <a:rPr lang="nb-NO" dirty="0">
                <a:latin typeface="Inter"/>
                <a:ea typeface="Inter"/>
                <a:cs typeface="Arial"/>
              </a:rPr>
              <a:t>. 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Går utover våre lokale utøvere (sett inn eksempel fra egen krets).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Toppidrettssenteret er unikt i verdenssammenheng og avgjørende for gode norske resultater. </a:t>
            </a:r>
          </a:p>
          <a:p>
            <a:r>
              <a:rPr lang="nb-NO" dirty="0">
                <a:latin typeface="Inter"/>
                <a:ea typeface="Inter"/>
                <a:cs typeface="Arial"/>
              </a:rPr>
              <a:t>Alle tillatelser er gitt, men senteret manglet finansiering. </a:t>
            </a:r>
          </a:p>
          <a:p>
            <a:pPr marL="0" indent="0">
              <a:buNone/>
            </a:pPr>
            <a:endParaRPr lang="nb-NO" dirty="0">
              <a:latin typeface="Inter"/>
              <a:ea typeface="Inter"/>
              <a:cs typeface="Arial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612CB38-6B5E-1E9B-855F-8FDB506CA0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nb-NO">
                <a:latin typeface="Inter Medium"/>
                <a:ea typeface="Inter Medium"/>
                <a:cs typeface="Arial"/>
              </a:rPr>
              <a:t>Nytt nasjonalt toppidrettssenter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1813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1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9AC6380E-DF48-122A-A959-4315D4E732A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Inter"/>
                <a:ea typeface="Inter"/>
                <a:cs typeface="Arial"/>
              </a:rPr>
              <a:t>Toppidrettssenteret er avgjørende for å skape resultater som inspirerer og motiverer dagens barn og unge.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Inter"/>
                <a:ea typeface="Inter"/>
                <a:cs typeface="Arial"/>
              </a:rPr>
              <a:t>Toppidrettssenteret skaper tilhørighet, samhold og stolthet. Det er vi – Norge – som vinner.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Inter"/>
                <a:ea typeface="Inter"/>
                <a:cs typeface="Arial"/>
              </a:rPr>
              <a:t>Senteret blir kalt gullet i norsk idrett. </a:t>
            </a:r>
            <a:r>
              <a:rPr lang="nb-NO" dirty="0">
                <a:solidFill>
                  <a:srgbClr val="003E7E">
                    <a:alpha val="80000"/>
                  </a:srgbClr>
                </a:solidFill>
                <a:latin typeface="Inter"/>
                <a:ea typeface="Inter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https://vimeo.com/1047038231</a:t>
            </a:r>
            <a:r>
              <a:rPr lang="nb-NO" dirty="0">
                <a:solidFill>
                  <a:srgbClr val="003E7E">
                    <a:alpha val="80000"/>
                  </a:srgbClr>
                </a:solidFill>
                <a:latin typeface="Inter"/>
                <a:ea typeface="Inter"/>
                <a:cs typeface="Arial"/>
              </a:rPr>
              <a:t> 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2CC0EB8-FFDA-D849-55BA-4C8C82ADBD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Hva betyr toppidrettssenteret?</a:t>
            </a:r>
          </a:p>
        </p:txBody>
      </p:sp>
    </p:spTree>
    <p:extLst>
      <p:ext uri="{BB962C8B-B14F-4D97-AF65-F5344CB8AC3E}">
        <p14:creationId xmlns:p14="http://schemas.microsoft.com/office/powerpoint/2010/main" val="2768454209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NIF Digital">
      <a:dk1>
        <a:srgbClr val="000334"/>
      </a:dk1>
      <a:lt1>
        <a:srgbClr val="EDF5FA"/>
      </a:lt1>
      <a:dk2>
        <a:srgbClr val="001A51"/>
      </a:dk2>
      <a:lt2>
        <a:srgbClr val="F2F2F2"/>
      </a:lt2>
      <a:accent1>
        <a:srgbClr val="003E7E"/>
      </a:accent1>
      <a:accent2>
        <a:srgbClr val="1979BC"/>
      </a:accent2>
      <a:accent3>
        <a:srgbClr val="20C3FF"/>
      </a:accent3>
      <a:accent4>
        <a:srgbClr val="656785"/>
      </a:accent4>
      <a:accent5>
        <a:srgbClr val="FD3832"/>
      </a:accent5>
      <a:accent6>
        <a:srgbClr val="BA6C01"/>
      </a:accent6>
      <a:hlink>
        <a:srgbClr val="1979BC"/>
      </a:hlink>
      <a:folHlink>
        <a:srgbClr val="20874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F_Mal_forelopig" id="{7879E941-28F9-134D-923A-6121FBEBF1A9}" vid="{1C5CB4CA-2A1D-B345-8E0C-8BD99175E998}"/>
    </a:ext>
  </a:extLst>
</a:theme>
</file>

<file path=ppt/theme/theme2.xml><?xml version="1.0" encoding="utf-8"?>
<a:theme xmlns:a="http://schemas.openxmlformats.org/drawingml/2006/main" name="Påløpende sider uten bakgrunn">
  <a:themeElements>
    <a:clrScheme name="NIF">
      <a:dk1>
        <a:srgbClr val="000334"/>
      </a:dk1>
      <a:lt1>
        <a:srgbClr val="FFFFFF"/>
      </a:lt1>
      <a:dk2>
        <a:srgbClr val="003E7E"/>
      </a:dk2>
      <a:lt2>
        <a:srgbClr val="EAEAEA"/>
      </a:lt2>
      <a:accent1>
        <a:srgbClr val="000334"/>
      </a:accent1>
      <a:accent2>
        <a:srgbClr val="003E7E"/>
      </a:accent2>
      <a:accent3>
        <a:srgbClr val="EDF5FA"/>
      </a:accent3>
      <a:accent4>
        <a:srgbClr val="1979BC"/>
      </a:accent4>
      <a:accent5>
        <a:srgbClr val="E32C22"/>
      </a:accent5>
      <a:accent6>
        <a:srgbClr val="FD3832"/>
      </a:accent6>
      <a:hlink>
        <a:srgbClr val="EDF5FA"/>
      </a:hlink>
      <a:folHlink>
        <a:srgbClr val="00032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Mal_forelopig" id="{7879E941-28F9-134D-923A-6121FBEBF1A9}" vid="{AB7BA966-C08F-B04B-AB62-AB5CB0D18BE1}"/>
    </a:ext>
  </a:extLst>
</a:theme>
</file>

<file path=ppt/theme/theme3.xml><?xml version="1.0" encoding="utf-8"?>
<a:theme xmlns:a="http://schemas.openxmlformats.org/drawingml/2006/main" name="1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Mal_forelopig" id="{7879E941-28F9-134D-923A-6121FBEBF1A9}" vid="{C3700910-BC02-8040-96F1-1BB66437B18B}"/>
    </a:ext>
  </a:extLst>
</a:theme>
</file>

<file path=ppt/theme/theme4.xml><?xml version="1.0" encoding="utf-8"?>
<a:theme xmlns:a="http://schemas.openxmlformats.org/drawingml/2006/main" name="3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7a290db-9155-4785-8c24-e53a51dda0d0">
      <UserInfo>
        <DisplayName>Ingebrigtsen, Pernille</DisplayName>
        <AccountId>17</AccountId>
        <AccountType/>
      </UserInfo>
      <UserInfo>
        <DisplayName>Brekkan, Vigdis</DisplayName>
        <AccountId>24</AccountId>
        <AccountType/>
      </UserInfo>
      <UserInfo>
        <DisplayName>Aagaard, Finn</DisplayName>
        <AccountId>15</AccountId>
        <AccountType/>
      </UserInfo>
      <UserInfo>
        <DisplayName>Midthaug, Rune</DisplayName>
        <AccountId>58</AccountId>
        <AccountType/>
      </UserInfo>
      <UserInfo>
        <DisplayName>Widding, Bente Engelhardtsen</DisplayName>
        <AccountId>143</AccountId>
        <AccountType/>
      </UserInfo>
    </SharedWithUsers>
    <lcf76f155ced4ddcb4097134ff3c332f xmlns="4c90296b-1c36-4388-b09b-f9bc27f428f1">
      <Terms xmlns="http://schemas.microsoft.com/office/infopath/2007/PartnerControls"/>
    </lcf76f155ced4ddcb4097134ff3c332f>
    <TaxCatchAll xmlns="9e538389-cabc-4d4e-918a-8beb7ac0ecaa" xsi:nil="true"/>
    <MediaLengthInSeconds xmlns="4c90296b-1c36-4388-b09b-f9bc27f428f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764441BD2030418F631605C2E55E12" ma:contentTypeVersion="19" ma:contentTypeDescription="Opprett et nytt dokument." ma:contentTypeScope="" ma:versionID="902c3aff77b591c1b20d1ceb9d4bf1b4">
  <xsd:schema xmlns:xsd="http://www.w3.org/2001/XMLSchema" xmlns:xs="http://www.w3.org/2001/XMLSchema" xmlns:p="http://schemas.microsoft.com/office/2006/metadata/properties" xmlns:ns2="4c90296b-1c36-4388-b09b-f9bc27f428f1" xmlns:ns3="97a290db-9155-4785-8c24-e53a51dda0d0" xmlns:ns4="9e538389-cabc-4d4e-918a-8beb7ac0ecaa" targetNamespace="http://schemas.microsoft.com/office/2006/metadata/properties" ma:root="true" ma:fieldsID="2b5804697d869beb7d8648fb4fe36536" ns2:_="" ns3:_="" ns4:_="">
    <xsd:import namespace="4c90296b-1c36-4388-b09b-f9bc27f428f1"/>
    <xsd:import namespace="97a290db-9155-4785-8c24-e53a51dda0d0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0296b-1c36-4388-b09b-f9bc27f428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290db-9155-4785-8c24-e53a51dda0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449547e-d4c3-474e-9eac-878125b62fef}" ma:internalName="TaxCatchAll" ma:showField="CatchAllData" ma:web="97a290db-9155-4785-8c24-e53a51dda0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746EA1-46E3-44BD-BD05-E21C093960FE}">
  <ds:schemaRefs>
    <ds:schemaRef ds:uri="9e538389-cabc-4d4e-918a-8beb7ac0ecaa"/>
    <ds:schemaRef ds:uri="http://www.w3.org/XML/1998/namespace"/>
    <ds:schemaRef ds:uri="97a290db-9155-4785-8c24-e53a51dda0d0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4c90296b-1c36-4388-b09b-f9bc27f428f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16E545B-E6D4-4FFF-93B0-33112A68B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E6FCDD-F17D-4CA1-BA25-097F771798C8}">
  <ds:schemaRefs>
    <ds:schemaRef ds:uri="4c90296b-1c36-4388-b09b-f9bc27f428f1"/>
    <ds:schemaRef ds:uri="97a290db-9155-4785-8c24-e53a51dda0d0"/>
    <ds:schemaRef ds:uri="9e538389-cabc-4d4e-918a-8beb7ac0ec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ca93399-1184-430d-88a8-107721ef7b66}" enabled="0" method="" siteId="{5ca93399-1184-430d-88a8-107721ef7b6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723</Words>
  <Application>Microsoft Office PowerPoint</Application>
  <PresentationFormat>Skjermfremvisning (16:9)</PresentationFormat>
  <Paragraphs>96</Paragraphs>
  <Slides>16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16</vt:i4>
      </vt:variant>
    </vt:vector>
  </HeadingPairs>
  <TitlesOfParts>
    <vt:vector size="25" baseType="lpstr">
      <vt:lpstr>Inter</vt:lpstr>
      <vt:lpstr>Arial</vt:lpstr>
      <vt:lpstr>Inter Medium</vt:lpstr>
      <vt:lpstr>Georgia</vt:lpstr>
      <vt:lpstr>Calibri</vt:lpstr>
      <vt:lpstr>Forsider</vt:lpstr>
      <vt:lpstr>Påløpende sider uten bakgrunn</vt:lpstr>
      <vt:lpstr>1_Påløpende sider uten bakgrunn</vt:lpstr>
      <vt:lpstr>3_Påløpende sider uten bakgrunn</vt:lpstr>
      <vt:lpstr>PowerPoint-presentasjon</vt:lpstr>
      <vt:lpstr>Sakene</vt:lpstr>
      <vt:lpstr>Generelle kommunikasjonspunkter</vt:lpstr>
      <vt:lpstr>Anlegg</vt:lpstr>
      <vt:lpstr>Investeringer i anlegg over tid</vt:lpstr>
      <vt:lpstr>PowerPoint-presentasjon</vt:lpstr>
      <vt:lpstr>Flere anlegg</vt:lpstr>
      <vt:lpstr>Nytt nasjonalt toppidrettssenter</vt:lpstr>
      <vt:lpstr>Hva betyr toppidrettssenteret?</vt:lpstr>
      <vt:lpstr>Nytt nasjonalt toppidrettssenter</vt:lpstr>
      <vt:lpstr>Fjerne økonomi som barriere</vt:lpstr>
      <vt:lpstr>Fjerne økonomi som barriere</vt:lpstr>
      <vt:lpstr>Fjerne økonomi som barriere</vt:lpstr>
      <vt:lpstr>Bedre rammevilkår</vt:lpstr>
      <vt:lpstr>Bedre rammevilkår</vt:lpstr>
      <vt:lpstr>Bedre rammevilkår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Sundt, Jørgen</cp:lastModifiedBy>
  <cp:revision>1</cp:revision>
  <dcterms:created xsi:type="dcterms:W3CDTF">2016-10-07T09:17:01Z</dcterms:created>
  <dcterms:modified xsi:type="dcterms:W3CDTF">2025-05-07T11:16:27Z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0x01010033764441BD2030418F631605C2E55E12</vt:lpwstr>
  </property>
  <property fmtid="{D5CDD505-2E9C-101B-9397-08002B2CF9AE}" pid="3" name="OrgTilhorighet">
    <vt:lpwstr>1;#SF01 Norges Idrettsforbund|c1ca8435-9635-48b0-8fd0-127d70284636</vt:lpwstr>
  </property>
  <property fmtid="{D5CDD505-2E9C-101B-9397-08002B2CF9AE}" pid="4" name="Dokumentkategori">
    <vt:lpwstr/>
  </property>
  <property fmtid="{D5CDD505-2E9C-101B-9397-08002B2CF9AE}" pid="5" name="_dlc_DocIdItemGuid">
    <vt:lpwstr>a737baac-e165-4647-8f45-00c6e1cb9133</vt:lpwstr>
  </property>
  <property fmtid="{D5CDD505-2E9C-101B-9397-08002B2CF9AE}" pid="6" name="Order">
    <vt:r8>546800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</Properties>
</file>