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7"/>
    <p:sldMasterId id="2147483695" r:id="rId8"/>
    <p:sldMasterId id="2147483919" r:id="rId9"/>
  </p:sldMasterIdLst>
  <p:notesMasterIdLst>
    <p:notesMasterId r:id="rId32"/>
  </p:notesMasterIdLst>
  <p:handoutMasterIdLst>
    <p:handoutMasterId r:id="rId33"/>
  </p:handoutMasterIdLst>
  <p:sldIdLst>
    <p:sldId id="311" r:id="rId10"/>
    <p:sldId id="312" r:id="rId11"/>
    <p:sldId id="313" r:id="rId12"/>
    <p:sldId id="302" r:id="rId13"/>
    <p:sldId id="284" r:id="rId14"/>
    <p:sldId id="309" r:id="rId15"/>
    <p:sldId id="303" r:id="rId16"/>
    <p:sldId id="296" r:id="rId17"/>
    <p:sldId id="292" r:id="rId18"/>
    <p:sldId id="304" r:id="rId19"/>
    <p:sldId id="294" r:id="rId20"/>
    <p:sldId id="293" r:id="rId21"/>
    <p:sldId id="297" r:id="rId22"/>
    <p:sldId id="305" r:id="rId23"/>
    <p:sldId id="308" r:id="rId24"/>
    <p:sldId id="306" r:id="rId25"/>
    <p:sldId id="307" r:id="rId26"/>
    <p:sldId id="315" r:id="rId27"/>
    <p:sldId id="316" r:id="rId28"/>
    <p:sldId id="317" r:id="rId29"/>
    <p:sldId id="314" r:id="rId30"/>
    <p:sldId id="281" r:id="rId31"/>
  </p:sldIdLst>
  <p:sldSz cx="9144000" cy="5143500" type="screen16x9"/>
  <p:notesSz cx="6888163" cy="100187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7ED"/>
    <a:srgbClr val="95B3D7"/>
    <a:srgbClr val="FFCC00"/>
    <a:srgbClr val="8AAC46"/>
    <a:srgbClr val="BBD18F"/>
    <a:srgbClr val="97B953"/>
    <a:srgbClr val="A9C571"/>
    <a:srgbClr val="FF7C80"/>
    <a:srgbClr val="FAF0F0"/>
    <a:srgbClr val="F3F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68" autoAdjust="0"/>
    <p:restoredTop sz="92562" autoAdjust="0"/>
  </p:normalViewPr>
  <p:slideViewPr>
    <p:cSldViewPr>
      <p:cViewPr varScale="1">
        <p:scale>
          <a:sx n="159" d="100"/>
          <a:sy n="159" d="100"/>
        </p:scale>
        <p:origin x="306" y="1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2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3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5076" cy="501946"/>
          </a:xfrm>
          <a:prstGeom prst="rect">
            <a:avLst/>
          </a:prstGeom>
        </p:spPr>
        <p:txBody>
          <a:bodyPr vert="horz" lIns="89181" tIns="44591" rIns="89181" bIns="44591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901548" y="1"/>
            <a:ext cx="2985076" cy="501946"/>
          </a:xfrm>
          <a:prstGeom prst="rect">
            <a:avLst/>
          </a:prstGeom>
        </p:spPr>
        <p:txBody>
          <a:bodyPr vert="horz" lIns="89181" tIns="44591" rIns="89181" bIns="44591" rtlCol="0"/>
          <a:lstStyle>
            <a:lvl1pPr algn="r">
              <a:defRPr sz="1200"/>
            </a:lvl1pPr>
          </a:lstStyle>
          <a:p>
            <a:fld id="{5E78244E-7B7A-43BA-85C8-7328923594F8}" type="datetimeFigureOut">
              <a:rPr lang="nb-NO" smtClean="0"/>
              <a:t>20.02.2017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516767"/>
            <a:ext cx="2985076" cy="501946"/>
          </a:xfrm>
          <a:prstGeom prst="rect">
            <a:avLst/>
          </a:prstGeom>
        </p:spPr>
        <p:txBody>
          <a:bodyPr vert="horz" lIns="89181" tIns="44591" rIns="89181" bIns="44591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901548" y="9516767"/>
            <a:ext cx="2985076" cy="501946"/>
          </a:xfrm>
          <a:prstGeom prst="rect">
            <a:avLst/>
          </a:prstGeom>
        </p:spPr>
        <p:txBody>
          <a:bodyPr vert="horz" lIns="89181" tIns="44591" rIns="89181" bIns="44591" rtlCol="0" anchor="b"/>
          <a:lstStyle>
            <a:lvl1pPr algn="r">
              <a:defRPr sz="1200"/>
            </a:lvl1pPr>
          </a:lstStyle>
          <a:p>
            <a:fld id="{265C7E34-EEB2-47CC-B74B-8C5D196E24C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3976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594" tIns="48297" rIns="96594" bIns="4829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1" cy="500936"/>
          </a:xfrm>
          <a:prstGeom prst="rect">
            <a:avLst/>
          </a:prstGeom>
        </p:spPr>
        <p:txBody>
          <a:bodyPr vert="horz" lIns="96594" tIns="48297" rIns="96594" bIns="4829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543F589A-B22E-4F91-8AD9-190B1AC8EDCF}" type="datetimeFigureOut">
              <a:rPr lang="nb-NO"/>
              <a:pPr>
                <a:defRPr/>
              </a:pPr>
              <a:t>20.02.2017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786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94" tIns="48297" rIns="96594" bIns="48297" rtlCol="0" anchor="ctr"/>
          <a:lstStyle/>
          <a:p>
            <a:pPr lvl="0"/>
            <a:endParaRPr lang="nb-NO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594" tIns="48297" rIns="96594" bIns="48297" rtlCol="0">
            <a:normAutofit/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0936"/>
          </a:xfrm>
          <a:prstGeom prst="rect">
            <a:avLst/>
          </a:prstGeom>
        </p:spPr>
        <p:txBody>
          <a:bodyPr vert="horz" lIns="96594" tIns="48297" rIns="96594" bIns="4829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901699" y="9516039"/>
            <a:ext cx="2984871" cy="500936"/>
          </a:xfrm>
          <a:prstGeom prst="rect">
            <a:avLst/>
          </a:prstGeom>
        </p:spPr>
        <p:txBody>
          <a:bodyPr vert="horz" wrap="square" lIns="96594" tIns="48297" rIns="96594" bIns="48297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anose="020F0502020204030204" pitchFamily="34" charset="0"/>
              </a:defRPr>
            </a:lvl1pPr>
          </a:lstStyle>
          <a:p>
            <a:fld id="{ABA23742-51E1-48F2-9D26-22282FA8CBE7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7837104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tekst 3"/>
          <p:cNvSpPr>
            <a:spLocks noGrp="1"/>
          </p:cNvSpPr>
          <p:nvPr>
            <p:ph type="body" sz="quarter" idx="11"/>
          </p:nvPr>
        </p:nvSpPr>
        <p:spPr>
          <a:xfrm>
            <a:off x="899592" y="3111810"/>
            <a:ext cx="2952328" cy="2700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2"/>
          </p:nvPr>
        </p:nvSpPr>
        <p:spPr>
          <a:xfrm>
            <a:off x="899592" y="2247714"/>
            <a:ext cx="4680520" cy="3780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9" name="Plassholder for tekst 12"/>
          <p:cNvSpPr>
            <a:spLocks noGrp="1"/>
          </p:cNvSpPr>
          <p:nvPr>
            <p:ph type="body" sz="quarter" idx="13"/>
          </p:nvPr>
        </p:nvSpPr>
        <p:spPr>
          <a:xfrm>
            <a:off x="899592" y="2625756"/>
            <a:ext cx="4679950" cy="3780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225023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tekst 3"/>
          <p:cNvSpPr>
            <a:spLocks noGrp="1"/>
          </p:cNvSpPr>
          <p:nvPr>
            <p:ph type="body" sz="quarter" idx="11"/>
          </p:nvPr>
        </p:nvSpPr>
        <p:spPr>
          <a:xfrm>
            <a:off x="899592" y="3111810"/>
            <a:ext cx="2952328" cy="2700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2"/>
          </p:nvPr>
        </p:nvSpPr>
        <p:spPr>
          <a:xfrm>
            <a:off x="899592" y="2247714"/>
            <a:ext cx="4680520" cy="3780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9" name="Plassholder for tekst 12"/>
          <p:cNvSpPr>
            <a:spLocks noGrp="1"/>
          </p:cNvSpPr>
          <p:nvPr>
            <p:ph type="body" sz="quarter" idx="13"/>
          </p:nvPr>
        </p:nvSpPr>
        <p:spPr>
          <a:xfrm>
            <a:off x="899592" y="2625756"/>
            <a:ext cx="4679950" cy="3780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662277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>
            <a:spLocks noChangeArrowheads="1"/>
          </p:cNvSpPr>
          <p:nvPr userDrawn="1"/>
        </p:nvSpPr>
        <p:spPr bwMode="auto">
          <a:xfrm>
            <a:off x="323850" y="4786313"/>
            <a:ext cx="7921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z="800">
                <a:solidFill>
                  <a:srgbClr val="595959"/>
                </a:solidFill>
                <a:latin typeface="Georgia" panose="02040502050405020303" pitchFamily="18" charset="0"/>
              </a:rPr>
              <a:t>Side </a:t>
            </a:r>
            <a:fld id="{79C6C56A-79CA-4BAB-90BB-30CB80E1476F}" type="slidenum">
              <a:rPr lang="nb-NO" altLang="nb-NO" sz="800">
                <a:solidFill>
                  <a:srgbClr val="595959"/>
                </a:solidFill>
                <a:latin typeface="Georgia" panose="02040502050405020303" pitchFamily="18" charset="0"/>
              </a:rPr>
              <a:pPr eaLnBrk="1" hangingPunct="1"/>
              <a:t>‹#›</a:t>
            </a:fld>
            <a:endParaRPr lang="nb-NO" altLang="nb-NO" sz="800">
              <a:solidFill>
                <a:srgbClr val="595959"/>
              </a:solidFill>
              <a:latin typeface="Georgia" panose="02040502050405020303" pitchFamily="18" charset="0"/>
            </a:endParaRPr>
          </a:p>
        </p:txBody>
      </p:sp>
      <p:sp>
        <p:nvSpPr>
          <p:cNvPr id="6" name="Plassholder for innhold 13"/>
          <p:cNvSpPr>
            <a:spLocks noGrp="1"/>
          </p:cNvSpPr>
          <p:nvPr>
            <p:ph sz="quarter" idx="10"/>
          </p:nvPr>
        </p:nvSpPr>
        <p:spPr>
          <a:xfrm>
            <a:off x="899592" y="1653648"/>
            <a:ext cx="3600400" cy="3024336"/>
          </a:xfrm>
          <a:prstGeom prst="rect">
            <a:avLst/>
          </a:prstGeom>
        </p:spPr>
        <p:txBody>
          <a:bodyPr/>
          <a:lstStyle>
            <a:lvl1pPr marL="269875" indent="-269875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628650" indent="-171450"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1168400" indent="-254000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innhold 13"/>
          <p:cNvSpPr>
            <a:spLocks noGrp="1"/>
          </p:cNvSpPr>
          <p:nvPr>
            <p:ph sz="quarter" idx="11"/>
          </p:nvPr>
        </p:nvSpPr>
        <p:spPr>
          <a:xfrm>
            <a:off x="4644008" y="1653648"/>
            <a:ext cx="3600400" cy="3024336"/>
          </a:xfrm>
          <a:prstGeom prst="rect">
            <a:avLst/>
          </a:prstGeom>
        </p:spPr>
        <p:txBody>
          <a:bodyPr/>
          <a:lstStyle>
            <a:lvl1pPr marL="269875" indent="-269875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628650" indent="-171450"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1168400" indent="-254000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899592" y="897564"/>
            <a:ext cx="5760640" cy="70207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43345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ysbilde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>
            <a:spLocks noChangeArrowheads="1"/>
          </p:cNvSpPr>
          <p:nvPr userDrawn="1"/>
        </p:nvSpPr>
        <p:spPr bwMode="auto">
          <a:xfrm>
            <a:off x="323850" y="4786313"/>
            <a:ext cx="7921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z="800">
                <a:solidFill>
                  <a:srgbClr val="595959"/>
                </a:solidFill>
                <a:latin typeface="Georgia" panose="02040502050405020303" pitchFamily="18" charset="0"/>
              </a:rPr>
              <a:t>Side </a:t>
            </a:r>
            <a:fld id="{C74670AE-19B0-4AA8-95F7-E555793BFD9C}" type="slidenum">
              <a:rPr lang="nb-NO" altLang="nb-NO" sz="800">
                <a:solidFill>
                  <a:srgbClr val="595959"/>
                </a:solidFill>
                <a:latin typeface="Georgia" panose="02040502050405020303" pitchFamily="18" charset="0"/>
              </a:rPr>
              <a:pPr eaLnBrk="1" hangingPunct="1"/>
              <a:t>‹#›</a:t>
            </a:fld>
            <a:endParaRPr lang="nb-NO" altLang="nb-NO" sz="800">
              <a:solidFill>
                <a:srgbClr val="595959"/>
              </a:solidFill>
              <a:latin typeface="Georgia" panose="02040502050405020303" pitchFamily="18" charset="0"/>
            </a:endParaRPr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899592" y="1653648"/>
            <a:ext cx="7272808" cy="2808312"/>
          </a:xfrm>
          <a:prstGeom prst="rect">
            <a:avLst/>
          </a:prstGeom>
        </p:spPr>
        <p:txBody>
          <a:bodyPr/>
          <a:lstStyle>
            <a:lvl1pPr marL="269875" indent="-269875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715963" indent="-258763"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1168400" indent="-254000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899592" y="897564"/>
            <a:ext cx="5760640" cy="64807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8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690706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427984" cy="5143500"/>
          </a:xfrm>
          <a:prstGeom prst="rect">
            <a:avLst/>
          </a:prstGeom>
        </p:spPr>
        <p:txBody>
          <a:bodyPr/>
          <a:lstStyle/>
          <a:p>
            <a:pPr lvl="0"/>
            <a:endParaRPr lang="nb-NO" noProof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11"/>
          </p:nvPr>
        </p:nvSpPr>
        <p:spPr>
          <a:xfrm>
            <a:off x="4788024" y="1761660"/>
            <a:ext cx="4105152" cy="307823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</p:txBody>
      </p:sp>
      <p:sp>
        <p:nvSpPr>
          <p:cNvPr id="5" name="Tittel 1"/>
          <p:cNvSpPr>
            <a:spLocks noGrp="1"/>
          </p:cNvSpPr>
          <p:nvPr>
            <p:ph type="ctrTitle"/>
          </p:nvPr>
        </p:nvSpPr>
        <p:spPr>
          <a:xfrm>
            <a:off x="4788024" y="897564"/>
            <a:ext cx="4104456" cy="70207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702932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292080" cy="5143500"/>
          </a:xfrm>
          <a:prstGeom prst="rect">
            <a:avLst/>
          </a:prstGeom>
        </p:spPr>
        <p:txBody>
          <a:bodyPr/>
          <a:lstStyle/>
          <a:p>
            <a:pPr lvl="0"/>
            <a:endParaRPr lang="nb-NO" noProof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11"/>
          </p:nvPr>
        </p:nvSpPr>
        <p:spPr>
          <a:xfrm>
            <a:off x="5724128" y="3867894"/>
            <a:ext cx="2845520" cy="7739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090814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/>
          <p:cNvSpPr>
            <a:spLocks noGrp="1"/>
          </p:cNvSpPr>
          <p:nvPr>
            <p:ph type="pic" sz="quarter" idx="10"/>
          </p:nvPr>
        </p:nvSpPr>
        <p:spPr>
          <a:xfrm>
            <a:off x="0" y="-14036"/>
            <a:ext cx="9144000" cy="3665906"/>
          </a:xfrm>
          <a:prstGeom prst="rect">
            <a:avLst/>
          </a:prstGeom>
        </p:spPr>
        <p:txBody>
          <a:bodyPr/>
          <a:lstStyle/>
          <a:p>
            <a:pPr lvl="0"/>
            <a:endParaRPr lang="nb-NO" noProof="0" dirty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11"/>
          </p:nvPr>
        </p:nvSpPr>
        <p:spPr>
          <a:xfrm>
            <a:off x="827584" y="3867894"/>
            <a:ext cx="8065592" cy="8640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605149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/>
          <a:p>
            <a:pPr lvl="0"/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1058390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ssholder for tekst 12"/>
          <p:cNvSpPr>
            <a:spLocks noGrp="1"/>
          </p:cNvSpPr>
          <p:nvPr>
            <p:ph type="body" sz="quarter" idx="12"/>
          </p:nvPr>
        </p:nvSpPr>
        <p:spPr>
          <a:xfrm>
            <a:off x="899592" y="2517744"/>
            <a:ext cx="4680520" cy="3780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78911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tekst 3"/>
          <p:cNvSpPr>
            <a:spLocks noGrp="1"/>
          </p:cNvSpPr>
          <p:nvPr>
            <p:ph type="body" sz="quarter" idx="11"/>
          </p:nvPr>
        </p:nvSpPr>
        <p:spPr>
          <a:xfrm>
            <a:off x="899592" y="3111810"/>
            <a:ext cx="2952328" cy="2700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</a:lstStyle>
          <a:p>
            <a:pPr lvl="0"/>
            <a:endParaRPr lang="nb-NO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2"/>
          </p:nvPr>
        </p:nvSpPr>
        <p:spPr>
          <a:xfrm>
            <a:off x="899592" y="2247714"/>
            <a:ext cx="4680520" cy="3780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endParaRPr lang="nb-NO" dirty="0"/>
          </a:p>
        </p:txBody>
      </p:sp>
      <p:sp>
        <p:nvSpPr>
          <p:cNvPr id="19" name="Plassholder for tekst 12"/>
          <p:cNvSpPr>
            <a:spLocks noGrp="1"/>
          </p:cNvSpPr>
          <p:nvPr>
            <p:ph type="body" sz="quarter" idx="13"/>
          </p:nvPr>
        </p:nvSpPr>
        <p:spPr>
          <a:xfrm>
            <a:off x="899592" y="2625756"/>
            <a:ext cx="4679950" cy="3780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53805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ssholder for tekst 12"/>
          <p:cNvSpPr>
            <a:spLocks noGrp="1"/>
          </p:cNvSpPr>
          <p:nvPr>
            <p:ph type="body" sz="quarter" idx="12"/>
          </p:nvPr>
        </p:nvSpPr>
        <p:spPr>
          <a:xfrm>
            <a:off x="899592" y="2517744"/>
            <a:ext cx="4680520" cy="3780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723119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ysbilde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>
            <a:spLocks noChangeArrowheads="1"/>
          </p:cNvSpPr>
          <p:nvPr userDrawn="1"/>
        </p:nvSpPr>
        <p:spPr bwMode="auto">
          <a:xfrm>
            <a:off x="323851" y="4786313"/>
            <a:ext cx="79216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z="800">
                <a:solidFill>
                  <a:srgbClr val="595959"/>
                </a:solidFill>
                <a:latin typeface="Georgia" panose="02040502050405020303" pitchFamily="18" charset="0"/>
              </a:rPr>
              <a:t>Side </a:t>
            </a:r>
            <a:fld id="{C74670AE-19B0-4AA8-95F7-E555793BFD9C}" type="slidenum">
              <a:rPr lang="nb-NO" altLang="nb-NO" sz="800">
                <a:solidFill>
                  <a:srgbClr val="595959"/>
                </a:solidFill>
                <a:latin typeface="Georgia" panose="02040502050405020303" pitchFamily="18" charset="0"/>
              </a:rPr>
              <a:pPr eaLnBrk="1" hangingPunct="1"/>
              <a:t>‹#›</a:t>
            </a:fld>
            <a:endParaRPr lang="nb-NO" altLang="nb-NO" sz="800">
              <a:solidFill>
                <a:srgbClr val="595959"/>
              </a:solidFill>
              <a:latin typeface="Georgia" panose="02040502050405020303" pitchFamily="18" charset="0"/>
            </a:endParaRPr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899592" y="1653648"/>
            <a:ext cx="7272808" cy="2808312"/>
          </a:xfrm>
          <a:prstGeom prst="rect">
            <a:avLst/>
          </a:prstGeom>
        </p:spPr>
        <p:txBody>
          <a:bodyPr/>
          <a:lstStyle>
            <a:lvl1pPr marL="269868" indent="-269868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715945" indent="-258757"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1168371" indent="-253994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614448" indent="-242882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2058937" indent="-230183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899592" y="897564"/>
            <a:ext cx="5760640" cy="64807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800" b="0" baseline="0">
                <a:solidFill>
                  <a:srgbClr val="EE413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66271450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3E6962AC-4C12-4836-991F-F99753294F3D}" type="datetimeFigureOut">
              <a:rPr lang="nb-NO" smtClean="0"/>
              <a:t>20.02.2017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8458FD8-D280-437E-B33A-773768B71F7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4084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>
            <a:spLocks noChangeArrowheads="1"/>
          </p:cNvSpPr>
          <p:nvPr userDrawn="1"/>
        </p:nvSpPr>
        <p:spPr bwMode="auto">
          <a:xfrm>
            <a:off x="323850" y="4786313"/>
            <a:ext cx="7921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z="800">
                <a:solidFill>
                  <a:srgbClr val="595959"/>
                </a:solidFill>
                <a:latin typeface="Georgia" panose="02040502050405020303" pitchFamily="18" charset="0"/>
              </a:rPr>
              <a:t>Side </a:t>
            </a:r>
            <a:fld id="{79C6C56A-79CA-4BAB-90BB-30CB80E1476F}" type="slidenum">
              <a:rPr lang="nb-NO" altLang="nb-NO" sz="800">
                <a:solidFill>
                  <a:srgbClr val="595959"/>
                </a:solidFill>
                <a:latin typeface="Georgia" panose="02040502050405020303" pitchFamily="18" charset="0"/>
              </a:rPr>
              <a:pPr eaLnBrk="1" hangingPunct="1"/>
              <a:t>‹#›</a:t>
            </a:fld>
            <a:endParaRPr lang="nb-NO" altLang="nb-NO" sz="800">
              <a:solidFill>
                <a:srgbClr val="595959"/>
              </a:solidFill>
              <a:latin typeface="Georgia" panose="02040502050405020303" pitchFamily="18" charset="0"/>
            </a:endParaRPr>
          </a:p>
        </p:txBody>
      </p:sp>
      <p:sp>
        <p:nvSpPr>
          <p:cNvPr id="6" name="Plassholder for innhold 13"/>
          <p:cNvSpPr>
            <a:spLocks noGrp="1"/>
          </p:cNvSpPr>
          <p:nvPr>
            <p:ph sz="quarter" idx="10"/>
          </p:nvPr>
        </p:nvSpPr>
        <p:spPr>
          <a:xfrm>
            <a:off x="899592" y="1653648"/>
            <a:ext cx="3600400" cy="3024336"/>
          </a:xfrm>
          <a:prstGeom prst="rect">
            <a:avLst/>
          </a:prstGeom>
        </p:spPr>
        <p:txBody>
          <a:bodyPr/>
          <a:lstStyle>
            <a:lvl1pPr marL="269875" indent="-269875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628650" indent="-171450"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1168400" indent="-254000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innhold 13"/>
          <p:cNvSpPr>
            <a:spLocks noGrp="1"/>
          </p:cNvSpPr>
          <p:nvPr>
            <p:ph sz="quarter" idx="11"/>
          </p:nvPr>
        </p:nvSpPr>
        <p:spPr>
          <a:xfrm>
            <a:off x="4644008" y="1653648"/>
            <a:ext cx="3600400" cy="3024336"/>
          </a:xfrm>
          <a:prstGeom prst="rect">
            <a:avLst/>
          </a:prstGeom>
        </p:spPr>
        <p:txBody>
          <a:bodyPr/>
          <a:lstStyle>
            <a:lvl1pPr marL="269875" indent="-269875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628650" indent="-171450"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1168400" indent="-254000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899592" y="897564"/>
            <a:ext cx="5760640" cy="70207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0" baseline="0">
                <a:solidFill>
                  <a:srgbClr val="EE413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789765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ysbilde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>
            <a:spLocks noChangeArrowheads="1"/>
          </p:cNvSpPr>
          <p:nvPr userDrawn="1"/>
        </p:nvSpPr>
        <p:spPr bwMode="auto">
          <a:xfrm>
            <a:off x="323850" y="4786313"/>
            <a:ext cx="7921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z="800">
                <a:solidFill>
                  <a:srgbClr val="595959"/>
                </a:solidFill>
                <a:latin typeface="Georgia" panose="02040502050405020303" pitchFamily="18" charset="0"/>
              </a:rPr>
              <a:t>Side </a:t>
            </a:r>
            <a:fld id="{C74670AE-19B0-4AA8-95F7-E555793BFD9C}" type="slidenum">
              <a:rPr lang="nb-NO" altLang="nb-NO" sz="800">
                <a:solidFill>
                  <a:srgbClr val="595959"/>
                </a:solidFill>
                <a:latin typeface="Georgia" panose="02040502050405020303" pitchFamily="18" charset="0"/>
              </a:rPr>
              <a:pPr eaLnBrk="1" hangingPunct="1"/>
              <a:t>‹#›</a:t>
            </a:fld>
            <a:endParaRPr lang="nb-NO" altLang="nb-NO" sz="800">
              <a:solidFill>
                <a:srgbClr val="595959"/>
              </a:solidFill>
              <a:latin typeface="Georgia" panose="02040502050405020303" pitchFamily="18" charset="0"/>
            </a:endParaRPr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899592" y="1653648"/>
            <a:ext cx="7272808" cy="2808312"/>
          </a:xfrm>
          <a:prstGeom prst="rect">
            <a:avLst/>
          </a:prstGeom>
        </p:spPr>
        <p:txBody>
          <a:bodyPr/>
          <a:lstStyle>
            <a:lvl1pPr marL="269875" indent="-269875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 marL="715963" indent="-258763"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 marL="1168400" indent="-254000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 marL="1614488" indent="-242888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 marL="2058988" indent="-230188">
              <a:buFont typeface="Arial" pitchFamily="34" charset="0"/>
              <a:buChar char="•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899592" y="897564"/>
            <a:ext cx="5760640" cy="64807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800" b="0" baseline="0">
                <a:solidFill>
                  <a:srgbClr val="EE413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62984861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635896" y="1059582"/>
            <a:ext cx="5256584" cy="702078"/>
          </a:xfrm>
          <a:prstGeom prst="rect">
            <a:avLst/>
          </a:prstGeom>
        </p:spPr>
        <p:txBody>
          <a:bodyPr/>
          <a:lstStyle>
            <a:lvl1pPr algn="l">
              <a:defRPr sz="2800" b="0">
                <a:solidFill>
                  <a:srgbClr val="EE4135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492500" cy="5143500"/>
          </a:xfrm>
          <a:prstGeom prst="rect">
            <a:avLst/>
          </a:prstGeom>
        </p:spPr>
        <p:txBody>
          <a:bodyPr/>
          <a:lstStyle/>
          <a:p>
            <a:pPr lvl="0"/>
            <a:endParaRPr lang="nb-NO" noProof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11"/>
          </p:nvPr>
        </p:nvSpPr>
        <p:spPr>
          <a:xfrm>
            <a:off x="3635897" y="1761660"/>
            <a:ext cx="5257279" cy="307823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1pPr>
            <a:lvl2pPr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2pPr>
            <a:lvl3pPr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3pPr>
            <a:lvl4pPr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4pPr>
            <a:lvl5pPr>
              <a:buFont typeface="Arial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Georgia" pitchFamily="18" charset="0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759435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/>
          <a:p>
            <a:pPr lvl="0"/>
            <a:endParaRPr lang="nb-NO" noProof="0"/>
          </a:p>
        </p:txBody>
      </p:sp>
    </p:spTree>
    <p:extLst>
      <p:ext uri="{BB962C8B-B14F-4D97-AF65-F5344CB8AC3E}">
        <p14:creationId xmlns:p14="http://schemas.microsoft.com/office/powerpoint/2010/main" val="1539936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F594072F-7B53-4DF9-B41D-E81646B2C724}" type="datetimeFigureOut">
              <a:rPr lang="nb-NO" smtClean="0"/>
              <a:t>20.02.2017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B8195E58-C42F-4848-A444-D9D156E93F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7063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4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:\NIFArkiv\NIF_Logoer\NIF_LOGO\PNG\nif_hovedlogo_original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63" y="987425"/>
            <a:ext cx="181451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5" r:id="rId3"/>
    <p:sldLayoutId id="2147483916" r:id="rId4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:\NIFArkiv\NIF_Logoer\NIF_LOGO\PNG\nif_hovedlogo_original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3288" y="50800"/>
            <a:ext cx="1814512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13" r:id="rId2"/>
    <p:sldLayoutId id="2147483910" r:id="rId3"/>
    <p:sldLayoutId id="2147483911" r:id="rId4"/>
    <p:sldLayoutId id="2147483917" r:id="rId5"/>
    <p:sldLayoutId id="2147483918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:\NIFArkiv\NIF_Logoer\NIF_LOGO\PNG\nif_hovedlogo_original.png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3288" y="50800"/>
            <a:ext cx="1814512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9646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sz="quarter" idx="12"/>
          </p:nvPr>
        </p:nvSpPr>
        <p:spPr>
          <a:xfrm>
            <a:off x="107504" y="2067694"/>
            <a:ext cx="6192688" cy="954106"/>
          </a:xfrm>
        </p:spPr>
        <p:txBody>
          <a:bodyPr/>
          <a:lstStyle/>
          <a:p>
            <a:r>
              <a:rPr lang="nb-NO" b="1" dirty="0"/>
              <a:t>Åpen time etter</a:t>
            </a:r>
          </a:p>
          <a:p>
            <a:r>
              <a:rPr lang="nb-NO" b="1" dirty="0"/>
              <a:t>Idrettsstyremøte 17.02.2017</a:t>
            </a:r>
          </a:p>
          <a:p>
            <a:endParaRPr lang="nb-NO" b="1" dirty="0"/>
          </a:p>
          <a:p>
            <a:r>
              <a:rPr lang="nb-NO" sz="1800" b="1" dirty="0"/>
              <a:t>•	</a:t>
            </a:r>
            <a:r>
              <a:rPr lang="nb-NO" sz="1600" b="1" dirty="0"/>
              <a:t>Prognose, regnskap 2016</a:t>
            </a:r>
          </a:p>
          <a:p>
            <a:r>
              <a:rPr lang="nb-NO" sz="1600" b="1" dirty="0"/>
              <a:t>•	Budsjett 2017 – strategi og konsekvenser</a:t>
            </a:r>
          </a:p>
          <a:p>
            <a:r>
              <a:rPr lang="nb-NO" sz="1600" b="1" dirty="0"/>
              <a:t>•	Pengespill problematikk</a:t>
            </a:r>
          </a:p>
          <a:p>
            <a:r>
              <a:rPr lang="nb-NO" sz="1600" b="1" dirty="0"/>
              <a:t>•	NIF oppfølgning av Norges skiforbunds Rise-utvalg</a:t>
            </a:r>
          </a:p>
          <a:p>
            <a:r>
              <a:rPr lang="nb-NO" sz="1600" b="1" dirty="0"/>
              <a:t>•	Oppfølging av Åpenhetsutvalget</a:t>
            </a:r>
          </a:p>
          <a:p>
            <a:endParaRPr lang="nb-NO" b="1" dirty="0"/>
          </a:p>
          <a:p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2339408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9582"/>
            <a:ext cx="9144000" cy="4139952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1842" y="1072660"/>
            <a:ext cx="9132158" cy="4139952"/>
          </a:xfrm>
          <a:prstGeom prst="rect">
            <a:avLst/>
          </a:prstGeom>
          <a:solidFill>
            <a:srgbClr val="F4F7ED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Rektangel 3"/>
          <p:cNvSpPr/>
          <p:nvPr/>
        </p:nvSpPr>
        <p:spPr>
          <a:xfrm>
            <a:off x="395536" y="267494"/>
            <a:ext cx="864096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nb-NO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Times New Roman" panose="02020603050405020304" pitchFamily="18" charset="0"/>
              </a:rPr>
              <a:t>Budsjett 2017 - Organisasjonsendring</a:t>
            </a:r>
          </a:p>
          <a:p>
            <a:pPr lvl="0" hangingPunct="1">
              <a:spcBef>
                <a:spcPts val="600"/>
              </a:spcBef>
              <a:spcAft>
                <a:spcPts val="0"/>
              </a:spcAft>
            </a:pPr>
            <a:endParaRPr lang="nb-NO" sz="1050" dirty="0">
              <a:solidFill>
                <a:schemeClr val="accent1">
                  <a:lumMod val="50000"/>
                </a:schemeClr>
              </a:solidFill>
              <a:latin typeface="+mn-lt"/>
              <a:ea typeface="Times New Roman" panose="02020603050405020304" pitchFamily="18" charset="0"/>
            </a:endParaRPr>
          </a:p>
          <a:p>
            <a:pPr lvl="0" hangingPunct="1">
              <a:spcBef>
                <a:spcPts val="600"/>
              </a:spcBef>
              <a:spcAft>
                <a:spcPts val="0"/>
              </a:spcAft>
            </a:pPr>
            <a:endParaRPr lang="nb-NO" sz="1050" dirty="0">
              <a:solidFill>
                <a:schemeClr val="accent1">
                  <a:lumMod val="50000"/>
                </a:schemeClr>
              </a:solidFill>
              <a:latin typeface="+mn-lt"/>
              <a:ea typeface="Times New Roman" panose="02020603050405020304" pitchFamily="18" charset="0"/>
            </a:endParaRPr>
          </a:p>
          <a:p>
            <a:pPr marL="342900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nb-NO" sz="2400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Arbeide </a:t>
            </a:r>
            <a:r>
              <a:rPr lang="nb-NO" sz="2400" u="sng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gjennom</a:t>
            </a:r>
            <a:r>
              <a:rPr lang="nb-NO" sz="2400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 idrettskretsene og særforbundene.</a:t>
            </a:r>
          </a:p>
          <a:p>
            <a:pPr marL="342900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nb-NO" sz="2400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Spisse og koordinere innsatsen gjennom organisasjonsendringer. 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nb-NO" sz="2400" b="1" u="sng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Breddeavdeling</a:t>
            </a:r>
          </a:p>
          <a:p>
            <a:pPr marL="285750" lvl="0" indent="-285750" hangingPunct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Aktivitetsutvikling</a:t>
            </a:r>
          </a:p>
          <a:p>
            <a:pPr marL="285750" lvl="0" indent="-285750" hangingPunct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Leder-, trener, klubb- og organisasjonsutvikling</a:t>
            </a:r>
          </a:p>
          <a:p>
            <a:pPr marL="285750" lvl="0" indent="-285750" hangingPunct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Idrett for mennesker med nedsatt funksjonsevne</a:t>
            </a:r>
          </a:p>
          <a:p>
            <a:pPr marL="285750" lvl="0" indent="-285750" hangingPunct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Internasjonalt bistandssamarbeid</a:t>
            </a:r>
          </a:p>
        </p:txBody>
      </p:sp>
    </p:spTree>
    <p:extLst>
      <p:ext uri="{BB962C8B-B14F-4D97-AF65-F5344CB8AC3E}">
        <p14:creationId xmlns:p14="http://schemas.microsoft.com/office/powerpoint/2010/main" val="3900406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9582"/>
            <a:ext cx="9144000" cy="4139952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0" y="1059582"/>
            <a:ext cx="9132158" cy="4139952"/>
          </a:xfrm>
          <a:prstGeom prst="rect">
            <a:avLst/>
          </a:prstGeom>
          <a:solidFill>
            <a:srgbClr val="F4F7ED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Rektangel 3"/>
          <p:cNvSpPr/>
          <p:nvPr/>
        </p:nvSpPr>
        <p:spPr>
          <a:xfrm>
            <a:off x="395536" y="267494"/>
            <a:ext cx="8640960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nb-NO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Times New Roman" panose="02020603050405020304" pitchFamily="18" charset="0"/>
              </a:rPr>
              <a:t>Organisasjonsendringer forts.</a:t>
            </a:r>
          </a:p>
          <a:p>
            <a:pPr lvl="0" hangingPunct="1">
              <a:spcBef>
                <a:spcPts val="600"/>
              </a:spcBef>
              <a:spcAft>
                <a:spcPts val="0"/>
              </a:spcAft>
            </a:pPr>
            <a:endParaRPr lang="nb-NO" sz="1100" dirty="0">
              <a:solidFill>
                <a:schemeClr val="accent1">
                  <a:lumMod val="50000"/>
                </a:schemeClr>
              </a:solidFill>
              <a:latin typeface="+mn-lt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nb-NO" sz="2400" b="1" u="sng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Kommunikasjonsavdeling </a:t>
            </a:r>
          </a:p>
          <a:p>
            <a:pPr marL="285750" lvl="0" indent="-285750" hangingPunct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Styrke informasjonsarbeidet</a:t>
            </a:r>
          </a:p>
          <a:p>
            <a:pPr marL="285750" lvl="0" indent="-285750" hangingPunct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Øke bruken av digitale løsninger</a:t>
            </a:r>
          </a:p>
          <a:p>
            <a:pPr marL="285750" lvl="0" indent="-285750" hangingPunct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Idrettspolitikk og samfunnskontakt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nb-NO" sz="2400" b="1" u="sng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Samle fellestjenestene</a:t>
            </a:r>
          </a:p>
          <a:p>
            <a:pPr marL="285750" lvl="0" indent="-285750" hangingPunct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Idrettens regnskapskontor</a:t>
            </a:r>
          </a:p>
          <a:p>
            <a:pPr marL="285750" lvl="0" indent="-285750" hangingPunct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Idrettens Hus – drift og utleie</a:t>
            </a:r>
          </a:p>
          <a:p>
            <a:pPr marL="285750" lvl="0" indent="-285750" hangingPunct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Idrettens felles IT-tjenester</a:t>
            </a:r>
          </a:p>
        </p:txBody>
      </p:sp>
    </p:spTree>
    <p:extLst>
      <p:ext uri="{BB962C8B-B14F-4D97-AF65-F5344CB8AC3E}">
        <p14:creationId xmlns:p14="http://schemas.microsoft.com/office/powerpoint/2010/main" val="1854819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9582"/>
            <a:ext cx="9144000" cy="4139952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0" y="1059582"/>
            <a:ext cx="9132158" cy="4139952"/>
          </a:xfrm>
          <a:prstGeom prst="rect">
            <a:avLst/>
          </a:prstGeom>
          <a:solidFill>
            <a:srgbClr val="F4F7ED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Rektangel 3"/>
          <p:cNvSpPr/>
          <p:nvPr/>
        </p:nvSpPr>
        <p:spPr>
          <a:xfrm>
            <a:off x="395536" y="267494"/>
            <a:ext cx="864096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nb-NO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Times New Roman" panose="02020603050405020304" pitchFamily="18" charset="0"/>
              </a:rPr>
              <a:t>Budsjett  2017 – Viktige valg</a:t>
            </a:r>
          </a:p>
          <a:p>
            <a:pPr hangingPunct="0">
              <a:spcAft>
                <a:spcPts val="0"/>
              </a:spcAft>
            </a:pPr>
            <a:endParaRPr lang="nb-NO" dirty="0">
              <a:solidFill>
                <a:schemeClr val="accent1">
                  <a:lumMod val="50000"/>
                </a:schemeClr>
              </a:solidFill>
              <a:latin typeface="+mn-lt"/>
              <a:ea typeface="Times New Roman" panose="02020603050405020304" pitchFamily="18" charset="0"/>
            </a:endParaRPr>
          </a:p>
          <a:p>
            <a:pPr marL="285750" indent="-285750" hangingPunct="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Prøver å skjerme viktige rådgivings- og støttefunksjoner</a:t>
            </a:r>
          </a:p>
          <a:p>
            <a:pPr marL="800100" lvl="1" indent="-342900" hangingPunct="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nb-NO" sz="2000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Jus, økonomi, personal</a:t>
            </a:r>
          </a:p>
          <a:p>
            <a:pPr marL="285750" indent="-28575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Begrenser IT-kostnadene, men prøver å opprettholde ansvarlig drift og support av blant annet</a:t>
            </a:r>
          </a:p>
          <a:p>
            <a:pPr marL="800100" lvl="1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nb-NO" sz="2000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Sentral kontorstøtteløsning</a:t>
            </a:r>
          </a:p>
          <a:p>
            <a:pPr marL="800100" lvl="1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nb-NO" sz="2000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Nasjonale medlems- og organisasjonstjenester</a:t>
            </a:r>
          </a:p>
          <a:p>
            <a:pPr marL="800100" lvl="1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nb-NO" sz="2000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Nasjonale databaser</a:t>
            </a:r>
          </a:p>
          <a:p>
            <a:pPr marL="800100" lvl="1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nb-NO" sz="2000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Integrasjonsgrensesnitt mot eksterne løsninger</a:t>
            </a:r>
          </a:p>
        </p:txBody>
      </p:sp>
    </p:spTree>
    <p:extLst>
      <p:ext uri="{BB962C8B-B14F-4D97-AF65-F5344CB8AC3E}">
        <p14:creationId xmlns:p14="http://schemas.microsoft.com/office/powerpoint/2010/main" val="1970155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9582"/>
            <a:ext cx="9144000" cy="4139952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0" y="1059582"/>
            <a:ext cx="9132158" cy="4139952"/>
          </a:xfrm>
          <a:prstGeom prst="rect">
            <a:avLst/>
          </a:prstGeom>
          <a:solidFill>
            <a:srgbClr val="F4F7ED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Rektangel 3"/>
          <p:cNvSpPr/>
          <p:nvPr/>
        </p:nvSpPr>
        <p:spPr>
          <a:xfrm>
            <a:off x="395536" y="267494"/>
            <a:ext cx="8640960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nb-NO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Times New Roman" panose="02020603050405020304" pitchFamily="18" charset="0"/>
              </a:rPr>
              <a:t>Budsjett  2017 - Utfordring</a:t>
            </a:r>
          </a:p>
          <a:p>
            <a:pPr hangingPunct="0">
              <a:spcAft>
                <a:spcPts val="0"/>
              </a:spcAft>
            </a:pPr>
            <a:endParaRPr lang="nb-NO" dirty="0">
              <a:solidFill>
                <a:schemeClr val="accent1">
                  <a:lumMod val="50000"/>
                </a:schemeClr>
              </a:solidFill>
              <a:latin typeface="+mn-lt"/>
              <a:ea typeface="Times New Roman" panose="02020603050405020304" pitchFamily="18" charset="0"/>
            </a:endParaRPr>
          </a:p>
          <a:p>
            <a:pPr marL="342900" indent="-342900" hangingPunct="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nb-NO" sz="2400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Mindre ressurser og liten forståelse for fellesløsninger</a:t>
            </a:r>
          </a:p>
          <a:p>
            <a:pPr marL="342900" indent="-342900" hangingPunct="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nb-NO" sz="2400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Et ønske om å modernisere norsk idrett, men må balanseres mot mulige innsparinger på andre områder</a:t>
            </a:r>
          </a:p>
          <a:p>
            <a:pPr marL="342900" indent="-342900" hangingPunct="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nb-NO" sz="2400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Må skjerme kjernevirksomheten</a:t>
            </a:r>
          </a:p>
          <a:p>
            <a:pPr marL="342900" indent="-342900" hangingPunct="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nb-NO" sz="2400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Må oppfylle krav til åpenhet og innsyn</a:t>
            </a:r>
          </a:p>
          <a:p>
            <a:pPr marL="342900" indent="-342900" hangingPunct="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nb-NO" sz="2400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Må takle dopingsaker og verdiproblematikk</a:t>
            </a:r>
          </a:p>
          <a:p>
            <a:pPr marL="342900" indent="-342900" hangingPunct="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nb-NO" sz="2400" dirty="0">
                <a:solidFill>
                  <a:srgbClr val="C00000"/>
                </a:solidFill>
                <a:latin typeface="+mn-lt"/>
                <a:ea typeface="Times New Roman" panose="02020603050405020304" pitchFamily="18" charset="0"/>
              </a:rPr>
              <a:t>MEN - Gir mulighet for effektivisering og fornying</a:t>
            </a:r>
          </a:p>
          <a:p>
            <a:pPr hangingPunct="0">
              <a:spcBef>
                <a:spcPts val="1800"/>
              </a:spcBef>
              <a:spcAft>
                <a:spcPts val="0"/>
              </a:spcAft>
            </a:pPr>
            <a:endParaRPr lang="nb-NO" sz="2400" dirty="0">
              <a:solidFill>
                <a:schemeClr val="accent1">
                  <a:lumMod val="50000"/>
                </a:schemeClr>
              </a:solidFill>
              <a:latin typeface="+mn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073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9582"/>
            <a:ext cx="9144000" cy="4139952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0" y="1059582"/>
            <a:ext cx="9132158" cy="4139952"/>
          </a:xfrm>
          <a:prstGeom prst="rect">
            <a:avLst/>
          </a:prstGeom>
          <a:solidFill>
            <a:srgbClr val="F4F7ED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Rektangel 3"/>
          <p:cNvSpPr/>
          <p:nvPr/>
        </p:nvSpPr>
        <p:spPr>
          <a:xfrm>
            <a:off x="395536" y="267494"/>
            <a:ext cx="864096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nb-NO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Times New Roman" panose="02020603050405020304" pitchFamily="18" charset="0"/>
              </a:rPr>
              <a:t>Budsjett  2017 - Saldering</a:t>
            </a:r>
          </a:p>
          <a:p>
            <a:pPr hangingPunct="0">
              <a:spcAft>
                <a:spcPts val="0"/>
              </a:spcAft>
            </a:pPr>
            <a:endParaRPr lang="nb-NO" dirty="0">
              <a:solidFill>
                <a:schemeClr val="accent1">
                  <a:lumMod val="50000"/>
                </a:schemeClr>
              </a:solidFill>
              <a:latin typeface="+mn-lt"/>
              <a:ea typeface="Times New Roman" panose="02020603050405020304" pitchFamily="18" charset="0"/>
            </a:endParaRPr>
          </a:p>
          <a:p>
            <a:pPr marL="342900" indent="-342900" hangingPunct="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nb-NO" sz="2400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Sent varsel fører til at vi ikke får helårsvirkning av alle tiltak.</a:t>
            </a:r>
          </a:p>
          <a:p>
            <a:pPr marL="342900" indent="-342900" hangingPunct="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nb-NO" sz="2400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Starter kostnadskutt og prosesser som etter hvert vil gi tilstrekkelig virkning.</a:t>
            </a:r>
          </a:p>
          <a:p>
            <a:pPr marL="342900" indent="-342900" hangingPunct="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nb-NO" sz="2400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Ønsker ikke å iverksette kutt som slår tilbake i 2018.</a:t>
            </a:r>
          </a:p>
          <a:p>
            <a:pPr marL="342900" indent="-342900" hangingPunct="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nb-NO" sz="2400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Ønsker ikke å budsjettere med inntekter som ikke er sikret.</a:t>
            </a:r>
          </a:p>
          <a:p>
            <a:pPr marL="342900" indent="-342900" hangingPunct="0"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nb-NO" sz="2400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Foreslår å åpne for bruk av fri egenkapital, men forutsette at man først søker inndekning gjennom nye inntekter og innsparinger.</a:t>
            </a:r>
          </a:p>
          <a:p>
            <a:pPr hangingPunct="0">
              <a:spcBef>
                <a:spcPts val="1800"/>
              </a:spcBef>
              <a:spcAft>
                <a:spcPts val="0"/>
              </a:spcAft>
            </a:pPr>
            <a:endParaRPr lang="nb-NO" sz="2400" dirty="0">
              <a:solidFill>
                <a:schemeClr val="accent1">
                  <a:lumMod val="50000"/>
                </a:schemeClr>
              </a:solidFill>
              <a:latin typeface="+mn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487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0" y="1059582"/>
            <a:ext cx="9132158" cy="4139952"/>
          </a:xfrm>
          <a:prstGeom prst="rect">
            <a:avLst/>
          </a:prstGeom>
          <a:solidFill>
            <a:srgbClr val="F4F7ED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Rektangel 1"/>
          <p:cNvSpPr/>
          <p:nvPr/>
        </p:nvSpPr>
        <p:spPr>
          <a:xfrm>
            <a:off x="467544" y="411510"/>
            <a:ext cx="792088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nb-NO" altLang="nb-NO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Formålet med fri egenkapital</a:t>
            </a:r>
          </a:p>
          <a:p>
            <a:pPr eaLnBrk="1" hangingPunct="1"/>
            <a:endParaRPr lang="nb-NO" altLang="nb-NO" dirty="0">
              <a:solidFill>
                <a:srgbClr val="000066"/>
              </a:solidFill>
              <a:latin typeface="Tahoma" panose="020B0604030504040204" pitchFamily="34" charset="0"/>
            </a:endParaRPr>
          </a:p>
          <a:p>
            <a:pPr marL="342900" indent="-342900" eaLnBrk="1" hangingPunct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nb-NO" altLang="nb-NO" sz="2400" dirty="0">
                <a:solidFill>
                  <a:srgbClr val="000066"/>
                </a:solidFill>
                <a:latin typeface="+mn-lt"/>
              </a:rPr>
              <a:t>Målet for oppbygging av den frie egenkapitalen i NIF ble behandlet på Idrettstinget i 2007.</a:t>
            </a:r>
          </a:p>
          <a:p>
            <a:pPr marL="342900" indent="-342900" eaLnBrk="1" hangingPunct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nb-NO" altLang="nb-NO" sz="2400" dirty="0">
                <a:solidFill>
                  <a:srgbClr val="000066"/>
                </a:solidFill>
                <a:latin typeface="+mn-lt"/>
              </a:rPr>
              <a:t>Da hadde NIF akkurat vært gjennom en større omstillingsprosess</a:t>
            </a:r>
          </a:p>
          <a:p>
            <a:pPr marL="342900" indent="-342900" eaLnBrk="1" hangingPunct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nb-NO" altLang="nb-NO" sz="2400" dirty="0">
                <a:solidFill>
                  <a:srgbClr val="000066"/>
                </a:solidFill>
                <a:latin typeface="+mn-lt"/>
              </a:rPr>
              <a:t>Hovedbegrunnelsen var:</a:t>
            </a:r>
          </a:p>
          <a:p>
            <a:pPr marL="360363" lvl="1">
              <a:spcBef>
                <a:spcPts val="1200"/>
              </a:spcBef>
            </a:pPr>
            <a:r>
              <a:rPr lang="nb-NO" altLang="nb-NO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«NIF må ha en egenkapital som gir tilstrekkelig tid til omstilling ved kraftig reduserte markedsinntekter og/eller ytre krav til store organisasjonsendringer.»</a:t>
            </a:r>
          </a:p>
        </p:txBody>
      </p:sp>
    </p:spTree>
    <p:extLst>
      <p:ext uri="{BB962C8B-B14F-4D97-AF65-F5344CB8AC3E}">
        <p14:creationId xmlns:p14="http://schemas.microsoft.com/office/powerpoint/2010/main" val="3017343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0"/>
            <a:ext cx="7886700" cy="5112568"/>
          </a:xfrm>
        </p:spPr>
        <p:txBody>
          <a:bodyPr/>
          <a:lstStyle/>
          <a:p>
            <a:pPr marL="0" indent="0">
              <a:buNone/>
            </a:pPr>
            <a:r>
              <a:rPr lang="nb-N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Generalsekretæren oversender saken til Idrettsstyret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nb-NO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 følgende forslag til vedtak: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/>
            </a:pPr>
            <a:r>
              <a:rPr lang="nb-NO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Idrettsstyret vedtar det fremlagte budsjettet for 2017, med de endringer som fremkom i møtet, som grunnlag for rapportering til Kulturdepartementet.</a:t>
            </a:r>
            <a:endParaRPr lang="nb-N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hangingPunct="1">
              <a:spcBef>
                <a:spcPts val="1200"/>
              </a:spcBef>
              <a:buFont typeface="+mj-lt"/>
              <a:buAutoNum type="arabicPeriod"/>
            </a:pPr>
            <a:r>
              <a:rPr lang="nb-NO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Idrettsstyret begrenser administrasjonens og egen representasjon og reiser, men forutsetter at NIFs internasjonale organisasjonsmessige forpliktelser og representasjon ivaretas med nøkternhet.</a:t>
            </a:r>
            <a:endParaRPr lang="nb-N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hangingPunct="1">
              <a:spcBef>
                <a:spcPts val="1200"/>
              </a:spcBef>
              <a:buFont typeface="+mj-lt"/>
              <a:buAutoNum type="arabicPeriod"/>
            </a:pPr>
            <a:r>
              <a:rPr lang="nb-NO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Nasjonal og internasjonal reisevirksomhet og antall felles møtedager begrenses, og kostnadsnivået knyttet til nasjonale og internasjonale tiltak og møter holdes nede.</a:t>
            </a:r>
            <a:endParaRPr lang="nb-N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1364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9552" y="267494"/>
            <a:ext cx="7886700" cy="4752528"/>
          </a:xfrm>
        </p:spPr>
        <p:txBody>
          <a:bodyPr/>
          <a:lstStyle/>
          <a:p>
            <a:pPr marL="457200" lvl="0" indent="-457200" hangingPunct="1">
              <a:spcBef>
                <a:spcPts val="1200"/>
              </a:spcBef>
              <a:buFont typeface="+mj-lt"/>
              <a:buAutoNum type="arabicPeriod" startAt="4"/>
            </a:pPr>
            <a:r>
              <a:rPr lang="nb-NO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Idrettsstyret ber Generalsekretæren iverksette </a:t>
            </a:r>
          </a:p>
          <a:p>
            <a:pPr marL="400050" lvl="1" indent="0" hangingPunct="1">
              <a:spcBef>
                <a:spcPts val="0"/>
              </a:spcBef>
              <a:buNone/>
            </a:pPr>
            <a:r>
              <a:rPr lang="nb-NO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foreslåtte organisasjonsendringene og skjerme prioriterte kjerneoppgaver fra innsparingene. </a:t>
            </a:r>
            <a:endParaRPr lang="nb-N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hangingPunct="1">
              <a:spcBef>
                <a:spcPts val="1200"/>
              </a:spcBef>
              <a:buFont typeface="+mj-lt"/>
              <a:buAutoNum type="arabicPeriod" startAt="4"/>
            </a:pPr>
            <a:r>
              <a:rPr lang="nb-NO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NIFs faglige støtte til underliggende organisasjonsledd skal opprettholdes på samme økonomiske nivå som i 2016.</a:t>
            </a:r>
            <a:endParaRPr lang="nb-N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hangingPunct="1">
              <a:spcBef>
                <a:spcPts val="1200"/>
              </a:spcBef>
              <a:buFont typeface="+mj-lt"/>
              <a:buAutoNum type="arabicPeriod" startAt="4"/>
            </a:pPr>
            <a:r>
              <a:rPr lang="nb-NO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IT-virksomheten må utrede ytterligere innsparingstiltak, herunder se på bemanningen, uten å ramme kjerneoppgavene og effektiviteten. </a:t>
            </a:r>
            <a:endParaRPr lang="nb-N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spcBef>
                <a:spcPts val="1200"/>
              </a:spcBef>
              <a:buFont typeface="+mj-lt"/>
              <a:buAutoNum type="arabicPeriod" startAt="4"/>
            </a:pPr>
            <a:r>
              <a:rPr lang="nb-NO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2017 kan endringskostnadene dekkes inn med inntil 2 millioner fra NIFs frie egenkapital, men kostnadene skal primært dekkes inn av nye inntekter og innsparinger.</a:t>
            </a:r>
          </a:p>
        </p:txBody>
      </p:sp>
    </p:spTree>
    <p:extLst>
      <p:ext uri="{BB962C8B-B14F-4D97-AF65-F5344CB8AC3E}">
        <p14:creationId xmlns:p14="http://schemas.microsoft.com/office/powerpoint/2010/main" val="1973725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sz="quarter" idx="10"/>
          </p:nvPr>
        </p:nvSpPr>
        <p:spPr>
          <a:xfrm>
            <a:off x="899592" y="1653648"/>
            <a:ext cx="7560840" cy="2808312"/>
          </a:xfrm>
        </p:spPr>
        <p:txBody>
          <a:bodyPr/>
          <a:lstStyle/>
          <a:p>
            <a:r>
              <a:rPr lang="nb-NO" dirty="0"/>
              <a:t>Regjeringen har foreslått å bevare enerettsmodellen. Det er bra og helt riktig</a:t>
            </a:r>
          </a:p>
          <a:p>
            <a:r>
              <a:rPr lang="nb-NO" dirty="0"/>
              <a:t>Norges største barne- og ungdomsorganisasjon må understøtte ansvarlighet og være ansvarlige mottakere av inntekter fra spill</a:t>
            </a:r>
          </a:p>
          <a:p>
            <a:r>
              <a:rPr lang="nb-NO" dirty="0"/>
              <a:t>Enerettsmodellen gir norsk idrett stabile og forutsigbare rammevilkår</a:t>
            </a:r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>
          <a:xfrm>
            <a:off x="827584" y="339502"/>
            <a:ext cx="5760640" cy="648072"/>
          </a:xfrm>
        </p:spPr>
        <p:txBody>
          <a:bodyPr/>
          <a:lstStyle/>
          <a:p>
            <a:r>
              <a:rPr lang="nb-NO" b="1" dirty="0"/>
              <a:t>Pengespillproblematikken</a:t>
            </a:r>
            <a:br>
              <a:rPr lang="nb-NO" b="1" dirty="0"/>
            </a:br>
            <a:br>
              <a:rPr lang="nb-NO" dirty="0"/>
            </a:br>
            <a:r>
              <a:rPr lang="nb-NO" sz="2400" dirty="0">
                <a:solidFill>
                  <a:srgbClr val="FF0000"/>
                </a:solidFill>
              </a:rPr>
              <a:t>Vi må beskytte enerettsmodellen</a:t>
            </a:r>
          </a:p>
        </p:txBody>
      </p:sp>
    </p:spTree>
    <p:extLst>
      <p:ext uri="{BB962C8B-B14F-4D97-AF65-F5344CB8AC3E}">
        <p14:creationId xmlns:p14="http://schemas.microsoft.com/office/powerpoint/2010/main" val="14619847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sz="quarter" idx="10"/>
          </p:nvPr>
        </p:nvSpPr>
        <p:spPr>
          <a:xfrm>
            <a:off x="899592" y="1653648"/>
            <a:ext cx="7416824" cy="2808312"/>
          </a:xfrm>
        </p:spPr>
        <p:txBody>
          <a:bodyPr/>
          <a:lstStyle/>
          <a:p>
            <a:r>
              <a:rPr lang="nb-NO" dirty="0"/>
              <a:t>Sørg for en sterkest mulig beskyttelse av ordningen</a:t>
            </a:r>
          </a:p>
          <a:p>
            <a:r>
              <a:rPr lang="nb-NO" dirty="0"/>
              <a:t>Intensiver arbeidet internasjonale for å hindre reklamen fra utlandet</a:t>
            </a:r>
          </a:p>
          <a:p>
            <a:r>
              <a:rPr lang="nb-NO" dirty="0"/>
              <a:t>Forsterk de nasjonale kontroll- og sanksjonsmuligheter!</a:t>
            </a:r>
          </a:p>
        </p:txBody>
      </p:sp>
    </p:spTree>
    <p:extLst>
      <p:ext uri="{BB962C8B-B14F-4D97-AF65-F5344CB8AC3E}">
        <p14:creationId xmlns:p14="http://schemas.microsoft.com/office/powerpoint/2010/main" val="254713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b-NO" dirty="0"/>
              <a:t>Resultatprognose 2016:</a:t>
            </a:r>
          </a:p>
        </p:txBody>
      </p:sp>
      <p:graphicFrame>
        <p:nvGraphicFramePr>
          <p:cNvPr id="7" name="Tabell 6"/>
          <p:cNvGraphicFramePr>
            <a:graphicFrameLocks noGrp="1"/>
          </p:cNvGraphicFramePr>
          <p:nvPr>
            <p:extLst/>
          </p:nvPr>
        </p:nvGraphicFramePr>
        <p:xfrm>
          <a:off x="1763688" y="1059578"/>
          <a:ext cx="5328592" cy="3816429"/>
        </p:xfrm>
        <a:graphic>
          <a:graphicData uri="http://schemas.openxmlformats.org/drawingml/2006/table">
            <a:tbl>
              <a:tblPr/>
              <a:tblGrid>
                <a:gridCol w="4026048">
                  <a:extLst>
                    <a:ext uri="{9D8B030D-6E8A-4147-A177-3AD203B41FA5}">
                      <a16:colId xmlns:a16="http://schemas.microsoft.com/office/drawing/2014/main" val="4229549401"/>
                    </a:ext>
                  </a:extLst>
                </a:gridCol>
                <a:gridCol w="1302544">
                  <a:extLst>
                    <a:ext uri="{9D8B030D-6E8A-4147-A177-3AD203B41FA5}">
                      <a16:colId xmlns:a16="http://schemas.microsoft.com/office/drawing/2014/main" val="3270445362"/>
                    </a:ext>
                  </a:extLst>
                </a:gridCol>
              </a:tblGrid>
              <a:tr h="271766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Regnskapsmessig resultat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-4 144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4583181"/>
                  </a:ext>
                </a:extLst>
              </a:tr>
              <a:tr h="533315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Disponering av avsetninger pr. </a:t>
                      </a:r>
                      <a:r>
                        <a:rPr lang="nb-NO" sz="16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31.12.2015:</a:t>
                      </a:r>
                      <a:endParaRPr lang="nb-NO" sz="16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3100176"/>
                  </a:ext>
                </a:extLst>
              </a:tr>
              <a:tr h="271766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Informasjonsteknologi (IT)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7 601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0182155"/>
                  </a:ext>
                </a:extLst>
              </a:tr>
              <a:tr h="271766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Vedlikeholdsfond Idrettens hus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6313161"/>
                  </a:ext>
                </a:extLst>
              </a:tr>
              <a:tr h="271766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Ungdomsidrett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7830797"/>
                  </a:ext>
                </a:extLst>
              </a:tr>
              <a:tr h="271766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 disponering av avsetninger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9 494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5593559"/>
                  </a:ext>
                </a:extLst>
              </a:tr>
              <a:tr h="271766">
                <a:tc>
                  <a:txBody>
                    <a:bodyPr/>
                    <a:lstStyle/>
                    <a:p>
                      <a:pPr algn="l" fontAlgn="b"/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5308140"/>
                  </a:ext>
                </a:extLst>
              </a:tr>
              <a:tr h="274713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Til disponering pr. 31.12.2016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5 350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2343564"/>
                  </a:ext>
                </a:extLst>
              </a:tr>
              <a:tr h="271766">
                <a:tc>
                  <a:txBody>
                    <a:bodyPr/>
                    <a:lstStyle/>
                    <a:p>
                      <a:pPr algn="l" fontAlgn="b"/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0574341"/>
                  </a:ext>
                </a:extLst>
              </a:tr>
              <a:tr h="271766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Forslag til disponering: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3247485"/>
                  </a:ext>
                </a:extLst>
              </a:tr>
              <a:tr h="271766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Avsetning til IT (bundet egenkapital)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4 300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931040"/>
                  </a:ext>
                </a:extLst>
              </a:tr>
              <a:tr h="274713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Økning av NIFs frie egenkapital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406860"/>
                  </a:ext>
                </a:extLst>
              </a:tr>
              <a:tr h="287794">
                <a:tc>
                  <a:txBody>
                    <a:bodyPr/>
                    <a:lstStyle/>
                    <a:p>
                      <a:pPr algn="l" fontAlgn="b"/>
                      <a:r>
                        <a:rPr lang="nb-NO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 disponering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5 350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6995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60735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sz="quarter" idx="10"/>
          </p:nvPr>
        </p:nvSpPr>
        <p:spPr>
          <a:xfrm>
            <a:off x="879054" y="1419622"/>
            <a:ext cx="7272808" cy="2808312"/>
          </a:xfrm>
        </p:spPr>
        <p:txBody>
          <a:bodyPr/>
          <a:lstStyle/>
          <a:p>
            <a:r>
              <a:rPr lang="nb-NO" dirty="0"/>
              <a:t>Stortingsmeldingen skal debatteres i Stortinget denne vårsesjonen</a:t>
            </a:r>
          </a:p>
          <a:p>
            <a:r>
              <a:rPr lang="nb-NO" dirty="0"/>
              <a:t>Det var høring på Stortinget i forrige uke</a:t>
            </a:r>
          </a:p>
          <a:p>
            <a:endParaRPr lang="nb-NO" dirty="0"/>
          </a:p>
          <a:p>
            <a:r>
              <a:rPr lang="nb-NO" dirty="0"/>
              <a:t>Spillselskapene har ikke gitt opp!</a:t>
            </a:r>
          </a:p>
          <a:p>
            <a:pPr lvl="1"/>
            <a:r>
              <a:rPr lang="nb-NO" dirty="0"/>
              <a:t>Kontakt med idrettslag, både i topp og bredde</a:t>
            </a:r>
          </a:p>
          <a:p>
            <a:pPr lvl="1"/>
            <a:r>
              <a:rPr lang="nb-NO" dirty="0"/>
              <a:t>Fortsatt idrettslige «ambassadører»</a:t>
            </a:r>
          </a:p>
          <a:p>
            <a:pPr lvl="1"/>
            <a:r>
              <a:rPr lang="nb-NO" dirty="0"/>
              <a:t>Fortsatt over 200 årsverk som jobber med PR og media</a:t>
            </a:r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>
          <a:xfrm>
            <a:off x="879054" y="483518"/>
            <a:ext cx="5760640" cy="648072"/>
          </a:xfrm>
        </p:spPr>
        <p:txBody>
          <a:bodyPr/>
          <a:lstStyle/>
          <a:p>
            <a:r>
              <a:rPr lang="nb-NO" dirty="0"/>
              <a:t>Vi må beskytte enerettsmodellen</a:t>
            </a:r>
          </a:p>
        </p:txBody>
      </p:sp>
    </p:spTree>
    <p:extLst>
      <p:ext uri="{BB962C8B-B14F-4D97-AF65-F5344CB8AC3E}">
        <p14:creationId xmlns:p14="http://schemas.microsoft.com/office/powerpoint/2010/main" val="42118730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Rise utvalget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Honnør til Skiforbundet som igjennom langrennskomiteen satte ned Rise-utvalget og dermed åpent tok tak i utfordringene</a:t>
            </a:r>
          </a:p>
          <a:p>
            <a:r>
              <a:rPr lang="nb-NO" sz="2000" dirty="0"/>
              <a:t>Grundig utvalgsrapport</a:t>
            </a:r>
          </a:p>
          <a:p>
            <a:r>
              <a:rPr lang="nb-NO" sz="2000" dirty="0"/>
              <a:t>Legger igjen noen saker til videre oppfølging til Skiforbundet, Norges idrettsforbund og FIS</a:t>
            </a:r>
          </a:p>
          <a:p>
            <a:r>
              <a:rPr lang="nb-NO" sz="2000" dirty="0"/>
              <a:t>Skistyret skal behandle rapporten </a:t>
            </a:r>
          </a:p>
          <a:p>
            <a:r>
              <a:rPr lang="nb-NO" sz="2000" dirty="0"/>
              <a:t>Olympiatoppen har ved sjeflege Roald </a:t>
            </a:r>
            <a:r>
              <a:rPr lang="nb-NO" sz="2000" dirty="0" err="1"/>
              <a:t>Bahr</a:t>
            </a:r>
            <a:r>
              <a:rPr lang="nb-NO" sz="2000" dirty="0"/>
              <a:t> allerede igangsatt en arbeidsgruppe som ser på rutiner for foreskriving av medisiner.</a:t>
            </a:r>
          </a:p>
          <a:p>
            <a:r>
              <a:rPr lang="nb-NO" sz="2000" dirty="0"/>
              <a:t>De idrettsmedisinske etiske spørsmålene som utvalget tar opp er det naturlig at NIF følger opp. </a:t>
            </a:r>
          </a:p>
          <a:p>
            <a:endParaRPr lang="nb-NO" sz="2000" dirty="0"/>
          </a:p>
          <a:p>
            <a:endParaRPr lang="nb-NO" sz="2000" dirty="0"/>
          </a:p>
          <a:p>
            <a:endParaRPr lang="nb-NO" sz="2000" dirty="0"/>
          </a:p>
          <a:p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7790928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8788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/>
          <p:cNvGraphicFramePr>
            <a:graphicFrameLocks noGrp="1"/>
          </p:cNvGraphicFramePr>
          <p:nvPr>
            <p:extLst/>
          </p:nvPr>
        </p:nvGraphicFramePr>
        <p:xfrm>
          <a:off x="827585" y="771553"/>
          <a:ext cx="6735265" cy="3916598"/>
        </p:xfrm>
        <a:graphic>
          <a:graphicData uri="http://schemas.openxmlformats.org/drawingml/2006/table">
            <a:tbl>
              <a:tblPr/>
              <a:tblGrid>
                <a:gridCol w="3903880">
                  <a:extLst>
                    <a:ext uri="{9D8B030D-6E8A-4147-A177-3AD203B41FA5}">
                      <a16:colId xmlns:a16="http://schemas.microsoft.com/office/drawing/2014/main" val="4285413564"/>
                    </a:ext>
                  </a:extLst>
                </a:gridCol>
                <a:gridCol w="943795">
                  <a:extLst>
                    <a:ext uri="{9D8B030D-6E8A-4147-A177-3AD203B41FA5}">
                      <a16:colId xmlns:a16="http://schemas.microsoft.com/office/drawing/2014/main" val="744720371"/>
                    </a:ext>
                  </a:extLst>
                </a:gridCol>
                <a:gridCol w="943795">
                  <a:extLst>
                    <a:ext uri="{9D8B030D-6E8A-4147-A177-3AD203B41FA5}">
                      <a16:colId xmlns:a16="http://schemas.microsoft.com/office/drawing/2014/main" val="243804491"/>
                    </a:ext>
                  </a:extLst>
                </a:gridCol>
                <a:gridCol w="943795">
                  <a:extLst>
                    <a:ext uri="{9D8B030D-6E8A-4147-A177-3AD203B41FA5}">
                      <a16:colId xmlns:a16="http://schemas.microsoft.com/office/drawing/2014/main" val="3835870836"/>
                    </a:ext>
                  </a:extLst>
                </a:gridCol>
              </a:tblGrid>
              <a:tr h="253043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Egenkapital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3472324"/>
                  </a:ext>
                </a:extLst>
              </a:tr>
              <a:tr h="253043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Egenkapital med selvpålagte restriksjoner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062947"/>
                  </a:ext>
                </a:extLst>
              </a:tr>
              <a:tr h="253043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Vedlikehold av Idrettens Hus på Ullevål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4 455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6702129"/>
                  </a:ext>
                </a:extLst>
              </a:tr>
              <a:tr h="253043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IT-utvikling (rest tidligere avsetning)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1 570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9 171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661304"/>
                  </a:ext>
                </a:extLst>
              </a:tr>
              <a:tr h="253043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Avsetning IT i 2016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4300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6125348"/>
                  </a:ext>
                </a:extLst>
              </a:tr>
              <a:tr h="240391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Ungdomsidrett, inkludert arbeid rundt ungdoms-OL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8142047"/>
                  </a:ext>
                </a:extLst>
              </a:tr>
              <a:tr h="26569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Sum egenkapital med selvpålagte restriksjoner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9 933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15 126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1989551"/>
                  </a:ext>
                </a:extLst>
              </a:tr>
              <a:tr h="235330">
                <a:tc>
                  <a:txBody>
                    <a:bodyPr/>
                    <a:lstStyle/>
                    <a:p>
                      <a:pPr algn="l" fontAlgn="b"/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384217"/>
                  </a:ext>
                </a:extLst>
              </a:tr>
              <a:tr h="253043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Opptjent egenkapital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9283180"/>
                  </a:ext>
                </a:extLst>
              </a:tr>
              <a:tr h="253043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Annen egenkapital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21 003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19 868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3849161"/>
                  </a:ext>
                </a:extLst>
              </a:tr>
              <a:tr h="26569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Årets resultat etter selvpålagte restriksjoner av egenkapital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1 050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762576"/>
                  </a:ext>
                </a:extLst>
              </a:tr>
              <a:tr h="278348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Sum opptjent egenkapital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22 053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21 003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0475904"/>
                  </a:ext>
                </a:extLst>
              </a:tr>
              <a:tr h="265695">
                <a:tc>
                  <a:txBody>
                    <a:bodyPr/>
                    <a:lstStyle/>
                    <a:p>
                      <a:pPr algn="l" fontAlgn="b"/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329439"/>
                  </a:ext>
                </a:extLst>
              </a:tr>
              <a:tr h="253043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Sum egenkapital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31 986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nb-NO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36 129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6760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869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sz="quarter" idx="11"/>
          </p:nvPr>
        </p:nvSpPr>
        <p:spPr>
          <a:xfrm>
            <a:off x="827584" y="2427734"/>
            <a:ext cx="4068473" cy="432048"/>
          </a:xfrm>
        </p:spPr>
        <p:txBody>
          <a:bodyPr/>
          <a:lstStyle/>
          <a:p>
            <a:r>
              <a:rPr lang="nb-NO" sz="2800" b="1" dirty="0">
                <a:latin typeface="+mn-lt"/>
              </a:rPr>
              <a:t>Budsjett 2017</a:t>
            </a:r>
          </a:p>
          <a:p>
            <a:r>
              <a:rPr lang="nb-NO" sz="2000" dirty="0">
                <a:latin typeface="+mn-lt"/>
              </a:rPr>
              <a:t>Allmøte NIF 20. februar 2017</a:t>
            </a:r>
          </a:p>
        </p:txBody>
      </p:sp>
    </p:spTree>
    <p:extLst>
      <p:ext uri="{BB962C8B-B14F-4D97-AF65-F5344CB8AC3E}">
        <p14:creationId xmlns:p14="http://schemas.microsoft.com/office/powerpoint/2010/main" val="2925764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9582"/>
            <a:ext cx="9144000" cy="4139952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0" y="1059582"/>
            <a:ext cx="9132158" cy="4139952"/>
          </a:xfrm>
          <a:prstGeom prst="rect">
            <a:avLst/>
          </a:prstGeom>
          <a:solidFill>
            <a:srgbClr val="F4F7ED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Rektangel 3"/>
          <p:cNvSpPr/>
          <p:nvPr/>
        </p:nvSpPr>
        <p:spPr>
          <a:xfrm>
            <a:off x="34243" y="195486"/>
            <a:ext cx="916867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nb-NO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Times New Roman" panose="02020603050405020304" pitchFamily="18" charset="0"/>
              </a:rPr>
              <a:t>Budsjett 2017 – Oppdrag fra styret</a:t>
            </a:r>
          </a:p>
          <a:p>
            <a:pPr hangingPunct="0">
              <a:spcAft>
                <a:spcPts val="0"/>
              </a:spcAft>
            </a:pPr>
            <a:endParaRPr lang="nb-NO" sz="2000" dirty="0">
              <a:solidFill>
                <a:schemeClr val="accent1">
                  <a:lumMod val="50000"/>
                </a:schemeClr>
              </a:solidFill>
              <a:latin typeface="+mn-lt"/>
              <a:ea typeface="Times New Roman" panose="02020603050405020304" pitchFamily="18" charset="0"/>
            </a:endParaRPr>
          </a:p>
          <a:p>
            <a:pPr marL="342900" lvl="0" indent="-342900" hangingPunct="1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nb-NO" sz="2400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Begrense representasjon og reiser for idrettsstyret og organisasjonen </a:t>
            </a:r>
          </a:p>
          <a:p>
            <a:pPr marL="342900" lvl="0" indent="-342900" hangingPunct="1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nb-NO" sz="2400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Sikre NIFs internasjonale organisasjonsmessige forpliktelser og representasjon </a:t>
            </a:r>
          </a:p>
          <a:p>
            <a:pPr marL="342900" lvl="0" indent="-342900" hangingPunct="1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nb-NO" sz="2400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Begrense antall felles møtedager og vurdere kostnadene ved disse </a:t>
            </a:r>
          </a:p>
          <a:p>
            <a:pPr marL="342900" lvl="0" indent="-342900" hangingPunct="1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nb-NO" sz="2400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Prioritere NIFs kjerneoppgaver iht. NIF 2017-prosessen </a:t>
            </a:r>
          </a:p>
          <a:p>
            <a:pPr marL="342900" lvl="0" indent="-342900" hangingPunct="1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nb-NO" sz="2400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Prioritere modernisering som kan gi kostnadsreduserende effekt for virksomheten </a:t>
            </a:r>
          </a:p>
          <a:p>
            <a:pPr marL="342900" lvl="0" indent="-342900" hangingPunct="1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nb-NO" sz="2400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Vurdere avtaler og tiltak som er sekundære for NIFs virksomhet </a:t>
            </a:r>
          </a:p>
          <a:p>
            <a:pPr marL="342900" lvl="0" indent="-342900" hangingPunct="1">
              <a:spcBef>
                <a:spcPts val="300"/>
              </a:spcBef>
              <a:buFont typeface="Wingdings" panose="05000000000000000000" pitchFamily="2" charset="2"/>
              <a:buChar char="§"/>
            </a:pPr>
            <a:r>
              <a:rPr lang="nb-NO" sz="2400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Vurdere mulighet for merinntekter utover spillemidlene </a:t>
            </a:r>
          </a:p>
          <a:p>
            <a:pPr lvl="0" hangingPunct="1">
              <a:spcBef>
                <a:spcPts val="300"/>
              </a:spcBef>
            </a:pPr>
            <a:r>
              <a:rPr lang="nb-NO" sz="2400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Tillegg! Oppfylle forventningen til åpenhet og innsyn</a:t>
            </a:r>
          </a:p>
        </p:txBody>
      </p:sp>
    </p:spTree>
    <p:extLst>
      <p:ext uri="{BB962C8B-B14F-4D97-AF65-F5344CB8AC3E}">
        <p14:creationId xmlns:p14="http://schemas.microsoft.com/office/powerpoint/2010/main" val="2042111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9582"/>
            <a:ext cx="9144000" cy="4139952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0" y="1059582"/>
            <a:ext cx="9132158" cy="4139952"/>
          </a:xfrm>
          <a:prstGeom prst="rect">
            <a:avLst/>
          </a:prstGeom>
          <a:solidFill>
            <a:srgbClr val="F4F7ED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Rektangel 3"/>
          <p:cNvSpPr/>
          <p:nvPr/>
        </p:nvSpPr>
        <p:spPr>
          <a:xfrm>
            <a:off x="383694" y="411510"/>
            <a:ext cx="8748464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nb-NO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Times New Roman" panose="02020603050405020304" pitchFamily="18" charset="0"/>
              </a:rPr>
              <a:t>Budsjett 2017 - Rammetilskudd</a:t>
            </a:r>
          </a:p>
          <a:p>
            <a:pPr hangingPunct="0">
              <a:spcAft>
                <a:spcPts val="0"/>
              </a:spcAft>
            </a:pPr>
            <a:endParaRPr lang="nb-NO" dirty="0">
              <a:solidFill>
                <a:schemeClr val="accent1">
                  <a:lumMod val="50000"/>
                </a:schemeClr>
              </a:solidFill>
              <a:latin typeface="+mn-lt"/>
              <a:ea typeface="Times New Roman" panose="02020603050405020304" pitchFamily="18" charset="0"/>
            </a:endParaRPr>
          </a:p>
          <a:p>
            <a:pPr hangingPunct="0">
              <a:spcAft>
                <a:spcPts val="0"/>
              </a:spcAft>
            </a:pPr>
            <a:endParaRPr lang="nb-NO" dirty="0">
              <a:solidFill>
                <a:schemeClr val="accent1">
                  <a:lumMod val="50000"/>
                </a:schemeClr>
              </a:solidFill>
              <a:latin typeface="+mn-lt"/>
              <a:ea typeface="Times New Roman" panose="02020603050405020304" pitchFamily="18" charset="0"/>
            </a:endParaRPr>
          </a:p>
          <a:p>
            <a:pPr hangingPunct="0">
              <a:spcBef>
                <a:spcPts val="1200"/>
              </a:spcBef>
              <a:spcAft>
                <a:spcPts val="0"/>
              </a:spcAft>
            </a:pPr>
            <a:r>
              <a:rPr lang="nb-NO" sz="2400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Tilskudd over post 1, 2 og 3.</a:t>
            </a:r>
          </a:p>
          <a:p>
            <a:pPr marL="342900" indent="-342900" hangingPunct="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nb-NO" sz="2400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Fordelingen av rammetilskuddene ble vedtatt 19/1.</a:t>
            </a:r>
          </a:p>
          <a:p>
            <a:pPr marL="342900" indent="-342900" hangingPunct="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nb-NO" sz="2400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Tildelingen bygger i hovedsak på 2015-tallene. </a:t>
            </a:r>
          </a:p>
          <a:p>
            <a:pPr marL="342900" lvl="0" indent="-342900" hangingPunct="1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nb-NO" sz="2400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90 % av fjorårets tilskudd er allerede overført.</a:t>
            </a:r>
          </a:p>
          <a:p>
            <a:pPr marL="342900" lvl="0" indent="-342900" hangingPunct="1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nb-NO" sz="2400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Resten av rammetilskuddene utbetales ved mottak av godkjent årsberetning og regnskap.</a:t>
            </a:r>
          </a:p>
        </p:txBody>
      </p:sp>
    </p:spTree>
    <p:extLst>
      <p:ext uri="{BB962C8B-B14F-4D97-AF65-F5344CB8AC3E}">
        <p14:creationId xmlns:p14="http://schemas.microsoft.com/office/powerpoint/2010/main" val="3332940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9582"/>
            <a:ext cx="9144000" cy="4139952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0" y="1059582"/>
            <a:ext cx="9132158" cy="4139952"/>
          </a:xfrm>
          <a:prstGeom prst="rect">
            <a:avLst/>
          </a:prstGeom>
          <a:solidFill>
            <a:srgbClr val="F4F7ED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Rektangel 3"/>
          <p:cNvSpPr/>
          <p:nvPr/>
        </p:nvSpPr>
        <p:spPr>
          <a:xfrm>
            <a:off x="383694" y="411510"/>
            <a:ext cx="87484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nb-NO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Times New Roman" panose="02020603050405020304" pitchFamily="18" charset="0"/>
              </a:rPr>
              <a:t>Budsjett 2017 – Hensynet til fellesskapet</a:t>
            </a:r>
          </a:p>
          <a:p>
            <a:pPr hangingPunct="0">
              <a:spcAft>
                <a:spcPts val="0"/>
              </a:spcAft>
            </a:pPr>
            <a:endParaRPr lang="nb-NO" dirty="0">
              <a:solidFill>
                <a:schemeClr val="accent1">
                  <a:lumMod val="50000"/>
                </a:schemeClr>
              </a:solidFill>
              <a:latin typeface="+mn-lt"/>
              <a:ea typeface="Times New Roman" panose="02020603050405020304" pitchFamily="18" charset="0"/>
            </a:endParaRPr>
          </a:p>
          <a:p>
            <a:pPr hangingPunct="0">
              <a:spcAft>
                <a:spcPts val="0"/>
              </a:spcAft>
            </a:pPr>
            <a:endParaRPr lang="nb-NO" dirty="0">
              <a:solidFill>
                <a:schemeClr val="accent1">
                  <a:lumMod val="50000"/>
                </a:schemeClr>
              </a:solidFill>
              <a:latin typeface="+mn-lt"/>
              <a:ea typeface="Times New Roman" panose="02020603050405020304" pitchFamily="18" charset="0"/>
            </a:endParaRPr>
          </a:p>
          <a:p>
            <a:pPr marL="342900" indent="-342900" hangingPunct="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nb-NO" sz="2400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På mange områder vil økte kostnader i NIF være nødvendig for å redusere administrative kostnader i underliggende ledd</a:t>
            </a:r>
          </a:p>
          <a:p>
            <a:pPr marL="342900" indent="-342900" hangingPunct="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nb-NO" sz="2400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Fellesløsninger må skjermes, slik at medlemmene bruker mest mulig av sine ressurser på idrett</a:t>
            </a:r>
          </a:p>
          <a:p>
            <a:pPr marL="342900" indent="-342900" hangingPunct="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nb-NO" sz="2400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Innsparingene i NIF må ikke øke kostnadene i særforbundene</a:t>
            </a:r>
          </a:p>
          <a:p>
            <a:pPr hangingPunct="0">
              <a:spcBef>
                <a:spcPts val="1200"/>
              </a:spcBef>
              <a:spcAft>
                <a:spcPts val="0"/>
              </a:spcAft>
            </a:pPr>
            <a:endParaRPr lang="nb-NO" sz="2400" dirty="0">
              <a:solidFill>
                <a:schemeClr val="accent1">
                  <a:lumMod val="50000"/>
                </a:schemeClr>
              </a:solidFill>
              <a:latin typeface="+mn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159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9582"/>
            <a:ext cx="9144000" cy="4139952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0" y="1059582"/>
            <a:ext cx="9132158" cy="4139952"/>
          </a:xfrm>
          <a:prstGeom prst="rect">
            <a:avLst/>
          </a:prstGeom>
          <a:solidFill>
            <a:srgbClr val="F4F7ED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Rektangel 3"/>
          <p:cNvSpPr/>
          <p:nvPr/>
        </p:nvSpPr>
        <p:spPr>
          <a:xfrm>
            <a:off x="395536" y="411510"/>
            <a:ext cx="864096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nb-NO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Times New Roman" panose="02020603050405020304" pitchFamily="18" charset="0"/>
              </a:rPr>
              <a:t>Budsjett 2017 - Innsparinger</a:t>
            </a:r>
          </a:p>
          <a:p>
            <a:pPr lvl="0" hangingPunct="1">
              <a:spcBef>
                <a:spcPts val="0"/>
              </a:spcBef>
              <a:spcAft>
                <a:spcPts val="0"/>
              </a:spcAft>
            </a:pPr>
            <a:endParaRPr lang="nb-NO" dirty="0">
              <a:solidFill>
                <a:schemeClr val="accent1">
                  <a:lumMod val="50000"/>
                </a:schemeClr>
              </a:solidFill>
              <a:latin typeface="+mn-lt"/>
              <a:ea typeface="Times New Roman" panose="02020603050405020304" pitchFamily="18" charset="0"/>
            </a:endParaRPr>
          </a:p>
          <a:p>
            <a:pPr lvl="0" hangingPunct="1">
              <a:spcBef>
                <a:spcPts val="0"/>
              </a:spcBef>
              <a:spcAft>
                <a:spcPts val="0"/>
              </a:spcAft>
            </a:pPr>
            <a:endParaRPr lang="nb-NO" dirty="0">
              <a:solidFill>
                <a:schemeClr val="accent1">
                  <a:lumMod val="50000"/>
                </a:schemeClr>
              </a:solidFill>
              <a:latin typeface="+mn-lt"/>
              <a:ea typeface="Times New Roman" panose="02020603050405020304" pitchFamily="18" charset="0"/>
            </a:endParaRPr>
          </a:p>
          <a:p>
            <a:pPr marL="342900" lvl="0" indent="-342900" hangingPunct="1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nb-NO" sz="2400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Idrettsstyret begrenser egen representasjon og reiser.</a:t>
            </a:r>
          </a:p>
          <a:p>
            <a:pPr marL="342900" lvl="0" indent="-342900" hangingPunct="1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nb-NO" sz="2400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Det samme gjelder generalsekretariatet.</a:t>
            </a:r>
          </a:p>
          <a:p>
            <a:pPr marL="342900" lvl="0" indent="-342900" hangingPunct="1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nb-NO" sz="2400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Ivaretar NIFs internasjonale forpliktelser med nøkternhet.</a:t>
            </a:r>
          </a:p>
          <a:p>
            <a:pPr marL="342900" lvl="0" indent="-342900" hangingPunct="1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nb-NO" sz="2400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Nasjonal reisevirksomhet begrenses, og kostnadene holdes nede.</a:t>
            </a:r>
          </a:p>
        </p:txBody>
      </p:sp>
    </p:spTree>
    <p:extLst>
      <p:ext uri="{BB962C8B-B14F-4D97-AF65-F5344CB8AC3E}">
        <p14:creationId xmlns:p14="http://schemas.microsoft.com/office/powerpoint/2010/main" val="2155810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9582"/>
            <a:ext cx="9144000" cy="4139952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1842" y="1072660"/>
            <a:ext cx="9132158" cy="4139952"/>
          </a:xfrm>
          <a:prstGeom prst="rect">
            <a:avLst/>
          </a:prstGeom>
          <a:solidFill>
            <a:srgbClr val="F4F7ED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Rektangel 3"/>
          <p:cNvSpPr/>
          <p:nvPr/>
        </p:nvSpPr>
        <p:spPr>
          <a:xfrm>
            <a:off x="395536" y="267494"/>
            <a:ext cx="8640960" cy="435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nb-NO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Times New Roman" panose="02020603050405020304" pitchFamily="18" charset="0"/>
              </a:rPr>
              <a:t>Budsjett 2017 – Kjerneoppgaver i sentrum</a:t>
            </a:r>
          </a:p>
          <a:p>
            <a:pPr lvl="0" hangingPunct="1">
              <a:spcBef>
                <a:spcPts val="600"/>
              </a:spcBef>
              <a:spcAft>
                <a:spcPts val="0"/>
              </a:spcAft>
            </a:pPr>
            <a:endParaRPr lang="nb-NO" sz="1050" dirty="0">
              <a:solidFill>
                <a:schemeClr val="accent1">
                  <a:lumMod val="50000"/>
                </a:schemeClr>
              </a:solidFill>
              <a:latin typeface="+mn-lt"/>
              <a:ea typeface="Times New Roman" panose="02020603050405020304" pitchFamily="18" charset="0"/>
            </a:endParaRPr>
          </a:p>
          <a:p>
            <a:pPr lvl="0" hangingPunct="1">
              <a:spcBef>
                <a:spcPts val="600"/>
              </a:spcBef>
              <a:spcAft>
                <a:spcPts val="0"/>
              </a:spcAft>
            </a:pPr>
            <a:endParaRPr lang="nb-NO" sz="1050" dirty="0">
              <a:solidFill>
                <a:schemeClr val="accent1">
                  <a:lumMod val="50000"/>
                </a:schemeClr>
              </a:solidFill>
              <a:latin typeface="+mn-lt"/>
              <a:ea typeface="Times New Roman" panose="02020603050405020304" pitchFamily="18" charset="0"/>
            </a:endParaRPr>
          </a:p>
          <a:p>
            <a:pPr marL="342900" lvl="0" indent="-342900" hangingPunct="1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nb-NO" sz="2400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Skjermer prioriterte kjerneoppgaver. </a:t>
            </a:r>
          </a:p>
          <a:p>
            <a:pPr marL="342900" lvl="0" indent="-342900" hangingPunct="1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nb-NO" sz="2400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Avvikler en rekke prosjektbidrag.</a:t>
            </a:r>
          </a:p>
          <a:p>
            <a:pPr marL="342900" lvl="0" indent="-342900" hangingPunct="1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nb-NO" sz="2400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Avvikler flere midlertidig ansatte og konsulentavtaler.</a:t>
            </a:r>
          </a:p>
          <a:p>
            <a:pPr marL="342900" indent="-342900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nb-NO" sz="2400" dirty="0">
                <a:solidFill>
                  <a:schemeClr val="accent1">
                    <a:lumMod val="50000"/>
                  </a:schemeClr>
                </a:solidFill>
                <a:latin typeface="+mn-lt"/>
                <a:ea typeface="Times New Roman" panose="02020603050405020304" pitchFamily="18" charset="0"/>
              </a:rPr>
              <a:t>Begrenser turnéer, seminarer og andre prosjekter som ikke har dokumentert effekt på kjerneoppgavene.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nb-NO" sz="2400" dirty="0">
              <a:solidFill>
                <a:schemeClr val="accent1">
                  <a:lumMod val="50000"/>
                </a:schemeClr>
              </a:solidFill>
              <a:latin typeface="+mn-lt"/>
              <a:ea typeface="Times New Roman" panose="02020603050405020304" pitchFamily="18" charset="0"/>
            </a:endParaRPr>
          </a:p>
          <a:p>
            <a:pPr lvl="0" hangingPunct="1">
              <a:spcBef>
                <a:spcPts val="600"/>
              </a:spcBef>
              <a:spcAft>
                <a:spcPts val="0"/>
              </a:spcAft>
            </a:pPr>
            <a:endParaRPr lang="nb-NO" sz="2400" dirty="0">
              <a:solidFill>
                <a:schemeClr val="accent1">
                  <a:lumMod val="50000"/>
                </a:schemeClr>
              </a:solidFill>
              <a:latin typeface="+mn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401711"/>
      </p:ext>
    </p:extLst>
  </p:cSld>
  <p:clrMapOvr>
    <a:masterClrMapping/>
  </p:clrMapOvr>
</p:sld>
</file>

<file path=ppt/theme/theme1.xml><?xml version="1.0" encoding="utf-8"?>
<a:theme xmlns:a="http://schemas.openxmlformats.org/drawingml/2006/main" name="NIF-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 - selskapsdannelser i idretten - HHT" id="{59AD0D7F-7813-4B58-87E8-3763F4979363}" vid="{AD564E78-1660-48F1-B50F-FE7FB294DF4B}"/>
    </a:ext>
  </a:extLst>
</a:theme>
</file>

<file path=ppt/theme/theme2.xml><?xml version="1.0" encoding="utf-8"?>
<a:theme xmlns:a="http://schemas.openxmlformats.org/drawingml/2006/main" name="2_Egendefinert utform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800" dirty="0" smtClean="0">
            <a:solidFill>
              <a:srgbClr val="57585B"/>
            </a:solidFill>
            <a:latin typeface="Georgia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sjon - selskapsdannelser i idretten - HHT" id="{59AD0D7F-7813-4B58-87E8-3763F4979363}" vid="{7A64111F-9D50-484E-9DFB-97E18E49558F}"/>
    </a:ext>
  </a:extLst>
</a:theme>
</file>

<file path=ppt/theme/theme3.xml><?xml version="1.0" encoding="utf-8"?>
<a:theme xmlns:a="http://schemas.openxmlformats.org/drawingml/2006/main" name="3_Egendefinert utform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800" dirty="0" smtClean="0">
            <a:solidFill>
              <a:srgbClr val="57585B"/>
            </a:solidFill>
            <a:latin typeface="Georgia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rgsjefmøtet 081216" id="{0C3DD86E-FD52-4166-9A33-638838A1AE32}" vid="{A8F8C26D-F207-4981-A2D1-5588BC82047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nUtIntern xmlns="aec5f570-5954-42b2-93f8-bbdf6252596e">Intern</InnUtIntern>
    <e390b8d06ece46449586677b864a8181 xmlns="aec5f570-5954-42b2-93f8-bbdf6252596e">
      <Terms xmlns="http://schemas.microsoft.com/office/infopath/2007/PartnerControls">
        <TermInfo xmlns="http://schemas.microsoft.com/office/infopath/2007/PartnerControls">
          <TermName xmlns="http://schemas.microsoft.com/office/infopath/2007/PartnerControls">SF01 Norges Idrettsforbund</TermName>
          <TermId xmlns="http://schemas.microsoft.com/office/infopath/2007/PartnerControls">c1ca8435-9635-48b0-8fd0-127d70284636</TermId>
        </TermInfo>
      </Terms>
    </e390b8d06ece46449586677b864a8181>
    <TaxCatchAll xmlns="aec5f570-5954-42b2-93f8-bbdf6252596e">
      <Value>1</Value>
    </TaxCatchAll>
    <_arFrist xmlns="aec5f570-5954-42b2-93f8-bbdf6252596e" xsi:nil="true"/>
    <m007437e3ff24ee3b6b1beda051d5beb xmlns="aec5f570-5954-42b2-93f8-bbdf6252596e">
      <Terms xmlns="http://schemas.microsoft.com/office/infopath/2007/PartnerControls"/>
    </m007437e3ff24ee3b6b1beda051d5beb>
    <_nifSaksbehandler xmlns="aec5f570-5954-42b2-93f8-bbdf6252596e">
      <ns2:UserInfo xmlns:ns2="aec5f570-5954-42b2-93f8-bbdf6252596e">
        <ns2:DisplayName>Thune, Henriette Hillestad</ns2:DisplayName>
        <ns2:AccountId>64</ns2:AccountId>
        <ns2:AccountType>User</ns2:AccountType>
      </ns2:UserInfo>
    </_nifSaksbehandler>
    <_nifDokumentstatus xmlns="aec5f570-5954-42b2-93f8-bbdf6252596e">Ubehandlet</_nifDokumentstatus>
    <_nifFra xmlns="aec5f570-5954-42b2-93f8-bbdf6252596e" xsi:nil="true"/>
    <_nifDokumenteier xmlns="aec5f570-5954-42b2-93f8-bbdf6252596e">
      <UserInfo>
        <DisplayName>Soltvedt, Anne Kristine</DisplayName>
        <AccountId>513</AccountId>
        <AccountType/>
      </UserInfo>
    </_nifDokumenteier>
    <_nifDokumentbeskrivelse xmlns="aec5f570-5954-42b2-93f8-bbdf6252596e">powerpoint mal nif-logo 16:9-format</_nifDokumentbeskrivelse>
    <_nifTil xmlns="aec5f570-5954-42b2-93f8-bbdf6252596e" xsi:nil="true"/>
    <_dlc_DocId xmlns="111fa406-b1c7-4021-bd8f-10346e9df403">SF01-27-183</_dlc_DocId>
    <_dlc_DocIdUrl xmlns="111fa406-b1c7-4021-bd8f-10346e9df403">
      <Url>http://idrettskontor.nif.no/sites/idrettsforbundet/documentcontent/_layouts/15/DocIdRedir.aspx?ID=SF01-27-183</Url>
      <Description>SF01-27-183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89F515CEF38C6043B09A4EB0A2E09D63020098A90DD325442D4FB9BFCF713C750FAA000AC14B746666FD439C335419F0D51ED7" ma:contentTypeVersion="113" ma:contentTypeDescription="Opprett et nytt dokument." ma:contentTypeScope="" ma:versionID="1a91ea1a24cd7a468b81cf6d47ceb3c0">
  <xsd:schema xmlns:xsd="http://www.w3.org/2001/XMLSchema" xmlns:xs="http://www.w3.org/2001/XMLSchema" xmlns:p="http://schemas.microsoft.com/office/2006/metadata/properties" xmlns:ns2="aec5f570-5954-42b2-93f8-bbdf6252596e" xmlns:ns3="111fa406-b1c7-4021-bd8f-10346e9df403" targetNamespace="http://schemas.microsoft.com/office/2006/metadata/properties" ma:root="true" ma:fieldsID="cb5d9300b93437f78b22b5f3504cd769" ns2:_="" ns3:_="">
    <xsd:import namespace="aec5f570-5954-42b2-93f8-bbdf6252596e"/>
    <xsd:import namespace="111fa406-b1c7-4021-bd8f-10346e9df403"/>
    <xsd:element name="properties">
      <xsd:complexType>
        <xsd:sequence>
          <xsd:element name="documentManagement">
            <xsd:complexType>
              <xsd:all>
                <xsd:element ref="ns2:_nifDokumenteier" minOccurs="0"/>
                <xsd:element ref="ns2:_nifSaksbehandler" minOccurs="0"/>
                <xsd:element ref="ns2:_nifDokumentbeskrivelse" minOccurs="0"/>
                <xsd:element ref="ns2:_nifDokumentstatus" minOccurs="0"/>
                <xsd:element ref="ns2:InnUtIntern"/>
                <xsd:element ref="ns2:_arFrist" minOccurs="0"/>
                <xsd:element ref="ns2:_nifTil" minOccurs="0"/>
                <xsd:element ref="ns2:_nifFra" minOccurs="0"/>
                <xsd:element ref="ns2:m007437e3ff24ee3b6b1beda051d5beb" minOccurs="0"/>
                <xsd:element ref="ns2:TaxCatchAll" minOccurs="0"/>
                <xsd:element ref="ns2:TaxCatchAllLabel" minOccurs="0"/>
                <xsd:element ref="ns2:e390b8d06ece46449586677b864a8181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c5f570-5954-42b2-93f8-bbdf6252596e" elementFormDefault="qualified">
    <xsd:import namespace="http://schemas.microsoft.com/office/2006/documentManagement/types"/>
    <xsd:import namespace="http://schemas.microsoft.com/office/infopath/2007/PartnerControls"/>
    <xsd:element name="_nifDokumenteier" ma:index="2" nillable="true" ma:displayName="Dokumenteier" ma:hidden="true" ma:SearchPeopleOnly="false" ma:SharePointGroup="0" ma:internalName="_nif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nifSaksbehandler" ma:index="3" nillable="true" ma:displayName="Saksbehandler" ma:SearchPeopleOnly="false" ma:SharePointGroup="0" ma:internalName="_nifSaksbehandl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nifDokumentbeskrivelse" ma:index="5" nillable="true" ma:displayName="Dokumentbeskrivelse" ma:internalName="_nifDokumentbeskrivelse">
      <xsd:simpleType>
        <xsd:restriction base="dms:Note">
          <xsd:maxLength value="255"/>
        </xsd:restriction>
      </xsd:simpleType>
    </xsd:element>
    <xsd:element name="_nifDokumentstatus" ma:index="6" nillable="true" ma:displayName="Dokumentstatus" ma:default="Ubehandlet" ma:internalName="_nifDokumentstatus" ma:readOnly="false">
      <xsd:simpleType>
        <xsd:restriction base="dms:Choice">
          <xsd:enumeration value="Ubehandlet"/>
          <xsd:enumeration value="Under arbeid"/>
          <xsd:enumeration value="Ferdig"/>
        </xsd:restriction>
      </xsd:simpleType>
    </xsd:element>
    <xsd:element name="InnUtIntern" ma:index="7" ma:displayName="Inn/Ut/Intern" ma:default="Intern" ma:format="Dropdown" ma:internalName="InnUtIntern">
      <xsd:simpleType>
        <xsd:restriction base="dms:Choice">
          <xsd:enumeration value="Innkommende"/>
          <xsd:enumeration value="Utgående"/>
          <xsd:enumeration value="Intern"/>
        </xsd:restriction>
      </xsd:simpleType>
    </xsd:element>
    <xsd:element name="_arFrist" ma:index="9" nillable="true" ma:displayName="Frist" ma:format="DateOnly" ma:internalName="_arFrist">
      <xsd:simpleType>
        <xsd:restriction base="dms:DateTime"/>
      </xsd:simpleType>
    </xsd:element>
    <xsd:element name="_nifTil" ma:index="10" nillable="true" ma:displayName="Til" ma:internalName="_nifTil">
      <xsd:simpleType>
        <xsd:restriction base="dms:Text"/>
      </xsd:simpleType>
    </xsd:element>
    <xsd:element name="_nifFra" ma:index="11" nillable="true" ma:displayName="Fra" ma:internalName="_nifFra">
      <xsd:simpleType>
        <xsd:restriction base="dms:Text"/>
      </xsd:simpleType>
    </xsd:element>
    <xsd:element name="m007437e3ff24ee3b6b1beda051d5beb" ma:index="16" nillable="true" ma:taxonomy="true" ma:internalName="m007437e3ff24ee3b6b1beda051d5beb" ma:taxonomyFieldName="Dokumentkategori" ma:displayName="Dokumentkategori" ma:default="" ma:fieldId="{6007437e-3ff2-4ee3-b6b1-beda051d5beb}" ma:sspId="f0e9ee77-ca26-4a69-aa98-c9b10d3d2018" ma:termSetId="67b1013f-a871-4d25-94e6-2d190b3db54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7" nillable="true" ma:displayName="Taxonomy Catch All Column" ma:hidden="true" ma:list="{51ad6cb9-99e5-4ac7-b885-cde99d8f25d1}" ma:internalName="TaxCatchAll" ma:showField="CatchAllData" ma:web="111fa406-b1c7-4021-bd8f-10346e9df4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8" nillable="true" ma:displayName="Taxonomy Catch All Column1" ma:hidden="true" ma:list="{51ad6cb9-99e5-4ac7-b885-cde99d8f25d1}" ma:internalName="TaxCatchAllLabel" ma:readOnly="true" ma:showField="CatchAllDataLabel" ma:web="111fa406-b1c7-4021-bd8f-10346e9df4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390b8d06ece46449586677b864a8181" ma:index="20" nillable="true" ma:taxonomy="true" ma:internalName="e390b8d06ece46449586677b864a8181" ma:taxonomyFieldName="OrgTilhorighet" ma:displayName="OrgTilhørighet" ma:readOnly="false" ma:default="" ma:fieldId="{e390b8d0-6ece-4644-9586-677b864a8181}" ma:sspId="f0e9ee77-ca26-4a69-aa98-c9b10d3d2018" ma:termSetId="12ccf01c-bc00-485e-8479-20ef31869011" ma:anchorId="b89e662b-c5a0-4f18-8bb7-b431aa465976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fa406-b1c7-4021-bd8f-10346e9df403" elementFormDefault="qualified">
    <xsd:import namespace="http://schemas.microsoft.com/office/2006/documentManagement/types"/>
    <xsd:import namespace="http://schemas.microsoft.com/office/infopath/2007/PartnerControls"/>
    <xsd:element name="_dlc_DocId" ma:index="22" nillable="true" ma:displayName="Dokument-ID-verdi" ma:description="Verdien for dokument-IDen som er tilordnet elementet." ma:internalName="_dlc_DocId" ma:readOnly="true">
      <xsd:simpleType>
        <xsd:restriction base="dms:Text"/>
      </xsd:simpleType>
    </xsd:element>
    <xsd:element name="_dlc_DocIdUrl" ma:index="23" nillable="true" ma:displayName="Dokument-ID" ma:description="Fast kobling til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Innholdstype"/>
        <xsd:element ref="dc:title" minOccurs="0" maxOccurs="1" ma:index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.xml><?xml version="1.0" encoding="utf-8"?>
<?mso-contentType ?>
<SharedContentType xmlns="Microsoft.SharePoint.Taxonomy.ContentTypeSync" SourceId="f0e9ee77-ca26-4a69-aa98-c9b10d3d2018" ContentTypeId="0x01010089F515CEF38C6043B09A4EB0A2E09D6302" PreviousValue="false"/>
</file>

<file path=customXml/itemProps1.xml><?xml version="1.0" encoding="utf-8"?>
<ds:datastoreItem xmlns:ds="http://schemas.openxmlformats.org/officeDocument/2006/customXml" ds:itemID="{B76A0647-250E-47AF-913B-399AD601CB22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9441CD2C-ED0A-4BE0-BF16-F6CF456BA339}">
  <ds:schemaRefs>
    <ds:schemaRef ds:uri="aec5f570-5954-42b2-93f8-bbdf6252596e"/>
    <ds:schemaRef ds:uri="http://schemas.microsoft.com/office/2006/documentManagement/types"/>
    <ds:schemaRef ds:uri="http://purl.org/dc/terms/"/>
    <ds:schemaRef ds:uri="111fa406-b1c7-4021-bd8f-10346e9df403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D6A8450-30CA-41FA-A8E6-85583E6E959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5E2ACD6-5852-4CFC-8CD5-A5833D5D9AE6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5D253CAE-2119-433E-BD3A-917C31729B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c5f570-5954-42b2-93f8-bbdf6252596e"/>
    <ds:schemaRef ds:uri="111fa406-b1c7-4021-bd8f-10346e9df4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6.xml><?xml version="1.0" encoding="utf-8"?>
<ds:datastoreItem xmlns:ds="http://schemas.openxmlformats.org/officeDocument/2006/customXml" ds:itemID="{E8525BE7-5406-4679-8349-6710716CAAC6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Presentasjon%20-%20selskapsdannelser%20i%20idretten%20-%20HHT</Template>
  <TotalTime>2296</TotalTime>
  <Words>1020</Words>
  <Application>Microsoft Office PowerPoint</Application>
  <PresentationFormat>Skjermfremvisning (16:9)</PresentationFormat>
  <Paragraphs>185</Paragraphs>
  <Slides>22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3</vt:i4>
      </vt:variant>
      <vt:variant>
        <vt:lpstr>Lysbildetitler</vt:lpstr>
      </vt:variant>
      <vt:variant>
        <vt:i4>22</vt:i4>
      </vt:variant>
    </vt:vector>
  </HeadingPairs>
  <TitlesOfParts>
    <vt:vector size="31" baseType="lpstr">
      <vt:lpstr>Arial</vt:lpstr>
      <vt:lpstr>Calibri</vt:lpstr>
      <vt:lpstr>Georgia</vt:lpstr>
      <vt:lpstr>Tahoma</vt:lpstr>
      <vt:lpstr>Times New Roman</vt:lpstr>
      <vt:lpstr>Wingdings</vt:lpstr>
      <vt:lpstr>NIF-Test</vt:lpstr>
      <vt:lpstr>2_Egendefinert utforming</vt:lpstr>
      <vt:lpstr>3_Egendefinert utforming</vt:lpstr>
      <vt:lpstr>PowerPoint-presentasjon</vt:lpstr>
      <vt:lpstr>Resultatprognose 2016: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Pengespillproblematikken  Vi må beskytte enerettsmodellen</vt:lpstr>
      <vt:lpstr>PowerPoint-presentasjon</vt:lpstr>
      <vt:lpstr>Vi må beskytte enerettsmodellen</vt:lpstr>
      <vt:lpstr>Rise utvalget</vt:lpstr>
      <vt:lpstr>PowerPoint-presentasjon</vt:lpstr>
    </vt:vector>
  </TitlesOfParts>
  <Company>NIF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Thune, Henriette Hillestad</dc:creator>
  <cp:lastModifiedBy>Singdahlsen, Karl Filip</cp:lastModifiedBy>
  <cp:revision>218</cp:revision>
  <cp:lastPrinted>2017-02-17T08:59:34Z</cp:lastPrinted>
  <dcterms:created xsi:type="dcterms:W3CDTF">2016-05-30T10:34:06Z</dcterms:created>
  <dcterms:modified xsi:type="dcterms:W3CDTF">2017-02-20T11:49:35Z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0x01010089F515CEF38C6043B09A4EB0A2E09D63020098A90DD325442D4FB9BFCF713C750FAA000AC14B746666FD439C335419F0D51ED7</vt:lpwstr>
  </property>
  <property fmtid="{D5CDD505-2E9C-101B-9397-08002B2CF9AE}" pid="3" name="Dokumentkategori">
    <vt:lpwstr/>
  </property>
  <property fmtid="{D5CDD505-2E9C-101B-9397-08002B2CF9AE}" pid="4" name="OrgTilhorighet">
    <vt:lpwstr>1;#SF01 Norges Idrettsforbund|c1ca8435-9635-48b0-8fd0-127d70284636</vt:lpwstr>
  </property>
  <property fmtid="{D5CDD505-2E9C-101B-9397-08002B2CF9AE}" pid="5" name="_dlc_DocIdItemGuid">
    <vt:lpwstr>c91dfaa4-7229-4a11-83a2-65b3ad2238b1</vt:lpwstr>
  </property>
</Properties>
</file>