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3" r:id="rId10"/>
    <p:sldId id="260" r:id="rId11"/>
    <p:sldId id="262" r:id="rId12"/>
    <p:sldId id="264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2909A-17CC-446A-92CC-38D42C12DBC5}" v="2" dt="2025-03-07T12:16:11.104"/>
    <p1510:client id="{CE41C8F3-BBBD-4D55-84E6-D449E2BCE8F5}" v="1" dt="2025-03-25T13:49:09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316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090E-EE63-B532-EB14-A1420C2C2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BE4A1-6C34-FB7A-2D87-35C3DBB05E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E3F85-CDF9-F466-9702-0CA060BD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948EA-5C17-5420-A625-D066D47A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52AB5-A906-6263-9E27-DF45CB741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639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9679A-D966-916B-A90A-E6FF04CF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9152C-2771-804B-EB9F-FC2EBB795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0F35E-54FD-6998-4313-32DD6F3A2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2346D-9376-D725-BA77-403ECD652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C2DF2-592C-88C7-183F-5A183AF67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523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F4746A-AB15-37EB-79F6-5FFF9BE494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7A4AD-D2DC-7799-0788-F197C7B490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28950-8F45-DB06-C24D-80104943C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88089-E35D-67C4-49B2-77F5BEBB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2A783-CD2F-5B56-FDF2-EB1AEA3C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720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9252E-D193-C22B-41F7-86C24C4EB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85BEB-2902-C6B6-90E3-0FBB7E36D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62A30-30BA-1EDC-1763-1A353468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DB9CA-6211-9A5D-5044-BA86DEB9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C17FD-623A-B98E-14CE-27086A0C5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608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2348-5E16-654E-79A2-3C8F4D32B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AFAEA6-DC56-1D45-38F8-DCB0DB0C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73168-B6E7-A0EB-035E-C4C79A17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CBF5E-EAF4-F2F3-95EA-3091BD37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6BBFE-587D-1001-2532-C77BA0F0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45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DF992-8851-F974-6BC7-FE7B754D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8373-21F1-D8C6-6BD5-C54EAED80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8FDAA-D134-4CFD-34A4-20D70DDB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36599-49BB-3526-EF23-CEFC48783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CFA46-A1AB-1D89-C74E-0F04A754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7075A-E586-6384-61EE-CE47CB757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0568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D361-75FB-9AE4-9EEB-BAA257200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03475-C00A-B863-29DB-2E9F793A8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FE8097-9AF3-27B1-F0CC-11AC647C4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2AEEDA-E74F-3F01-5892-BD81AC489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B9AAD0-8E67-3D1C-0DEE-FB398E693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EA316-68D2-2FCD-F834-080701C18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D8BBB1-4F48-BCC3-7402-FED1E420D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3A54B5-9631-FD7E-A6DB-AF5C342A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870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DA065-B69D-7B5D-DA83-2AD83887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66C43B-0865-C6DA-F46E-F1469421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C7784-0E6C-4268-32C1-17CC13C15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365DF7-1F30-555E-02FA-42E4CEC0A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68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BF01E3-F5CA-CA33-08DE-16D9A90BC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40EC0E-4239-73D9-3D3F-832C0AA1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A66BB-124F-DE4A-F8E2-9EC7B3C2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147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8006-B235-1F11-DDF1-84CAFF5ED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89663-7FCD-191F-A890-F2ADB40F3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178C42-FBC6-5999-BEBD-D3B2752B1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0D856-CDCB-E2F1-75E6-E90CB039C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547355-2C23-6554-E4F7-E0D4A426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D1531F-328C-7D61-DEF9-F752E9451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1920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D242-8F65-C236-4EFE-A1E39F4C6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BD39F-819D-124F-17B4-F9D5D10D19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FE6A78-E21A-2AAE-3813-EEE7D6D17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59696-DD63-EE80-6E3C-08C86DEFD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302D-DDD2-C809-4649-4F756E111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E0E2E-7EE1-D895-A13C-210B9A93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738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6AD60-9F31-CB10-A271-BC8B85472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ABDCF-6676-B838-84FC-6C209455F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8AAAD-BC25-74A3-73A3-5678B0FC5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BE5E-5CB4-4077-B9B9-AD0A35959150}" type="datetimeFigureOut">
              <a:rPr lang="nb-NO" smtClean="0"/>
              <a:t>25.03.2025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C161-A553-1A85-162A-38C7A17635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E049E-388F-9733-E9B7-7A9B32A07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44CF5-30D5-4659-963C-80871A04B43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069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7092-8171-70BC-6F8E-28FB9E8B5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3480" y="2403162"/>
            <a:ext cx="9144000" cy="1017283"/>
          </a:xfrm>
        </p:spPr>
        <p:txBody>
          <a:bodyPr>
            <a:noAutofit/>
          </a:bodyPr>
          <a:lstStyle/>
          <a:p>
            <a:pPr algn="l"/>
            <a:r>
              <a:rPr lang="nb-NO" sz="2800" dirty="0">
                <a:latin typeface="Inter" panose="02000503000000020004" pitchFamily="2" charset="0"/>
                <a:ea typeface="Inter" panose="02000503000000020004" pitchFamily="2" charset="0"/>
              </a:rPr>
              <a:t>Dette er en guide for tillitsvalgte og trenere idrettslag og idrettsråd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78138-D3A3-C6C6-0F05-54D0CEB41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480" y="3999739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nb-NO" dirty="0">
                <a:solidFill>
                  <a:srgbClr val="C00000"/>
                </a:solidFill>
                <a:latin typeface="Inter" panose="02000503000000020004" pitchFamily="2" charset="0"/>
                <a:ea typeface="Inter" panose="02000503000000020004" pitchFamily="2" charset="0"/>
                <a:cs typeface="+mn-lt"/>
              </a:rPr>
              <a:t>Idrettslag og idrettsråd som bruker denne presentasjonen kan oppdatere den med relevante bilder og tilleggsmateriell etter behov. </a:t>
            </a:r>
            <a:endParaRPr lang="en-US" dirty="0">
              <a:solidFill>
                <a:srgbClr val="C00000"/>
              </a:solidFill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49C52586-9F03-AF24-F591-4D42A10A63E5}"/>
              </a:ext>
            </a:extLst>
          </p:cNvPr>
          <p:cNvSpPr txBox="1"/>
          <p:nvPr/>
        </p:nvSpPr>
        <p:spPr>
          <a:xfrm>
            <a:off x="1273480" y="1054427"/>
            <a:ext cx="103882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dirty="0">
                <a:latin typeface="Inter" panose="02000503000000020004" pitchFamily="2" charset="0"/>
                <a:ea typeface="Inter" panose="02000503000000020004" pitchFamily="2" charset="0"/>
              </a:rPr>
              <a:t>Hvordan redusere frafall i idretten?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264286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54B1-449B-E883-29AB-31B661AE0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Bakgrunn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48ECAB8-D411-A33B-5CDD-1E62B44FDE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1825625"/>
            <a:ext cx="105156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nb-NO" altLang="nb-NO" sz="2400" b="1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Frafall i idretten:</a:t>
            </a:r>
            <a:br>
              <a:rPr lang="nb-NO" altLang="nb-NO" sz="2400" b="0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kumimoji="0" lang="nb-NO" altLang="nb-NO" sz="2400" b="0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Mange barn og unge slutter med idrett i tenårene, noe som skaper utfordringer for</a:t>
            </a:r>
            <a:r>
              <a:rPr lang="nb-NO" altLang="nb-NO" sz="2400" dirty="0"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 idrettslag</a:t>
            </a:r>
            <a:r>
              <a:rPr kumimoji="0" lang="nb-NO" altLang="nb-NO" sz="2400" b="0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 og idrettsmiljøer.</a:t>
            </a:r>
            <a:endParaRPr lang="nb-NO" altLang="nb-NO" sz="2400" b="0" i="0" u="none" strike="noStrike" cap="none" normalizeH="0" baseline="0" dirty="0">
              <a:ln>
                <a:noFill/>
              </a:ln>
              <a:effectLst/>
              <a:latin typeface="Inter" panose="02000503000000020004" pitchFamily="2" charset="0"/>
              <a:ea typeface="Inter" panose="02000503000000020004" pitchFamily="2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nb-NO" altLang="nb-NO" sz="2400" dirty="0">
              <a:latin typeface="Inter" panose="02000503000000020004" pitchFamily="2" charset="0"/>
              <a:ea typeface="Inter" panose="02000503000000020004" pitchFamily="2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nb-NO" altLang="nb-NO" sz="2400" b="0" i="0" u="none" strike="noStrike" cap="none" normalizeH="0" baseline="0" dirty="0">
              <a:ln>
                <a:noFill/>
              </a:ln>
              <a:effectLst/>
              <a:latin typeface="Inter" panose="02000503000000020004" pitchFamily="2" charset="0"/>
              <a:ea typeface="Inter" panose="02000503000000020004" pitchFamily="2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nb-NO" altLang="nb-NO" sz="2400" b="1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Betydning av idrett:</a:t>
            </a:r>
            <a:br>
              <a:rPr lang="nb-NO" altLang="nb-NO" sz="2400" b="0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kumimoji="0" lang="nb-NO" altLang="nb-NO" sz="2400" b="0" i="0" u="none" strike="noStrike" cap="none" normalizeH="0" baseline="0" dirty="0">
                <a:ln>
                  <a:noFill/>
                </a:ln>
                <a:effectLst/>
                <a:latin typeface="Inter" panose="02000503000000020004" pitchFamily="2" charset="0"/>
                <a:ea typeface="Inter" panose="02000503000000020004" pitchFamily="2" charset="0"/>
                <a:cs typeface="Arial"/>
              </a:rPr>
              <a:t>Idrett fremmer fysisk helse, psykisk velvære og sosial inkludering. Å redusere frafall styrker både enkeltindivider og lokalsamfunnet. </a:t>
            </a:r>
            <a:endParaRPr lang="nb-NO" altLang="nb-NO" sz="2400" b="0" i="0" u="none" strike="noStrike" cap="none" normalizeH="0" baseline="0" dirty="0">
              <a:ln>
                <a:noFill/>
              </a:ln>
              <a:effectLst/>
              <a:latin typeface="Inter" panose="02000503000000020004" pitchFamily="2" charset="0"/>
              <a:ea typeface="Inter" panose="02000503000000020004" pitchFamily="2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968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FE274-D641-8C7B-FC86-D82FA1B0F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Faktorer som bidrar til frafall</a:t>
            </a:r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C2A9-FD12-B26F-8993-26C238D06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Sosiale årsaker: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Press fra skole og venner, eller følelse av utenforskap.</a:t>
            </a: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Økonomiske barrierer: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Kostnader for utstyr, reiser og treningsutgifter kan være høye.</a:t>
            </a:r>
            <a:endParaRPr lang="nb-NO" dirty="0">
              <a:latin typeface="Inter" panose="02000503000000020004" pitchFamily="2" charset="0"/>
              <a:ea typeface="Inter" panose="02000503000000020004" pitchFamily="2" charset="0"/>
              <a:cs typeface="Calibri"/>
            </a:endParaRP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Tidspress: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Kombinasjon av skole, jobb og andre aktiviteter kan føre til prioritering bort fra idretten.</a:t>
            </a: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Mangel på trivsel: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Opplevelse av å ikke mestre, eller dårlig trener- og lagmiljø.</a:t>
            </a:r>
          </a:p>
          <a:p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14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B7FA2-1825-0788-CEBB-315B102E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Tiltak for idrettslag</a:t>
            </a:r>
            <a:b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</a:br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02FE2-0DFD-F3CB-6DBC-D649AA40A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Inkluderende miljø: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Sørg for at alle føler seg velkommen og verdsatt.</a:t>
            </a: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Tilpassede tilbud: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Varier aktiviteter og treninger for å passe ulike ferdighetsnivåer og interesser.</a:t>
            </a: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Engasjerte trenere: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Invester i trenerutvikling for å sikre positive og motiverende ledere.</a:t>
            </a:r>
          </a:p>
          <a:p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8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E5572-FF99-392C-CAFE-E80A79EF1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Inter"/>
                <a:ea typeface="Inter" panose="02000503000000020004" pitchFamily="2" charset="0"/>
              </a:rPr>
              <a:t>Tiltak for idrettslag</a:t>
            </a:r>
            <a:b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</a:br>
            <a:endParaRPr lang="nb-NO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CCD22-A4E8-0ACC-9A39-AE6E243FA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500"/>
            <a:ext cx="10515600" cy="50323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000" b="1" dirty="0">
                <a:latin typeface="Inter" panose="02000503000000020004" pitchFamily="2" charset="0"/>
                <a:ea typeface="Inter" panose="02000503000000020004" pitchFamily="2" charset="0"/>
              </a:rPr>
              <a:t>Fleksibilitet og lek:</a:t>
            </a:r>
            <a:b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  <a:t>Skap et miljø som gir rom for ungdommens ulike interesser og behov.</a:t>
            </a:r>
          </a:p>
          <a:p>
            <a:pPr marL="0" indent="0">
              <a:buNone/>
            </a:pPr>
            <a:endParaRPr lang="nb-NO" sz="2000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sz="2000" b="1" dirty="0">
                <a:latin typeface="Inter" panose="02000503000000020004" pitchFamily="2" charset="0"/>
                <a:ea typeface="Inter" panose="02000503000000020004" pitchFamily="2" charset="0"/>
              </a:rPr>
              <a:t>Mestring og tilhørighet:</a:t>
            </a:r>
            <a:b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  <a:t>Fokus på lagånd, trivsel og det sosiale aspektet for å beholde ungdommen lengre i idretten.</a:t>
            </a:r>
          </a:p>
          <a:p>
            <a:pPr marL="0" indent="0">
              <a:buNone/>
            </a:pPr>
            <a:endParaRPr lang="nb-NO" sz="2000" b="1" dirty="0">
              <a:latin typeface="Inter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sz="2000" b="1" dirty="0">
                <a:latin typeface="Inter"/>
                <a:ea typeface="Inter" panose="02000503000000020004" pitchFamily="2" charset="0"/>
              </a:rPr>
              <a:t>Økonomi og tilgjengelighet:</a:t>
            </a:r>
            <a:b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sz="2000" dirty="0">
                <a:latin typeface="Inter"/>
                <a:ea typeface="Inter" panose="02000503000000020004" pitchFamily="2" charset="0"/>
              </a:rPr>
              <a:t>Tilby lavterskeltilbud og senk kostnadsnivået for å inkludere flere.</a:t>
            </a:r>
          </a:p>
          <a:p>
            <a:pPr marL="0" indent="0">
              <a:buNone/>
            </a:pPr>
            <a: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  <a:t>Tilby støtteordninger eller rabatter for familier med lav inntekt.</a:t>
            </a:r>
          </a:p>
          <a:p>
            <a:pPr marL="0" indent="0">
              <a:buNone/>
            </a:pPr>
            <a:endParaRPr lang="nb-NO" sz="2000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sz="2000" b="1" dirty="0">
                <a:latin typeface="Inter" panose="02000503000000020004" pitchFamily="2" charset="0"/>
                <a:ea typeface="Inter" panose="02000503000000020004" pitchFamily="2" charset="0"/>
              </a:rPr>
              <a:t>Positive perspektiver:</a:t>
            </a:r>
            <a:b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sz="2000" dirty="0">
                <a:latin typeface="Inter" panose="02000503000000020004" pitchFamily="2" charset="0"/>
                <a:ea typeface="Inter" panose="02000503000000020004" pitchFamily="2" charset="0"/>
              </a:rPr>
              <a:t>Anerkjenn at frafall ikke alltid er negativt. For noen kan det bety en mulighet til å utforske andre interesser og talenter.</a:t>
            </a:r>
          </a:p>
        </p:txBody>
      </p:sp>
    </p:spTree>
    <p:extLst>
      <p:ext uri="{BB962C8B-B14F-4D97-AF65-F5344CB8AC3E}">
        <p14:creationId xmlns:p14="http://schemas.microsoft.com/office/powerpoint/2010/main" val="150945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B4210A-D9C3-7BFE-358B-076D243F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Legg inn egen tekst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7357CE-8E39-6ED2-007C-0F0C275FF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Sjekk ut om IL kan lage en egen tekst i eposten foreldre får når noen melder seg ut. </a:t>
            </a:r>
          </a:p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F. eks at IL vil snakke med deg om ev andre roller de kan tilby. </a:t>
            </a:r>
          </a:p>
        </p:txBody>
      </p:sp>
    </p:spTree>
    <p:extLst>
      <p:ext uri="{BB962C8B-B14F-4D97-AF65-F5344CB8AC3E}">
        <p14:creationId xmlns:p14="http://schemas.microsoft.com/office/powerpoint/2010/main" val="248939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8C899-6B0C-9004-7623-03BE89B3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Tiltak for idrettsråd</a:t>
            </a:r>
            <a:b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</a:br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0A95-D9AC-9C56-876A-430CFA569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Samarbeid med skoler: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Koordiner med lokale skoler for å balansere skolearbeid og idrett.</a:t>
            </a: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Støtteordninger: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Opprett økonomiske støtteprogrammer for idrettslag og familier.</a:t>
            </a:r>
            <a:endParaRPr lang="nb-NO" dirty="0">
              <a:latin typeface="Inter" panose="02000503000000020004" pitchFamily="2" charset="0"/>
              <a:ea typeface="Inter" panose="02000503000000020004" pitchFamily="2" charset="0"/>
              <a:cs typeface="Calibri"/>
            </a:endParaRPr>
          </a:p>
          <a:p>
            <a:pPr marL="0" indent="0">
              <a:buNone/>
            </a:pPr>
            <a:endParaRPr lang="nb-NO" b="1" dirty="0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Markedsføring: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Fremhev fordelene med idrett gjennom kampanjer rettet mot foreldre og ungdom.</a:t>
            </a:r>
          </a:p>
          <a:p>
            <a:pPr marL="0" indent="0">
              <a:buNone/>
            </a:pPr>
            <a:endParaRPr lang="nb-NO" b="1">
              <a:latin typeface="Inter" panose="02000503000000020004" pitchFamily="2" charset="0"/>
              <a:ea typeface="Inter" panose="02000503000000020004" pitchFamily="2" charset="0"/>
            </a:endParaRPr>
          </a:p>
          <a:p>
            <a:pPr marL="0" indent="0">
              <a:buNone/>
            </a:pPr>
            <a:r>
              <a:rPr lang="nb-NO" b="1">
                <a:latin typeface="Inter" panose="02000503000000020004" pitchFamily="2" charset="0"/>
                <a:ea typeface="Inter" panose="02000503000000020004" pitchFamily="2" charset="0"/>
              </a:rPr>
              <a:t>Forskning </a:t>
            </a:r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og analyse:</a:t>
            </a:r>
            <a:b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</a:br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Samle inn data om frafall for å identifisere nøkkelutfordringer og løsninger.</a:t>
            </a:r>
          </a:p>
          <a:p>
            <a:endParaRPr lang="nb-NO" dirty="0">
              <a:latin typeface="Inter" panose="02000503000000020004" pitchFamily="2" charset="0"/>
              <a:ea typeface="Inter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25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4F0F34-9E16-E834-EEEE-54CA85176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Inter" panose="02000503000000020004" pitchFamily="2" charset="0"/>
                <a:ea typeface="Inter" panose="02000503000000020004" pitchFamily="2" charset="0"/>
              </a:rPr>
              <a:t>Hvilke tiltak velger vi å ha fokus på?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9E92A4-7E5C-5D02-00BE-C136241D8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Hvilke tiltak velger vi?</a:t>
            </a:r>
          </a:p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Hvem er ansvarlig?</a:t>
            </a:r>
          </a:p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Hvem er bidragsytere?</a:t>
            </a:r>
          </a:p>
          <a:p>
            <a:r>
              <a:rPr lang="nb-NO" dirty="0">
                <a:latin typeface="Inter" panose="02000503000000020004" pitchFamily="2" charset="0"/>
                <a:ea typeface="Inter" panose="02000503000000020004" pitchFamily="2" charset="0"/>
              </a:rPr>
              <a:t>Når skal tiltakene gjennomføres?</a:t>
            </a:r>
          </a:p>
        </p:txBody>
      </p:sp>
    </p:spTree>
    <p:extLst>
      <p:ext uri="{BB962C8B-B14F-4D97-AF65-F5344CB8AC3E}">
        <p14:creationId xmlns:p14="http://schemas.microsoft.com/office/powerpoint/2010/main" val="90961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C4BE3C9-E167-A9E9-1357-F46A94DCE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latin typeface="Inter" panose="02000503000000020004" pitchFamily="2" charset="0"/>
                <a:ea typeface="Inter" panose="02000503000000020004" pitchFamily="2" charset="0"/>
              </a:rPr>
              <a:t>Eksempel fra et idrettslag 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E7347ED4-7B28-4EF5-DF51-9A9B6B867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925" y="1306593"/>
            <a:ext cx="5473875" cy="5186282"/>
          </a:xfrm>
        </p:spPr>
      </p:pic>
    </p:spTree>
    <p:extLst>
      <p:ext uri="{BB962C8B-B14F-4D97-AF65-F5344CB8AC3E}">
        <p14:creationId xmlns:p14="http://schemas.microsoft.com/office/powerpoint/2010/main" val="297804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eba1fb0-1e8c-4fe5-80f3-25b5a322b5a4">
      <Terms xmlns="http://schemas.microsoft.com/office/infopath/2007/PartnerControls"/>
    </lcf76f155ced4ddcb4097134ff3c332f>
    <TaxCatchAll xmlns="9e538389-cabc-4d4e-918a-8beb7ac0eca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8460CF197FA6E4BB8F5DC62CFA0C34D" ma:contentTypeVersion="18" ma:contentTypeDescription="Opprett et nytt dokument." ma:contentTypeScope="" ma:versionID="b36cf96058ae343c1c56b3da7bb64cc6">
  <xsd:schema xmlns:xsd="http://www.w3.org/2001/XMLSchema" xmlns:xs="http://www.w3.org/2001/XMLSchema" xmlns:p="http://schemas.microsoft.com/office/2006/metadata/properties" xmlns:ns2="1eba1fb0-1e8c-4fe5-80f3-25b5a322b5a4" xmlns:ns3="ac468005-9dcc-447f-9699-13b693cff7d7" xmlns:ns4="9e538389-cabc-4d4e-918a-8beb7ac0ecaa" targetNamespace="http://schemas.microsoft.com/office/2006/metadata/properties" ma:root="true" ma:fieldsID="04fde56047b1259920d9de5a70489f07" ns2:_="" ns3:_="" ns4:_="">
    <xsd:import namespace="1eba1fb0-1e8c-4fe5-80f3-25b5a322b5a4"/>
    <xsd:import namespace="ac468005-9dcc-447f-9699-13b693cff7d7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ba1fb0-1e8c-4fe5-80f3-25b5a322b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68005-9dcc-447f-9699-13b693cff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b7e05047-3955-4007-8b55-5df60dc7388b}" ma:internalName="TaxCatchAll" ma:showField="CatchAllData" ma:web="ac468005-9dcc-447f-9699-13b693cff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5836F9-7360-4F70-BBF1-4D42C56C2F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295529-0B2E-40FE-83CD-D5AD23901D25}">
  <ds:schemaRefs>
    <ds:schemaRef ds:uri="9e538389-cabc-4d4e-918a-8beb7ac0ecaa"/>
    <ds:schemaRef ds:uri="ac468005-9dcc-447f-9699-13b693cff7d7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1eba1fb0-1e8c-4fe5-80f3-25b5a322b5a4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1C7965A-ED77-4F8C-8284-BA07D0E05D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ba1fb0-1e8c-4fe5-80f3-25b5a322b5a4"/>
    <ds:schemaRef ds:uri="ac468005-9dcc-447f-9699-13b693cff7d7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ca93399-1184-430d-88a8-107721ef7b66}" enabled="0" method="" siteId="{5ca93399-1184-430d-88a8-107721ef7b6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435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Office Theme</vt:lpstr>
      <vt:lpstr>Dette er en guide for tillitsvalgte og trenere idrettslag og idrettsråd</vt:lpstr>
      <vt:lpstr>Bakgrunn </vt:lpstr>
      <vt:lpstr>Faktorer som bidrar til frafall</vt:lpstr>
      <vt:lpstr>Tiltak for idrettslag </vt:lpstr>
      <vt:lpstr>Tiltak for idrettslag </vt:lpstr>
      <vt:lpstr>Legg inn egen tekst </vt:lpstr>
      <vt:lpstr>Tiltak for idrettsråd </vt:lpstr>
      <vt:lpstr>Hvilke tiltak velger vi å ha fokus på?</vt:lpstr>
      <vt:lpstr>Eksempel fra et idrettslag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Andy Johnson</dc:creator>
  <cp:lastModifiedBy>Hurrød, Line</cp:lastModifiedBy>
  <cp:revision>45</cp:revision>
  <dcterms:created xsi:type="dcterms:W3CDTF">2024-12-11T23:42:16Z</dcterms:created>
  <dcterms:modified xsi:type="dcterms:W3CDTF">2025-03-25T13:49:09Z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0x01010038460CF197FA6E4BB8F5DC62CFA0C34D</vt:lpwstr>
  </property>
  <property fmtid="{D5CDD505-2E9C-101B-9397-08002B2CF9AE}" pid="3" name="MediaServiceImageTags">
    <vt:lpwstr/>
  </property>
</Properties>
</file>