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7"/>
  </p:sldMasterIdLst>
  <p:notesMasterIdLst>
    <p:notesMasterId r:id="rId37"/>
  </p:notesMasterIdLst>
  <p:handoutMasterIdLst>
    <p:handoutMasterId r:id="rId38"/>
  </p:handoutMasterIdLst>
  <p:sldIdLst>
    <p:sldId id="319" r:id="rId8"/>
    <p:sldId id="387" r:id="rId9"/>
    <p:sldId id="320" r:id="rId10"/>
    <p:sldId id="322" r:id="rId11"/>
    <p:sldId id="355" r:id="rId12"/>
    <p:sldId id="369" r:id="rId13"/>
    <p:sldId id="396" r:id="rId14"/>
    <p:sldId id="395" r:id="rId15"/>
    <p:sldId id="402" r:id="rId16"/>
    <p:sldId id="385" r:id="rId17"/>
    <p:sldId id="399" r:id="rId18"/>
    <p:sldId id="398" r:id="rId19"/>
    <p:sldId id="386" r:id="rId20"/>
    <p:sldId id="403" r:id="rId21"/>
    <p:sldId id="397" r:id="rId22"/>
    <p:sldId id="400" r:id="rId23"/>
    <p:sldId id="375" r:id="rId24"/>
    <p:sldId id="401" r:id="rId25"/>
    <p:sldId id="380" r:id="rId26"/>
    <p:sldId id="376" r:id="rId27"/>
    <p:sldId id="382" r:id="rId28"/>
    <p:sldId id="388" r:id="rId29"/>
    <p:sldId id="389" r:id="rId30"/>
    <p:sldId id="390" r:id="rId31"/>
    <p:sldId id="391" r:id="rId32"/>
    <p:sldId id="392" r:id="rId33"/>
    <p:sldId id="393" r:id="rId34"/>
    <p:sldId id="394" r:id="rId35"/>
    <p:sldId id="340" r:id="rId36"/>
  </p:sldIdLst>
  <p:sldSz cx="9144000" cy="6858000" type="screen4x3"/>
  <p:notesSz cx="10234613" cy="70993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36" autoAdjust="0"/>
    <p:restoredTop sz="89535" autoAdjust="0"/>
  </p:normalViewPr>
  <p:slideViewPr>
    <p:cSldViewPr>
      <p:cViewPr varScale="1">
        <p:scale>
          <a:sx n="70" d="100"/>
          <a:sy n="70" d="100"/>
        </p:scale>
        <p:origin x="996" y="68"/>
      </p:cViewPr>
      <p:guideLst>
        <p:guide orient="horz" pos="2160"/>
        <p:guide pos="2880"/>
      </p:guideLst>
    </p:cSldViewPr>
  </p:slideViewPr>
  <p:notesTextViewPr>
    <p:cViewPr>
      <p:scale>
        <a:sx n="1" d="1"/>
        <a:sy n="1" d="1"/>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tableStyles" Target="tableStyles.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4434999" cy="354965"/>
          </a:xfrm>
          <a:prstGeom prst="rect">
            <a:avLst/>
          </a:prstGeom>
        </p:spPr>
        <p:txBody>
          <a:bodyPr vert="horz" lIns="95463" tIns="47732" rIns="95463" bIns="47732" rtlCol="0"/>
          <a:lstStyle>
            <a:lvl1pPr algn="l">
              <a:defRPr sz="1300"/>
            </a:lvl1pPr>
          </a:lstStyle>
          <a:p>
            <a:endParaRPr lang="nb-NO"/>
          </a:p>
        </p:txBody>
      </p:sp>
      <p:sp>
        <p:nvSpPr>
          <p:cNvPr id="3" name="Plassholder for dato 2"/>
          <p:cNvSpPr>
            <a:spLocks noGrp="1"/>
          </p:cNvSpPr>
          <p:nvPr>
            <p:ph type="dt" sz="quarter" idx="1"/>
          </p:nvPr>
        </p:nvSpPr>
        <p:spPr>
          <a:xfrm>
            <a:off x="5797246" y="0"/>
            <a:ext cx="4434999" cy="354965"/>
          </a:xfrm>
          <a:prstGeom prst="rect">
            <a:avLst/>
          </a:prstGeom>
        </p:spPr>
        <p:txBody>
          <a:bodyPr vert="horz" lIns="95463" tIns="47732" rIns="95463" bIns="47732" rtlCol="0"/>
          <a:lstStyle>
            <a:lvl1pPr algn="r">
              <a:defRPr sz="1300"/>
            </a:lvl1pPr>
          </a:lstStyle>
          <a:p>
            <a:fld id="{95BF2EA7-F0AF-4C77-AA49-3B2857091D99}" type="datetimeFigureOut">
              <a:rPr lang="nb-NO" smtClean="0"/>
              <a:pPr/>
              <a:t>06.11.2018</a:t>
            </a:fld>
            <a:endParaRPr lang="nb-NO"/>
          </a:p>
        </p:txBody>
      </p:sp>
      <p:sp>
        <p:nvSpPr>
          <p:cNvPr id="4" name="Plassholder for bunntekst 3"/>
          <p:cNvSpPr>
            <a:spLocks noGrp="1"/>
          </p:cNvSpPr>
          <p:nvPr>
            <p:ph type="ftr" sz="quarter" idx="2"/>
          </p:nvPr>
        </p:nvSpPr>
        <p:spPr>
          <a:xfrm>
            <a:off x="0" y="6743103"/>
            <a:ext cx="4434999" cy="354965"/>
          </a:xfrm>
          <a:prstGeom prst="rect">
            <a:avLst/>
          </a:prstGeom>
        </p:spPr>
        <p:txBody>
          <a:bodyPr vert="horz" lIns="95463" tIns="47732" rIns="95463" bIns="47732" rtlCol="0" anchor="b"/>
          <a:lstStyle>
            <a:lvl1pPr algn="l">
              <a:defRPr sz="1300"/>
            </a:lvl1pPr>
          </a:lstStyle>
          <a:p>
            <a:endParaRPr lang="nb-NO"/>
          </a:p>
        </p:txBody>
      </p:sp>
      <p:sp>
        <p:nvSpPr>
          <p:cNvPr id="5" name="Plassholder for lysbildenummer 4"/>
          <p:cNvSpPr>
            <a:spLocks noGrp="1"/>
          </p:cNvSpPr>
          <p:nvPr>
            <p:ph type="sldNum" sz="quarter" idx="3"/>
          </p:nvPr>
        </p:nvSpPr>
        <p:spPr>
          <a:xfrm>
            <a:off x="5797246" y="6743103"/>
            <a:ext cx="4434999" cy="354965"/>
          </a:xfrm>
          <a:prstGeom prst="rect">
            <a:avLst/>
          </a:prstGeom>
        </p:spPr>
        <p:txBody>
          <a:bodyPr vert="horz" lIns="95463" tIns="47732" rIns="95463" bIns="47732" rtlCol="0" anchor="b"/>
          <a:lstStyle>
            <a:lvl1pPr algn="r">
              <a:defRPr sz="1300"/>
            </a:lvl1pPr>
          </a:lstStyle>
          <a:p>
            <a:fld id="{400EB131-1B94-4A32-AF51-A54126B83BAC}" type="slidenum">
              <a:rPr lang="nb-NO" smtClean="0"/>
              <a:pPr/>
              <a:t>‹#›</a:t>
            </a:fld>
            <a:endParaRPr lang="nb-NO"/>
          </a:p>
        </p:txBody>
      </p:sp>
    </p:spTree>
    <p:extLst>
      <p:ext uri="{BB962C8B-B14F-4D97-AF65-F5344CB8AC3E}">
        <p14:creationId xmlns:p14="http://schemas.microsoft.com/office/powerpoint/2010/main" val="1940328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4434725" cy="354714"/>
          </a:xfrm>
          <a:prstGeom prst="rect">
            <a:avLst/>
          </a:prstGeom>
        </p:spPr>
        <p:txBody>
          <a:bodyPr vert="horz" lIns="95463" tIns="47732" rIns="95463" bIns="47732" rtlCol="0"/>
          <a:lstStyle>
            <a:lvl1pPr algn="l">
              <a:defRPr sz="1300"/>
            </a:lvl1pPr>
          </a:lstStyle>
          <a:p>
            <a:endParaRPr lang="nb-NO"/>
          </a:p>
        </p:txBody>
      </p:sp>
      <p:sp>
        <p:nvSpPr>
          <p:cNvPr id="3" name="Plassholder for dato 2"/>
          <p:cNvSpPr>
            <a:spLocks noGrp="1"/>
          </p:cNvSpPr>
          <p:nvPr>
            <p:ph type="dt" idx="1"/>
          </p:nvPr>
        </p:nvSpPr>
        <p:spPr>
          <a:xfrm>
            <a:off x="5796595" y="0"/>
            <a:ext cx="4436371" cy="354714"/>
          </a:xfrm>
          <a:prstGeom prst="rect">
            <a:avLst/>
          </a:prstGeom>
        </p:spPr>
        <p:txBody>
          <a:bodyPr vert="horz" lIns="95463" tIns="47732" rIns="95463" bIns="47732" rtlCol="0"/>
          <a:lstStyle>
            <a:lvl1pPr algn="r">
              <a:defRPr sz="1300"/>
            </a:lvl1pPr>
          </a:lstStyle>
          <a:p>
            <a:fld id="{33006EFD-E242-493A-A137-6A2B5B3266CC}" type="datetimeFigureOut">
              <a:rPr lang="nb-NO" smtClean="0"/>
              <a:pPr/>
              <a:t>06.11.2018</a:t>
            </a:fld>
            <a:endParaRPr lang="nb-NO"/>
          </a:p>
        </p:txBody>
      </p:sp>
      <p:sp>
        <p:nvSpPr>
          <p:cNvPr id="4" name="Plassholder for lysbilde 3"/>
          <p:cNvSpPr>
            <a:spLocks noGrp="1" noRot="1" noChangeAspect="1"/>
          </p:cNvSpPr>
          <p:nvPr>
            <p:ph type="sldImg" idx="2"/>
          </p:nvPr>
        </p:nvSpPr>
        <p:spPr>
          <a:xfrm>
            <a:off x="3343275" y="531813"/>
            <a:ext cx="3548063" cy="2662237"/>
          </a:xfrm>
          <a:prstGeom prst="rect">
            <a:avLst/>
          </a:prstGeom>
          <a:noFill/>
          <a:ln w="12700">
            <a:solidFill>
              <a:prstClr val="black"/>
            </a:solidFill>
          </a:ln>
        </p:spPr>
        <p:txBody>
          <a:bodyPr vert="horz" lIns="95463" tIns="47732" rIns="95463" bIns="47732" rtlCol="0" anchor="ctr"/>
          <a:lstStyle/>
          <a:p>
            <a:endParaRPr lang="nb-NO"/>
          </a:p>
        </p:txBody>
      </p:sp>
      <p:sp>
        <p:nvSpPr>
          <p:cNvPr id="5" name="Plassholder for notater 4"/>
          <p:cNvSpPr>
            <a:spLocks noGrp="1"/>
          </p:cNvSpPr>
          <p:nvPr>
            <p:ph type="body" sz="quarter" idx="3"/>
          </p:nvPr>
        </p:nvSpPr>
        <p:spPr>
          <a:xfrm>
            <a:off x="1024285" y="3371457"/>
            <a:ext cx="8187690" cy="3195772"/>
          </a:xfrm>
          <a:prstGeom prst="rect">
            <a:avLst/>
          </a:prstGeom>
        </p:spPr>
        <p:txBody>
          <a:bodyPr vert="horz" lIns="95463" tIns="47732" rIns="95463" bIns="47732"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6742912"/>
            <a:ext cx="4434725" cy="354714"/>
          </a:xfrm>
          <a:prstGeom prst="rect">
            <a:avLst/>
          </a:prstGeom>
        </p:spPr>
        <p:txBody>
          <a:bodyPr vert="horz" lIns="95463" tIns="47732" rIns="95463" bIns="47732" rtlCol="0" anchor="b"/>
          <a:lstStyle>
            <a:lvl1pPr algn="l">
              <a:defRPr sz="1300"/>
            </a:lvl1pPr>
          </a:lstStyle>
          <a:p>
            <a:endParaRPr lang="nb-NO"/>
          </a:p>
        </p:txBody>
      </p:sp>
      <p:sp>
        <p:nvSpPr>
          <p:cNvPr id="7" name="Plassholder for lysbildenummer 6"/>
          <p:cNvSpPr>
            <a:spLocks noGrp="1"/>
          </p:cNvSpPr>
          <p:nvPr>
            <p:ph type="sldNum" sz="quarter" idx="5"/>
          </p:nvPr>
        </p:nvSpPr>
        <p:spPr>
          <a:xfrm>
            <a:off x="5796595" y="6742912"/>
            <a:ext cx="4436371" cy="354714"/>
          </a:xfrm>
          <a:prstGeom prst="rect">
            <a:avLst/>
          </a:prstGeom>
        </p:spPr>
        <p:txBody>
          <a:bodyPr vert="horz" lIns="95463" tIns="47732" rIns="95463" bIns="47732" rtlCol="0" anchor="b"/>
          <a:lstStyle>
            <a:lvl1pPr algn="r">
              <a:defRPr sz="1300"/>
            </a:lvl1pPr>
          </a:lstStyle>
          <a:p>
            <a:fld id="{9F8E2D80-A283-4DF0-83AE-B0EC5E4BF027}" type="slidenum">
              <a:rPr lang="nb-NO" smtClean="0"/>
              <a:pPr/>
              <a:t>‹#›</a:t>
            </a:fld>
            <a:endParaRPr lang="nb-NO"/>
          </a:p>
        </p:txBody>
      </p:sp>
    </p:spTree>
    <p:extLst>
      <p:ext uri="{BB962C8B-B14F-4D97-AF65-F5344CB8AC3E}">
        <p14:creationId xmlns:p14="http://schemas.microsoft.com/office/powerpoint/2010/main" val="2480498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p>
        </p:txBody>
      </p:sp>
    </p:spTree>
    <p:extLst>
      <p:ext uri="{BB962C8B-B14F-4D97-AF65-F5344CB8AC3E}">
        <p14:creationId xmlns:p14="http://schemas.microsoft.com/office/powerpoint/2010/main" val="4024727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nb-NO" dirty="0"/>
              <a:t>Gruppearbeid, </a:t>
            </a:r>
            <a:r>
              <a:rPr lang="nb-NO" dirty="0" err="1"/>
              <a:t>sammarbeidsøvesler</a:t>
            </a:r>
            <a:r>
              <a:rPr lang="nb-NO" dirty="0"/>
              <a:t>, medbestemmelse, team, spesifikke oppgaver, lage regler og diskutere hvordan vi vil ha det i laget og hvorfor.</a:t>
            </a:r>
          </a:p>
          <a:p>
            <a:r>
              <a:rPr lang="nb-NO" dirty="0"/>
              <a:t>Hjelper ikke å ha ferdighetene dersom man ikke kan bruke dem, ref</a:t>
            </a:r>
            <a:r>
              <a:rPr lang="nb-NO" baseline="0" dirty="0"/>
              <a:t> teknikk og taktikk. </a:t>
            </a:r>
            <a:endParaRPr lang="nb-NO" dirty="0"/>
          </a:p>
        </p:txBody>
      </p:sp>
      <p:sp>
        <p:nvSpPr>
          <p:cNvPr id="4" name="Plassholder for lysbildenummer 3"/>
          <p:cNvSpPr>
            <a:spLocks noGrp="1"/>
          </p:cNvSpPr>
          <p:nvPr>
            <p:ph type="sldNum" sz="quarter" idx="10"/>
          </p:nvPr>
        </p:nvSpPr>
        <p:spPr/>
        <p:txBody>
          <a:bodyPr/>
          <a:lstStyle/>
          <a:p>
            <a:fld id="{9F8E2D80-A283-4DF0-83AE-B0EC5E4BF027}" type="slidenum">
              <a:rPr lang="nb-NO" smtClean="0"/>
              <a:pPr/>
              <a:t>17</a:t>
            </a:fld>
            <a:endParaRPr lang="nb-NO"/>
          </a:p>
        </p:txBody>
      </p:sp>
    </p:spTree>
    <p:extLst>
      <p:ext uri="{BB962C8B-B14F-4D97-AF65-F5344CB8AC3E}">
        <p14:creationId xmlns:p14="http://schemas.microsoft.com/office/powerpoint/2010/main" val="34481875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54634">
              <a:defRPr/>
            </a:pPr>
            <a:r>
              <a:rPr lang="nb-NO" sz="1400" u="sng" dirty="0"/>
              <a:t>læringsfokus: ALM-treet (</a:t>
            </a:r>
            <a:r>
              <a:rPr lang="nb-NO" sz="1500" dirty="0"/>
              <a:t>Nøkkelen til fremgang)</a:t>
            </a:r>
            <a:endParaRPr lang="nb-NO" sz="1400" dirty="0"/>
          </a:p>
          <a:p>
            <a:r>
              <a:rPr lang="nb-NO" sz="1400" dirty="0"/>
              <a:t>Forbedring øker selvtilliten. Sammenligner du deg stadig med de som er bedre, blir du kanskje inspirert, men du kan like lett miste selvtillit og motivasjon. Sammenligner du deg stadig med de som er dårligere, blir du lett fornøyd og utviklingen din stagnerer. Det spiller ingen rolle hvor du starter, sammenlignet med hvor mye du forbedres. Husk, du konkurrerer mot deg selv. Man klarer aldri helt å ignorere andres prestasjoner og resultat, men fokuser ikke mer enn nødvendig på det.  Enten du vil eller ikke, kommer du til å få vite hvor du befinner deg i forhold til de andre konkurrentene.</a:t>
            </a:r>
          </a:p>
          <a:p>
            <a:r>
              <a:rPr lang="nb-NO" sz="1400" b="1" dirty="0"/>
              <a:t>læringsmål </a:t>
            </a:r>
            <a:r>
              <a:rPr lang="nb-NO" sz="1400" dirty="0"/>
              <a:t>brukes som et supplement til resultatmål i eliteidretten. Husk «de to målene», </a:t>
            </a:r>
            <a:r>
              <a:rPr lang="nb-NO" sz="1400" dirty="0" err="1"/>
              <a:t>kap</a:t>
            </a:r>
            <a:r>
              <a:rPr lang="nb-NO" sz="1400" dirty="0"/>
              <a:t>. 1. læringsmål bygger på ferdigheter og er noe som du kan påvirke og utvikle, i motsetning til andres prestasjoner. Å fokusere på prestasjon viser seg å redusere uro/angst og øke selvtilliten. Forskning har vist en positiv effekt på prestasjon dersom man har tro på seg selv. Når selvtilliten øker, vil man anstrenge seg mer og fortsette lenger. Forskningen sier sitt. Om du som trener fokuserer på prestasjon, utvikles utøverne raskere. De kommer til å anstrenge seg mer og fortsette med en oppgave lenger, enn om du fokuserer på resultatet. Paradokset er at det er større sjanse for bedre resultater om man ikke fokuserer på resultatet!</a:t>
            </a:r>
          </a:p>
          <a:p>
            <a:r>
              <a:rPr lang="nb-NO" sz="1400" b="1" dirty="0"/>
              <a:t> </a:t>
            </a:r>
            <a:endParaRPr lang="nb-NO" sz="1400" dirty="0"/>
          </a:p>
          <a:p>
            <a:pPr eaLnBrk="1" hangingPunct="1">
              <a:spcBef>
                <a:spcPct val="0"/>
              </a:spcBef>
            </a:pPr>
            <a:endParaRPr lang="sv-SE" dirty="0"/>
          </a:p>
        </p:txBody>
      </p:sp>
      <p:sp>
        <p:nvSpPr>
          <p:cNvPr id="26628" name="Platshållare för bild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B5EEC6-79C6-4ADF-8E24-23B88A130910}" type="slidenum">
              <a:rPr lang="sv-SE" smtClean="0"/>
              <a:pPr fontAlgn="base">
                <a:spcBef>
                  <a:spcPct val="0"/>
                </a:spcBef>
                <a:spcAft>
                  <a:spcPct val="0"/>
                </a:spcAft>
                <a:defRPr/>
              </a:pPr>
              <a:t>26</a:t>
            </a:fld>
            <a:endParaRPr lang="sv-SE"/>
          </a:p>
        </p:txBody>
      </p:sp>
    </p:spTree>
    <p:extLst>
      <p:ext uri="{BB962C8B-B14F-4D97-AF65-F5344CB8AC3E}">
        <p14:creationId xmlns:p14="http://schemas.microsoft.com/office/powerpoint/2010/main" val="34792242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p>
        </p:txBody>
      </p:sp>
    </p:spTree>
    <p:extLst>
      <p:ext uri="{BB962C8B-B14F-4D97-AF65-F5344CB8AC3E}">
        <p14:creationId xmlns:p14="http://schemas.microsoft.com/office/powerpoint/2010/main" val="2464154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nb-NO"/>
              <a:t>Vis tilhørende Power Point slider, når gruppen legger frem. Altså når gruppen som har utholdenhet er ferdig å legge frem går du igjennom PP sliden om utholdenhet. Så legger gruppen med styrke frem, og du går igjennom sliden med styrke osv. Da vil mest sannsynelig de fleste punktene være nednt å du kan gå raskt i gjennom sliden.</a:t>
            </a:r>
          </a:p>
          <a:p>
            <a:pPr eaLnBrk="1" hangingPunct="1"/>
            <a:endParaRPr lang="nb-NO"/>
          </a:p>
        </p:txBody>
      </p:sp>
    </p:spTree>
    <p:extLst>
      <p:ext uri="{BB962C8B-B14F-4D97-AF65-F5344CB8AC3E}">
        <p14:creationId xmlns:p14="http://schemas.microsoft.com/office/powerpoint/2010/main" val="81082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nb-NO" dirty="0"/>
              <a:t>310812 – Litt vanskelig å henge </a:t>
            </a:r>
            <a:r>
              <a:rPr lang="nb-NO" dirty="0" err="1"/>
              <a:t>post-it</a:t>
            </a:r>
            <a:r>
              <a:rPr lang="nb-NO" dirty="0"/>
              <a:t> på lerret – Bruk tavle</a:t>
            </a:r>
          </a:p>
          <a:p>
            <a:pPr eaLnBrk="1" hangingPunct="1"/>
            <a:endParaRPr lang="nb-NO" dirty="0"/>
          </a:p>
        </p:txBody>
      </p:sp>
    </p:spTree>
    <p:extLst>
      <p:ext uri="{BB962C8B-B14F-4D97-AF65-F5344CB8AC3E}">
        <p14:creationId xmlns:p14="http://schemas.microsoft.com/office/powerpoint/2010/main" val="2041082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nb-NO" dirty="0"/>
              <a:t>Øves mye tilfeldig, innebandy er en sosial idrett må fungere med andre, treningen av sosiale ferdigheter</a:t>
            </a:r>
            <a:r>
              <a:rPr lang="nb-NO" baseline="0" dirty="0"/>
              <a:t> </a:t>
            </a:r>
            <a:r>
              <a:rPr lang="nb-NO" dirty="0"/>
              <a:t>er ikke satt </a:t>
            </a:r>
            <a:r>
              <a:rPr lang="nb-NO"/>
              <a:t>i system</a:t>
            </a:r>
            <a:r>
              <a:rPr lang="nb-NO" dirty="0"/>
              <a:t>.</a:t>
            </a:r>
          </a:p>
        </p:txBody>
      </p:sp>
      <p:sp>
        <p:nvSpPr>
          <p:cNvPr id="4" name="Plassholder for lysbildenummer 3"/>
          <p:cNvSpPr>
            <a:spLocks noGrp="1"/>
          </p:cNvSpPr>
          <p:nvPr>
            <p:ph type="sldNum" sz="quarter" idx="10"/>
          </p:nvPr>
        </p:nvSpPr>
        <p:spPr/>
        <p:txBody>
          <a:bodyPr/>
          <a:lstStyle/>
          <a:p>
            <a:fld id="{9F8E2D80-A283-4DF0-83AE-B0EC5E4BF027}" type="slidenum">
              <a:rPr lang="nb-NO" smtClean="0"/>
              <a:pPr/>
              <a:t>6</a:t>
            </a:fld>
            <a:endParaRPr lang="nb-NO"/>
          </a:p>
        </p:txBody>
      </p:sp>
    </p:spTree>
    <p:extLst>
      <p:ext uri="{BB962C8B-B14F-4D97-AF65-F5344CB8AC3E}">
        <p14:creationId xmlns:p14="http://schemas.microsoft.com/office/powerpoint/2010/main" val="2710573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fontScale="47500" lnSpcReduction="20000"/>
          </a:bodyPr>
          <a:lstStyle/>
          <a:p>
            <a:r>
              <a:rPr lang="nb-NO" sz="1200" i="1" kern="1200" dirty="0">
                <a:solidFill>
                  <a:schemeClr val="tx1"/>
                </a:solidFill>
                <a:latin typeface="+mn-lt"/>
                <a:ea typeface="+mn-ea"/>
                <a:cs typeface="+mn-cs"/>
              </a:rPr>
              <a:t>Empati </a:t>
            </a:r>
            <a:r>
              <a:rPr lang="nb-NO" sz="1200" kern="1200" dirty="0">
                <a:solidFill>
                  <a:schemeClr val="tx1"/>
                </a:solidFill>
                <a:latin typeface="+mn-lt"/>
                <a:ea typeface="+mn-ea"/>
                <a:cs typeface="+mn-cs"/>
              </a:rPr>
              <a:t>vil si evnen til å leve seg inn i andres situasjon. Hvordan påvirker mine handlinger andre? Det å kunne se situasjonen fra den andres side, vise omtanke og respekt for andres følelser og synspunkter. Empati kan utvikles og endres. Sentralt for å utvikle empati er kontakten med egne følelser. For å kunne sette seg inn i andres følelser, er det viktig at man også er bevisst hva som påvirker egne følelser. </a:t>
            </a:r>
          </a:p>
          <a:p>
            <a:r>
              <a:rPr lang="nb-NO" sz="1200" kern="1200" dirty="0">
                <a:solidFill>
                  <a:schemeClr val="tx1"/>
                </a:solidFill>
                <a:latin typeface="+mn-lt"/>
                <a:ea typeface="+mn-ea"/>
                <a:cs typeface="+mn-cs"/>
              </a:rPr>
              <a:t>Eksempler på mål:</a:t>
            </a:r>
          </a:p>
          <a:p>
            <a:pPr lvl="0"/>
            <a:r>
              <a:rPr lang="nb-NO" sz="1200" kern="1200" dirty="0">
                <a:solidFill>
                  <a:schemeClr val="tx1"/>
                </a:solidFill>
                <a:latin typeface="+mn-lt"/>
                <a:ea typeface="+mn-ea"/>
                <a:cs typeface="+mn-cs"/>
              </a:rPr>
              <a:t>Ta andre med i aktivitet og læring, være en god venn.</a:t>
            </a:r>
          </a:p>
          <a:p>
            <a:pPr lvl="0"/>
            <a:r>
              <a:rPr lang="nb-NO" sz="1200" kern="1200" dirty="0">
                <a:solidFill>
                  <a:schemeClr val="tx1"/>
                </a:solidFill>
                <a:latin typeface="+mn-lt"/>
                <a:ea typeface="+mn-ea"/>
                <a:cs typeface="+mn-cs"/>
              </a:rPr>
              <a:t>Vise omsorg og innlevelse i andres situasjon.</a:t>
            </a:r>
          </a:p>
          <a:p>
            <a:pPr lvl="0"/>
            <a:r>
              <a:rPr lang="nb-NO" sz="1200" kern="1200" dirty="0">
                <a:solidFill>
                  <a:schemeClr val="tx1"/>
                </a:solidFill>
                <a:latin typeface="+mn-lt"/>
                <a:ea typeface="+mn-ea"/>
                <a:cs typeface="+mn-cs"/>
              </a:rPr>
              <a:t>Si unnskyld når hun/han har gjort noe dumt mot noen, og gjør rede for hvorfor dette er viktig.</a:t>
            </a:r>
          </a:p>
          <a:p>
            <a:r>
              <a:rPr lang="nb-NO" sz="1200" kern="1200" dirty="0">
                <a:solidFill>
                  <a:schemeClr val="tx1"/>
                </a:solidFill>
                <a:latin typeface="+mn-lt"/>
                <a:ea typeface="+mn-ea"/>
                <a:cs typeface="+mn-cs"/>
              </a:rPr>
              <a:t> </a:t>
            </a:r>
          </a:p>
          <a:p>
            <a:r>
              <a:rPr lang="nb-NO" sz="1200" i="1" kern="1200" dirty="0">
                <a:solidFill>
                  <a:schemeClr val="tx1"/>
                </a:solidFill>
                <a:latin typeface="+mn-lt"/>
                <a:ea typeface="+mn-ea"/>
                <a:cs typeface="+mn-cs"/>
              </a:rPr>
              <a:t>Samarbeidsferdigheter </a:t>
            </a:r>
            <a:r>
              <a:rPr lang="nb-NO" sz="1200" kern="1200" dirty="0">
                <a:solidFill>
                  <a:schemeClr val="tx1"/>
                </a:solidFill>
                <a:latin typeface="+mn-lt"/>
                <a:ea typeface="+mn-ea"/>
                <a:cs typeface="+mn-cs"/>
              </a:rPr>
              <a:t>handler blant annet om å dele med andre, hjelpe andre, følge regler og beskjeder, vente på tur. Det dreier seg om å samarbeide med jevnaldrende og voksne. Samarbeid øves i reelle samarbeidssituasjoner og når samarbeidet aktivt verdsettes. Vi lærer ferdighetene best gjennom å samarbeide mye. Samarbeid er en naturlig del i mange idretter. I lagidretter er evnen til å samarbeide direkte avgjørende for prestasjonen og resultatet. Men også i individuelle idretter vil man kunne dra nytte av gode samarbeidsferdigheter for å skape gode treningsgrupper og team, der utøverne påvirker hverandre på en positiv måte, styrker hverandres motivasjon, øker anstrengelsen og bedrer utviklingen og prestasjonene.</a:t>
            </a:r>
          </a:p>
          <a:p>
            <a:r>
              <a:rPr lang="nb-NO" sz="1200" kern="1200" dirty="0">
                <a:solidFill>
                  <a:schemeClr val="tx1"/>
                </a:solidFill>
                <a:latin typeface="+mn-lt"/>
                <a:ea typeface="+mn-ea"/>
                <a:cs typeface="+mn-cs"/>
              </a:rPr>
              <a:t>Eksempler på mål:</a:t>
            </a:r>
          </a:p>
          <a:p>
            <a:pPr lvl="0"/>
            <a:r>
              <a:rPr lang="nb-NO" sz="1200" kern="1200" dirty="0">
                <a:solidFill>
                  <a:schemeClr val="tx1"/>
                </a:solidFill>
                <a:latin typeface="+mn-lt"/>
                <a:ea typeface="+mn-ea"/>
                <a:cs typeface="+mn-cs"/>
              </a:rPr>
              <a:t>Samarbeide om en oppgave eller øvelse. </a:t>
            </a:r>
          </a:p>
          <a:p>
            <a:pPr lvl="0"/>
            <a:r>
              <a:rPr lang="nb-NO" sz="1200" kern="1200" dirty="0">
                <a:solidFill>
                  <a:schemeClr val="tx1"/>
                </a:solidFill>
                <a:latin typeface="+mn-lt"/>
                <a:ea typeface="+mn-ea"/>
                <a:cs typeface="+mn-cs"/>
              </a:rPr>
              <a:t>Gi informativ tilbakemelding på andres prestasjoner og motivere dem for videre innsats. </a:t>
            </a:r>
          </a:p>
          <a:p>
            <a:pPr lvl="0"/>
            <a:r>
              <a:rPr lang="nb-NO" sz="1200" kern="1200" dirty="0">
                <a:solidFill>
                  <a:schemeClr val="tx1"/>
                </a:solidFill>
                <a:latin typeface="+mn-lt"/>
                <a:ea typeface="+mn-ea"/>
                <a:cs typeface="+mn-cs"/>
              </a:rPr>
              <a:t>Gi </a:t>
            </a:r>
            <a:r>
              <a:rPr lang="nb-NO" sz="1200" kern="1200" dirty="0" err="1">
                <a:solidFill>
                  <a:schemeClr val="tx1"/>
                </a:solidFill>
                <a:latin typeface="+mn-lt"/>
                <a:ea typeface="+mn-ea"/>
                <a:cs typeface="+mn-cs"/>
              </a:rPr>
              <a:t>medspillere/treningskammerater</a:t>
            </a:r>
            <a:r>
              <a:rPr lang="nb-NO" sz="1200" kern="1200" dirty="0">
                <a:solidFill>
                  <a:schemeClr val="tx1"/>
                </a:solidFill>
                <a:latin typeface="+mn-lt"/>
                <a:ea typeface="+mn-ea"/>
                <a:cs typeface="+mn-cs"/>
              </a:rPr>
              <a:t> deler av æren for et resultat som flere har vært med på.</a:t>
            </a:r>
          </a:p>
          <a:p>
            <a:r>
              <a:rPr lang="nb-NO" sz="1200" kern="1200" dirty="0">
                <a:solidFill>
                  <a:schemeClr val="tx1"/>
                </a:solidFill>
                <a:latin typeface="+mn-lt"/>
                <a:ea typeface="+mn-ea"/>
                <a:cs typeface="+mn-cs"/>
              </a:rPr>
              <a:t> </a:t>
            </a:r>
          </a:p>
          <a:p>
            <a:r>
              <a:rPr lang="nb-NO" sz="1200" i="1" kern="1200" dirty="0">
                <a:solidFill>
                  <a:schemeClr val="tx1"/>
                </a:solidFill>
                <a:latin typeface="+mn-lt"/>
                <a:ea typeface="+mn-ea"/>
                <a:cs typeface="+mn-cs"/>
              </a:rPr>
              <a:t>Selvhevdelse</a:t>
            </a:r>
            <a:r>
              <a:rPr lang="nb-NO" sz="1200" kern="1200" dirty="0">
                <a:solidFill>
                  <a:schemeClr val="tx1"/>
                </a:solidFill>
                <a:latin typeface="+mn-lt"/>
                <a:ea typeface="+mn-ea"/>
                <a:cs typeface="+mn-cs"/>
              </a:rPr>
              <a:t> er å kunne be om hjelp og informasjon, å presentere seg og å reagere på andres handlinger. Videre handler det om å kunne markere seg sosialt, blant annet ved å utrykke egne meninger og standpunkter, si nei til det man helst ikke bør være med på. Evnen til hensiktsmessig selvhevdelse er ofte avgjørende for å kunne delta aktivt i sosiale miljøer og felleskap. Selvhevdelse dreier seg om å utrykke uavhengighet og autonomi, samt å ta sosial kontakt og initiativ. I noen grad dreier det seg om forholdet mellom å være aktør i sitt eget liv eller brikker i andres. </a:t>
            </a:r>
          </a:p>
          <a:p>
            <a:r>
              <a:rPr lang="nb-NO" sz="1200" kern="1200" dirty="0">
                <a:solidFill>
                  <a:schemeClr val="tx1"/>
                </a:solidFill>
                <a:latin typeface="+mn-lt"/>
                <a:ea typeface="+mn-ea"/>
                <a:cs typeface="+mn-cs"/>
              </a:rPr>
              <a:t>Legger vi opp til at utøverne selv må komme med forslag og ta beslutninger, eller vet vi trenere best hva utøverne skal gjøre og forteller dem det? Verdsetter vi trenere initiativ fra utøverne, eller vil vi helst at de spør oss om råd? </a:t>
            </a:r>
          </a:p>
          <a:p>
            <a:r>
              <a:rPr lang="nb-NO" sz="1200" kern="1200" dirty="0">
                <a:solidFill>
                  <a:schemeClr val="tx1"/>
                </a:solidFill>
                <a:latin typeface="+mn-lt"/>
                <a:ea typeface="+mn-ea"/>
                <a:cs typeface="+mn-cs"/>
              </a:rPr>
              <a:t>Eksempler på mål: </a:t>
            </a:r>
          </a:p>
          <a:p>
            <a:pPr lvl="0"/>
            <a:r>
              <a:rPr lang="nb-NO" sz="1200" kern="1200" dirty="0">
                <a:solidFill>
                  <a:schemeClr val="tx1"/>
                </a:solidFill>
                <a:latin typeface="+mn-lt"/>
                <a:ea typeface="+mn-ea"/>
                <a:cs typeface="+mn-cs"/>
              </a:rPr>
              <a:t>Motstå gruppepress. </a:t>
            </a:r>
          </a:p>
          <a:p>
            <a:pPr lvl="0"/>
            <a:r>
              <a:rPr lang="nb-NO" sz="1200" kern="1200" dirty="0">
                <a:solidFill>
                  <a:schemeClr val="tx1"/>
                </a:solidFill>
                <a:latin typeface="+mn-lt"/>
                <a:ea typeface="+mn-ea"/>
                <a:cs typeface="+mn-cs"/>
              </a:rPr>
              <a:t>Argumentere for egne meninger selv om de avviker fra andres.</a:t>
            </a:r>
          </a:p>
          <a:p>
            <a:pPr lvl="0"/>
            <a:r>
              <a:rPr lang="nb-NO" sz="1200" kern="1200" dirty="0">
                <a:solidFill>
                  <a:schemeClr val="tx1"/>
                </a:solidFill>
                <a:latin typeface="+mn-lt"/>
                <a:ea typeface="+mn-ea"/>
                <a:cs typeface="+mn-cs"/>
              </a:rPr>
              <a:t>Henvende seg til treneren og andre utøvere dersom man ikke forstår en oppgave eller hvordan den skal løses.</a:t>
            </a:r>
          </a:p>
          <a:p>
            <a:r>
              <a:rPr lang="nb-NO" sz="1200" kern="1200" dirty="0">
                <a:solidFill>
                  <a:schemeClr val="tx1"/>
                </a:solidFill>
                <a:latin typeface="+mn-lt"/>
                <a:ea typeface="+mn-ea"/>
                <a:cs typeface="+mn-cs"/>
              </a:rPr>
              <a:t> </a:t>
            </a:r>
          </a:p>
          <a:p>
            <a:r>
              <a:rPr lang="nb-NO" sz="1200" i="1" kern="1200" dirty="0">
                <a:solidFill>
                  <a:schemeClr val="tx1"/>
                </a:solidFill>
                <a:latin typeface="+mn-lt"/>
                <a:ea typeface="+mn-ea"/>
                <a:cs typeface="+mn-cs"/>
              </a:rPr>
              <a:t>Selvkontroll</a:t>
            </a:r>
            <a:r>
              <a:rPr lang="nb-NO" sz="1200" kern="1200" dirty="0">
                <a:solidFill>
                  <a:schemeClr val="tx1"/>
                </a:solidFill>
                <a:latin typeface="+mn-lt"/>
                <a:ea typeface="+mn-ea"/>
                <a:cs typeface="+mn-cs"/>
              </a:rPr>
              <a:t> regulerer forholdet mellom atferd og følelser, også kalt impulskontroll. Det handler om evnen til å tilpasse seg fellesskapet og ta hensyn til andre. Evnen til selvkontroll kommer tydelig frem i måten man reagerer når man opplever frustrasjon og motgang, eller når det oppstår uenighet eller konflikter. Ved god selvkontroll takler man situasjonene uten å bli sint eller ta igjen. Man må kunne utsette behov, for eksempel vente på tur, og kunne vise glede, sinne på situasjonstilpassede måter. I idrett handler dette også om å respektere spillereglene, både de skrevne og uskrevne. Respektere de avgjørelser som er tas for eksempel av dommeren, kunne håndtere nederlag eller det å mislykkes med god sportsånd og kunne glede seg over andres fremgang. </a:t>
            </a:r>
          </a:p>
          <a:p>
            <a:r>
              <a:rPr lang="nb-NO" sz="1200" kern="1200" dirty="0">
                <a:solidFill>
                  <a:schemeClr val="tx1"/>
                </a:solidFill>
                <a:latin typeface="+mn-lt"/>
                <a:ea typeface="+mn-ea"/>
                <a:cs typeface="+mn-cs"/>
              </a:rPr>
              <a:t>Eksempler på mål: </a:t>
            </a:r>
          </a:p>
          <a:p>
            <a:pPr lvl="0"/>
            <a:r>
              <a:rPr lang="nb-NO" sz="1200" kern="1200" dirty="0">
                <a:solidFill>
                  <a:schemeClr val="tx1"/>
                </a:solidFill>
                <a:latin typeface="+mn-lt"/>
                <a:ea typeface="+mn-ea"/>
                <a:cs typeface="+mn-cs"/>
              </a:rPr>
              <a:t>Beherske sinne/frustrasjon og finne hensiktsmessige alternativer i konfliktsituasjoner. </a:t>
            </a:r>
          </a:p>
          <a:p>
            <a:pPr lvl="0"/>
            <a:r>
              <a:rPr lang="nb-NO" sz="1200" kern="1200" dirty="0">
                <a:solidFill>
                  <a:schemeClr val="tx1"/>
                </a:solidFill>
                <a:latin typeface="+mn-lt"/>
                <a:ea typeface="+mn-ea"/>
                <a:cs typeface="+mn-cs"/>
              </a:rPr>
              <a:t>Respektere andres syn og andres behov. </a:t>
            </a:r>
          </a:p>
          <a:p>
            <a:pPr lvl="0"/>
            <a:r>
              <a:rPr lang="nb-NO" sz="1200" kern="1200" dirty="0">
                <a:solidFill>
                  <a:schemeClr val="tx1"/>
                </a:solidFill>
                <a:latin typeface="+mn-lt"/>
                <a:ea typeface="+mn-ea"/>
                <a:cs typeface="+mn-cs"/>
              </a:rPr>
              <a:t>Se og vurdere konsekvenser av egne handlinger. </a:t>
            </a:r>
          </a:p>
          <a:p>
            <a:pPr lvl="0"/>
            <a:r>
              <a:rPr lang="nb-NO" sz="1200" kern="1200" dirty="0">
                <a:solidFill>
                  <a:schemeClr val="tx1"/>
                </a:solidFill>
                <a:latin typeface="+mn-lt"/>
                <a:ea typeface="+mn-ea"/>
                <a:cs typeface="+mn-cs"/>
              </a:rPr>
              <a:t>Diskutere med andre og oppnå enighet dersom det oppstår konflikt.</a:t>
            </a:r>
          </a:p>
          <a:p>
            <a:r>
              <a:rPr lang="nb-NO" sz="1200" kern="1200" dirty="0">
                <a:solidFill>
                  <a:schemeClr val="tx1"/>
                </a:solidFill>
                <a:latin typeface="+mn-lt"/>
                <a:ea typeface="+mn-ea"/>
                <a:cs typeface="+mn-cs"/>
              </a:rPr>
              <a:t> </a:t>
            </a:r>
          </a:p>
          <a:p>
            <a:r>
              <a:rPr lang="nb-NO" sz="1200" i="1" kern="1200" dirty="0">
                <a:solidFill>
                  <a:schemeClr val="tx1"/>
                </a:solidFill>
                <a:latin typeface="+mn-lt"/>
                <a:ea typeface="+mn-ea"/>
                <a:cs typeface="+mn-cs"/>
              </a:rPr>
              <a:t>Ansvarlighet</a:t>
            </a:r>
            <a:r>
              <a:rPr lang="nb-NO" sz="1200" kern="1200" dirty="0">
                <a:solidFill>
                  <a:schemeClr val="tx1"/>
                </a:solidFill>
                <a:latin typeface="+mn-lt"/>
                <a:ea typeface="+mn-ea"/>
                <a:cs typeface="+mn-cs"/>
              </a:rPr>
              <a:t> dreier seg om å vise respekt for egne og andres eiendeler og arbeid, samt kunne utføre oppgaver. Man utvikler ansvarlighet gjennom å få medbestemmelse og ta konsekvensene av det. Ta ansvar for idrettens regler, fair play og være med å forme de skrevne og uskrevne regler som skal gjelde i gruppen. En forutsetning for ansvarlighet er tillit. Ansvarlighet handler også om å kommunisere med voksne. Det er viktig å merke seg at man som trener selv gjerne må gi slipp på noe av kontrollen, for å utvikle ansvar hos utøverne. Da vil man også kunne tilrettelegge for økt selvhevdelse hos utøverne.</a:t>
            </a:r>
          </a:p>
          <a:p>
            <a:r>
              <a:rPr lang="nb-NO" sz="1200" kern="1200" dirty="0">
                <a:solidFill>
                  <a:schemeClr val="tx1"/>
                </a:solidFill>
                <a:latin typeface="+mn-lt"/>
                <a:ea typeface="+mn-ea"/>
                <a:cs typeface="+mn-cs"/>
              </a:rPr>
              <a:t>Eksempler på mål:</a:t>
            </a:r>
          </a:p>
          <a:p>
            <a:pPr lvl="0"/>
            <a:r>
              <a:rPr lang="nb-NO" sz="1200" kern="1200" dirty="0">
                <a:solidFill>
                  <a:schemeClr val="tx1"/>
                </a:solidFill>
                <a:latin typeface="+mn-lt"/>
                <a:ea typeface="+mn-ea"/>
                <a:cs typeface="+mn-cs"/>
              </a:rPr>
              <a:t>Ha orden på utstyret mitt i garderoben og hjemme. </a:t>
            </a:r>
          </a:p>
          <a:p>
            <a:pPr lvl="0"/>
            <a:r>
              <a:rPr lang="nb-NO" sz="1200" kern="1200" dirty="0">
                <a:solidFill>
                  <a:schemeClr val="tx1"/>
                </a:solidFill>
                <a:latin typeface="+mn-lt"/>
                <a:ea typeface="+mn-ea"/>
                <a:cs typeface="+mn-cs"/>
              </a:rPr>
              <a:t>Møte til rett tid. </a:t>
            </a:r>
          </a:p>
          <a:p>
            <a:pPr lvl="0"/>
            <a:r>
              <a:rPr lang="nb-NO" sz="1200" kern="1200" dirty="0">
                <a:solidFill>
                  <a:schemeClr val="tx1"/>
                </a:solidFill>
                <a:latin typeface="+mn-lt"/>
                <a:ea typeface="+mn-ea"/>
                <a:cs typeface="+mn-cs"/>
              </a:rPr>
              <a:t>Følge med og etterkomme trenernes instrukser. </a:t>
            </a:r>
          </a:p>
          <a:p>
            <a:pPr lvl="0"/>
            <a:r>
              <a:rPr lang="nb-NO" sz="1200" kern="1200" dirty="0">
                <a:solidFill>
                  <a:schemeClr val="tx1"/>
                </a:solidFill>
                <a:latin typeface="+mn-lt"/>
                <a:ea typeface="+mn-ea"/>
                <a:cs typeface="+mn-cs"/>
              </a:rPr>
              <a:t>Reagere hensiktsmessig på andre utøveres ros og oppmuntring. </a:t>
            </a:r>
          </a:p>
          <a:p>
            <a:pPr lvl="0"/>
            <a:r>
              <a:rPr lang="nb-NO" sz="1200" kern="1200" dirty="0">
                <a:solidFill>
                  <a:schemeClr val="tx1"/>
                </a:solidFill>
                <a:latin typeface="+mn-lt"/>
                <a:ea typeface="+mn-ea"/>
                <a:cs typeface="+mn-cs"/>
              </a:rPr>
              <a:t>Følge de skrevne og uskrevne reglene som gjelder i idretten og gruppen både på trening og i konkurranser.</a:t>
            </a:r>
          </a:p>
          <a:p>
            <a:endParaRPr lang="nb-NO" dirty="0"/>
          </a:p>
        </p:txBody>
      </p:sp>
      <p:sp>
        <p:nvSpPr>
          <p:cNvPr id="4" name="Plassholder for lysbildenummer 3"/>
          <p:cNvSpPr>
            <a:spLocks noGrp="1"/>
          </p:cNvSpPr>
          <p:nvPr>
            <p:ph type="sldNum" sz="quarter" idx="10"/>
          </p:nvPr>
        </p:nvSpPr>
        <p:spPr/>
        <p:txBody>
          <a:bodyPr/>
          <a:lstStyle/>
          <a:p>
            <a:fld id="{9F8E2D80-A283-4DF0-83AE-B0EC5E4BF027}" type="slidenum">
              <a:rPr lang="nb-NO" smtClean="0"/>
              <a:pPr/>
              <a:t>8</a:t>
            </a:fld>
            <a:endParaRPr lang="nb-NO"/>
          </a:p>
        </p:txBody>
      </p:sp>
    </p:spTree>
    <p:extLst>
      <p:ext uri="{BB962C8B-B14F-4D97-AF65-F5344CB8AC3E}">
        <p14:creationId xmlns:p14="http://schemas.microsoft.com/office/powerpoint/2010/main" val="3121899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nb-NO" dirty="0"/>
              <a:t>Vinner i livet,</a:t>
            </a:r>
            <a:r>
              <a:rPr lang="nb-NO" baseline="0" dirty="0"/>
              <a:t> </a:t>
            </a:r>
            <a:r>
              <a:rPr lang="nb-NO" baseline="0" dirty="0" err="1"/>
              <a:t>tor</a:t>
            </a:r>
            <a:r>
              <a:rPr lang="nb-NO" baseline="0" dirty="0"/>
              <a:t> man kan mestre utfordringer man står ovenfor, utvikling og læring med innsats som Anstrengelse Læring </a:t>
            </a:r>
            <a:r>
              <a:rPr lang="nb-NO" baseline="0" dirty="0" err="1"/>
              <a:t>Mistag</a:t>
            </a:r>
            <a:endParaRPr lang="nb-NO" dirty="0"/>
          </a:p>
        </p:txBody>
      </p:sp>
      <p:sp>
        <p:nvSpPr>
          <p:cNvPr id="4" name="Plassholder for lysbildenummer 3"/>
          <p:cNvSpPr>
            <a:spLocks noGrp="1"/>
          </p:cNvSpPr>
          <p:nvPr>
            <p:ph type="sldNum" sz="quarter" idx="10"/>
          </p:nvPr>
        </p:nvSpPr>
        <p:spPr/>
        <p:txBody>
          <a:bodyPr/>
          <a:lstStyle/>
          <a:p>
            <a:fld id="{9F8E2D80-A283-4DF0-83AE-B0EC5E4BF027}" type="slidenum">
              <a:rPr lang="nb-NO" smtClean="0"/>
              <a:pPr/>
              <a:t>10</a:t>
            </a:fld>
            <a:endParaRPr lang="nb-NO"/>
          </a:p>
        </p:txBody>
      </p:sp>
    </p:spTree>
    <p:extLst>
      <p:ext uri="{BB962C8B-B14F-4D97-AF65-F5344CB8AC3E}">
        <p14:creationId xmlns:p14="http://schemas.microsoft.com/office/powerpoint/2010/main" val="939618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200" b="1" kern="1200" dirty="0">
                <a:solidFill>
                  <a:schemeClr val="tx1"/>
                </a:solidFill>
                <a:latin typeface="+mn-lt"/>
                <a:ea typeface="+mn-ea"/>
                <a:cs typeface="+mn-cs"/>
              </a:rPr>
              <a:t>Men sosiale ferdigheter isolert, er ikke tilstrekkelige for å utvikle seg sosialt. Vi må i tillegg ha kunnskap om hvilke ferdigheter det er riktig å benytte til enhver tid, ut fra situasjonen man er i og hvordan det vil påvirke mottakerne. Dette læres kun gjennom erfaring, gjennom å se hvordan egen atferd påvirker andre. Dette sammen med troen på at en kan mestre den sosiale utfordringen en står ovenfor, er avgjørende for å bli motivert til å ta i bruk ulike sosiale ferdigheter. Da utvikler man sosial kompetanse. </a:t>
            </a:r>
            <a:r>
              <a:rPr lang="nb-NO" sz="1200" kern="1200" dirty="0">
                <a:solidFill>
                  <a:schemeClr val="tx1"/>
                </a:solidFill>
                <a:latin typeface="+mn-lt"/>
                <a:ea typeface="+mn-ea"/>
                <a:cs typeface="+mn-cs"/>
              </a:rPr>
              <a:t>Dersom vi ikke tror vi kan mestre ulike sosiale situasjoner med de ferdighetene vi har lært, vil vi ikke kunne handle sosialt kompetent ovenfor sosiale utfordringer i hverdagen. </a:t>
            </a:r>
          </a:p>
          <a:p>
            <a:endParaRPr lang="nb-NO" dirty="0"/>
          </a:p>
        </p:txBody>
      </p:sp>
      <p:sp>
        <p:nvSpPr>
          <p:cNvPr id="4" name="Plassholder for lysbildenummer 3"/>
          <p:cNvSpPr>
            <a:spLocks noGrp="1"/>
          </p:cNvSpPr>
          <p:nvPr>
            <p:ph type="sldNum" sz="quarter" idx="10"/>
          </p:nvPr>
        </p:nvSpPr>
        <p:spPr/>
        <p:txBody>
          <a:bodyPr/>
          <a:lstStyle/>
          <a:p>
            <a:fld id="{9F8E2D80-A283-4DF0-83AE-B0EC5E4BF027}" type="slidenum">
              <a:rPr lang="nb-NO" smtClean="0"/>
              <a:pPr/>
              <a:t>12</a:t>
            </a:fld>
            <a:endParaRPr lang="nb-NO"/>
          </a:p>
        </p:txBody>
      </p:sp>
    </p:spTree>
    <p:extLst>
      <p:ext uri="{BB962C8B-B14F-4D97-AF65-F5344CB8AC3E}">
        <p14:creationId xmlns:p14="http://schemas.microsoft.com/office/powerpoint/2010/main" val="6590546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nb-NO" sz="1200" kern="1200" dirty="0">
                <a:solidFill>
                  <a:schemeClr val="tx1"/>
                </a:solidFill>
                <a:latin typeface="+mn-lt"/>
                <a:ea typeface="+mn-ea"/>
                <a:cs typeface="+mn-cs"/>
              </a:rPr>
              <a:t>Evalueringer fra arbeid med sosial kompetanse i skolen, viser at det gir best effekt dersom hele skolen er involvert i arbeidet. Det finnes egne program som forsøker å endre elevenes atferd og kompetanse ved å endre kontekstuelle betingelser i skolen. For eksempel læreplaner, skolens regler og regelhåndhevelse, samarbeid mellom de voksne aktørene og relasjonelle forhold mellom elever og mellom elever og lærere. </a:t>
            </a:r>
            <a:r>
              <a:rPr lang="nb-NO" sz="1200" kern="1200" dirty="0" err="1">
                <a:solidFill>
                  <a:schemeClr val="tx1"/>
                </a:solidFill>
                <a:latin typeface="+mn-lt"/>
                <a:ea typeface="+mn-ea"/>
                <a:cs typeface="+mn-cs"/>
              </a:rPr>
              <a:t>Felels</a:t>
            </a:r>
            <a:r>
              <a:rPr lang="nb-NO" sz="1200" kern="1200" dirty="0">
                <a:solidFill>
                  <a:schemeClr val="tx1"/>
                </a:solidFill>
                <a:latin typeface="+mn-lt"/>
                <a:ea typeface="+mn-ea"/>
                <a:cs typeface="+mn-cs"/>
              </a:rPr>
              <a:t> mål, felles fokus.</a:t>
            </a:r>
            <a:endParaRPr lang="nb-NO" dirty="0"/>
          </a:p>
        </p:txBody>
      </p:sp>
      <p:sp>
        <p:nvSpPr>
          <p:cNvPr id="4" name="Plassholder for lysbildenummer 3"/>
          <p:cNvSpPr>
            <a:spLocks noGrp="1"/>
          </p:cNvSpPr>
          <p:nvPr>
            <p:ph type="sldNum" sz="quarter" idx="10"/>
          </p:nvPr>
        </p:nvSpPr>
        <p:spPr/>
        <p:txBody>
          <a:bodyPr/>
          <a:lstStyle/>
          <a:p>
            <a:fld id="{9F8E2D80-A283-4DF0-83AE-B0EC5E4BF027}" type="slidenum">
              <a:rPr lang="nb-NO" smtClean="0"/>
              <a:pPr/>
              <a:t>15</a:t>
            </a:fld>
            <a:endParaRPr lang="nb-NO"/>
          </a:p>
        </p:txBody>
      </p:sp>
    </p:spTree>
    <p:extLst>
      <p:ext uri="{BB962C8B-B14F-4D97-AF65-F5344CB8AC3E}">
        <p14:creationId xmlns:p14="http://schemas.microsoft.com/office/powerpoint/2010/main" val="2783155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nb-NO" dirty="0"/>
              <a:t>Erfaring fra egen barneidrett, når begynner</a:t>
            </a:r>
            <a:r>
              <a:rPr lang="nb-NO" baseline="0" dirty="0"/>
              <a:t> det, hvem sier hva de skal gjøre?</a:t>
            </a:r>
            <a:endParaRPr lang="nb-NO" dirty="0"/>
          </a:p>
        </p:txBody>
      </p:sp>
      <p:sp>
        <p:nvSpPr>
          <p:cNvPr id="4" name="Plassholder for lysbildenummer 3"/>
          <p:cNvSpPr>
            <a:spLocks noGrp="1"/>
          </p:cNvSpPr>
          <p:nvPr>
            <p:ph type="sldNum" sz="quarter" idx="10"/>
          </p:nvPr>
        </p:nvSpPr>
        <p:spPr/>
        <p:txBody>
          <a:bodyPr/>
          <a:lstStyle/>
          <a:p>
            <a:fld id="{9F8E2D80-A283-4DF0-83AE-B0EC5E4BF027}" type="slidenum">
              <a:rPr lang="nb-NO" smtClean="0"/>
              <a:pPr/>
              <a:t>16</a:t>
            </a:fld>
            <a:endParaRPr lang="nb-NO"/>
          </a:p>
        </p:txBody>
      </p:sp>
    </p:spTree>
    <p:extLst>
      <p:ext uri="{BB962C8B-B14F-4D97-AF65-F5344CB8AC3E}">
        <p14:creationId xmlns:p14="http://schemas.microsoft.com/office/powerpoint/2010/main" val="38560760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pic>
        <p:nvPicPr>
          <p:cNvPr id="7" name="Bild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6512" y="0"/>
            <a:ext cx="9168000" cy="6876000"/>
          </a:xfrm>
          <a:prstGeom prst="rect">
            <a:avLst/>
          </a:prstGeom>
        </p:spPr>
      </p:pic>
      <p:sp>
        <p:nvSpPr>
          <p:cNvPr id="2" name="Tittel 1"/>
          <p:cNvSpPr>
            <a:spLocks noGrp="1"/>
          </p:cNvSpPr>
          <p:nvPr>
            <p:ph type="ctrTitle"/>
          </p:nvPr>
        </p:nvSpPr>
        <p:spPr>
          <a:xfrm>
            <a:off x="467544" y="2130425"/>
            <a:ext cx="6120680" cy="1470025"/>
          </a:xfrm>
        </p:spPr>
        <p:txBody>
          <a:bodyPr/>
          <a:lstStyle>
            <a:lvl1pPr algn="l">
              <a:defRPr>
                <a:solidFill>
                  <a:schemeClr val="bg1"/>
                </a:solidFill>
              </a:defRPr>
            </a:lvl1pPr>
          </a:lstStyle>
          <a:p>
            <a:r>
              <a:rPr lang="nb-NO" dirty="0"/>
              <a:t>Klikk for å redigere tittelstil</a:t>
            </a:r>
          </a:p>
        </p:txBody>
      </p:sp>
      <p:sp>
        <p:nvSpPr>
          <p:cNvPr id="3" name="Undertittel 2"/>
          <p:cNvSpPr>
            <a:spLocks noGrp="1"/>
          </p:cNvSpPr>
          <p:nvPr>
            <p:ph type="subTitle" idx="1"/>
          </p:nvPr>
        </p:nvSpPr>
        <p:spPr>
          <a:xfrm>
            <a:off x="467544" y="3886200"/>
            <a:ext cx="6400800" cy="1752600"/>
          </a:xfrm>
        </p:spPr>
        <p:txBody>
          <a:bodyPr/>
          <a:lstStyle>
            <a:lvl1pPr marL="0" indent="0" algn="l">
              <a:buNone/>
              <a:defRPr>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dirty="0"/>
              <a:t>Klikk for å redigere undertittelstil i malen</a:t>
            </a:r>
          </a:p>
        </p:txBody>
      </p:sp>
      <p:sp>
        <p:nvSpPr>
          <p:cNvPr id="4" name="Plassholder for dato 3"/>
          <p:cNvSpPr>
            <a:spLocks noGrp="1"/>
          </p:cNvSpPr>
          <p:nvPr>
            <p:ph type="dt" sz="half" idx="10"/>
          </p:nvPr>
        </p:nvSpPr>
        <p:spPr/>
        <p:txBody>
          <a:bodyPr/>
          <a:lstStyle>
            <a:lvl1pPr>
              <a:defRPr>
                <a:solidFill>
                  <a:schemeClr val="accent1">
                    <a:lumMod val="60000"/>
                    <a:lumOff val="40000"/>
                  </a:schemeClr>
                </a:solidFill>
              </a:defRPr>
            </a:lvl1pPr>
          </a:lstStyle>
          <a:p>
            <a:fld id="{CE87ED82-71D2-4E86-85D7-1A6CF40EA9FD}" type="datetimeFigureOut">
              <a:rPr lang="nb-NO" smtClean="0"/>
              <a:pPr/>
              <a:t>06.11.2018</a:t>
            </a:fld>
            <a:endParaRPr lang="nb-NO"/>
          </a:p>
        </p:txBody>
      </p:sp>
      <p:sp>
        <p:nvSpPr>
          <p:cNvPr id="5" name="Plassholder for bunntekst 4"/>
          <p:cNvSpPr>
            <a:spLocks noGrp="1"/>
          </p:cNvSpPr>
          <p:nvPr>
            <p:ph type="ftr" sz="quarter" idx="11"/>
          </p:nvPr>
        </p:nvSpPr>
        <p:spPr/>
        <p:txBody>
          <a:bodyPr/>
          <a:lstStyle>
            <a:lvl1pPr>
              <a:defRPr>
                <a:solidFill>
                  <a:schemeClr val="accent1">
                    <a:lumMod val="60000"/>
                    <a:lumOff val="40000"/>
                  </a:schemeClr>
                </a:solidFill>
              </a:defRPr>
            </a:lvl1pPr>
          </a:lstStyle>
          <a:p>
            <a:endParaRPr lang="nb-NO" dirty="0"/>
          </a:p>
        </p:txBody>
      </p:sp>
    </p:spTree>
    <p:extLst>
      <p:ext uri="{BB962C8B-B14F-4D97-AF65-F5344CB8AC3E}">
        <p14:creationId xmlns:p14="http://schemas.microsoft.com/office/powerpoint/2010/main" val="3227396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CE87ED82-71D2-4E86-85D7-1A6CF40EA9FD}" type="datetimeFigureOut">
              <a:rPr lang="nb-NO" smtClean="0"/>
              <a:pPr/>
              <a:t>06.11.2018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B29EF936-2C06-4C98-9427-3F705BF65611}" type="slidenum">
              <a:rPr lang="nb-NO" smtClean="0"/>
              <a:pPr/>
              <a:t>‹#›</a:t>
            </a:fld>
            <a:endParaRPr lang="nb-NO"/>
          </a:p>
        </p:txBody>
      </p:sp>
    </p:spTree>
    <p:extLst>
      <p:ext uri="{BB962C8B-B14F-4D97-AF65-F5344CB8AC3E}">
        <p14:creationId xmlns:p14="http://schemas.microsoft.com/office/powerpoint/2010/main" val="2808529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CE87ED82-71D2-4E86-85D7-1A6CF40EA9FD}" type="datetimeFigureOut">
              <a:rPr lang="nb-NO" smtClean="0"/>
              <a:pPr/>
              <a:t>06.11.2018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B29EF936-2C06-4C98-9427-3F705BF65611}" type="slidenum">
              <a:rPr lang="nb-NO" smtClean="0"/>
              <a:pPr/>
              <a:t>‹#›</a:t>
            </a:fld>
            <a:endParaRPr lang="nb-NO"/>
          </a:p>
        </p:txBody>
      </p:sp>
    </p:spTree>
    <p:extLst>
      <p:ext uri="{BB962C8B-B14F-4D97-AF65-F5344CB8AC3E}">
        <p14:creationId xmlns:p14="http://schemas.microsoft.com/office/powerpoint/2010/main" val="1862214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p>
            <a:r>
              <a:rPr lang="nb-NO"/>
              <a:t>Klikk for å redigere tittelstil</a:t>
            </a:r>
          </a:p>
        </p:txBody>
      </p:sp>
      <p:sp>
        <p:nvSpPr>
          <p:cNvPr id="3" name="Plassholder for tekst 2"/>
          <p:cNvSpPr>
            <a:spLocks noGrp="1"/>
          </p:cNvSpPr>
          <p:nvPr>
            <p:ph type="body" sz="half" idx="1"/>
          </p:nvPr>
        </p:nvSpPr>
        <p:spPr>
          <a:xfrm>
            <a:off x="457200" y="1600200"/>
            <a:ext cx="4038600" cy="452596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48200" y="1600200"/>
            <a:ext cx="4038600" cy="452596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Rectangle 4"/>
          <p:cNvSpPr>
            <a:spLocks noGrp="1" noChangeArrowheads="1"/>
          </p:cNvSpPr>
          <p:nvPr>
            <p:ph type="dt" sz="half" idx="10"/>
          </p:nvPr>
        </p:nvSpPr>
        <p:spPr>
          <a:ln/>
        </p:spPr>
        <p:txBody>
          <a:bodyPr/>
          <a:lstStyle>
            <a:lvl1pPr>
              <a:defRPr/>
            </a:lvl1pPr>
          </a:lstStyle>
          <a:p>
            <a:pPr>
              <a:defRPr/>
            </a:pPr>
            <a:endParaRPr lang="nb-NO"/>
          </a:p>
        </p:txBody>
      </p:sp>
      <p:sp>
        <p:nvSpPr>
          <p:cNvPr id="6" name="Rectangle 5"/>
          <p:cNvSpPr>
            <a:spLocks noGrp="1" noChangeArrowheads="1"/>
          </p:cNvSpPr>
          <p:nvPr>
            <p:ph type="ftr" sz="quarter" idx="11"/>
          </p:nvPr>
        </p:nvSpPr>
        <p:spPr>
          <a:ln/>
        </p:spPr>
        <p:txBody>
          <a:bodyPr/>
          <a:lstStyle>
            <a:lvl1pPr>
              <a:defRPr/>
            </a:lvl1pPr>
          </a:lstStyle>
          <a:p>
            <a:pPr>
              <a:defRPr/>
            </a:pPr>
            <a:endParaRPr lang="nb-NO"/>
          </a:p>
        </p:txBody>
      </p:sp>
      <p:sp>
        <p:nvSpPr>
          <p:cNvPr id="7" name="Rectangle 6"/>
          <p:cNvSpPr>
            <a:spLocks noGrp="1" noChangeArrowheads="1"/>
          </p:cNvSpPr>
          <p:nvPr>
            <p:ph type="sldNum" sz="quarter" idx="12"/>
          </p:nvPr>
        </p:nvSpPr>
        <p:spPr>
          <a:ln/>
        </p:spPr>
        <p:txBody>
          <a:bodyPr/>
          <a:lstStyle>
            <a:lvl1pPr>
              <a:defRPr/>
            </a:lvl1pPr>
          </a:lstStyle>
          <a:p>
            <a:pPr>
              <a:defRPr/>
            </a:pPr>
            <a:fld id="{51F66077-67BF-4644-8EF6-1D4167B759B4}" type="slidenum">
              <a:rPr lang="nb-NO"/>
              <a:pPr>
                <a:defRPr/>
              </a:pPr>
              <a:t>‹#›</a:t>
            </a:fld>
            <a:endParaRPr lang="nb-NO"/>
          </a:p>
        </p:txBody>
      </p:sp>
    </p:spTree>
    <p:extLst>
      <p:ext uri="{BB962C8B-B14F-4D97-AF65-F5344CB8AC3E}">
        <p14:creationId xmlns:p14="http://schemas.microsoft.com/office/powerpoint/2010/main" val="36307664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cSld name="Tittel, diagram og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p>
            <a:r>
              <a:rPr lang="nb-NO"/>
              <a:t>Klikk for å redigere tittelstil</a:t>
            </a:r>
          </a:p>
        </p:txBody>
      </p:sp>
      <p:sp>
        <p:nvSpPr>
          <p:cNvPr id="3" name="Plassholder for diagram 2"/>
          <p:cNvSpPr>
            <a:spLocks noGrp="1"/>
          </p:cNvSpPr>
          <p:nvPr>
            <p:ph type="chart" sz="half" idx="1"/>
          </p:nvPr>
        </p:nvSpPr>
        <p:spPr>
          <a:xfrm>
            <a:off x="457200" y="1600200"/>
            <a:ext cx="4038600" cy="4525963"/>
          </a:xfrm>
        </p:spPr>
        <p:txBody>
          <a:bodyPr/>
          <a:lstStyle/>
          <a:p>
            <a:pPr lvl="0"/>
            <a:endParaRPr lang="nb-NO" noProof="0"/>
          </a:p>
        </p:txBody>
      </p:sp>
      <p:sp>
        <p:nvSpPr>
          <p:cNvPr id="4" name="Plassholder for tekst 3"/>
          <p:cNvSpPr>
            <a:spLocks noGrp="1"/>
          </p:cNvSpPr>
          <p:nvPr>
            <p:ph type="body" sz="half" idx="2"/>
          </p:nvPr>
        </p:nvSpPr>
        <p:spPr>
          <a:xfrm>
            <a:off x="4648200" y="1600200"/>
            <a:ext cx="4038600" cy="452596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Rectangle 2"/>
          <p:cNvSpPr>
            <a:spLocks noGrp="1" noChangeArrowheads="1"/>
          </p:cNvSpPr>
          <p:nvPr>
            <p:ph type="dt" sz="half" idx="10"/>
          </p:nvPr>
        </p:nvSpPr>
        <p:spPr>
          <a:ln/>
        </p:spPr>
        <p:txBody>
          <a:bodyPr/>
          <a:lstStyle>
            <a:lvl1pPr>
              <a:defRPr/>
            </a:lvl1pPr>
          </a:lstStyle>
          <a:p>
            <a:pPr>
              <a:defRPr/>
            </a:pPr>
            <a:endParaRPr lang="nb-NO"/>
          </a:p>
        </p:txBody>
      </p:sp>
      <p:sp>
        <p:nvSpPr>
          <p:cNvPr id="6" name="Rectangle 3"/>
          <p:cNvSpPr>
            <a:spLocks noGrp="1" noChangeArrowheads="1"/>
          </p:cNvSpPr>
          <p:nvPr>
            <p:ph type="sldNum" sz="quarter" idx="11"/>
          </p:nvPr>
        </p:nvSpPr>
        <p:spPr>
          <a:ln/>
        </p:spPr>
        <p:txBody>
          <a:bodyPr/>
          <a:lstStyle>
            <a:lvl1pPr>
              <a:defRPr/>
            </a:lvl1pPr>
          </a:lstStyle>
          <a:p>
            <a:pPr>
              <a:defRPr/>
            </a:pPr>
            <a:fld id="{E438DF7B-0D6A-41D7-9EED-FCF63F92EDDC}" type="slidenum">
              <a:rPr lang="nb-NO"/>
              <a:pPr>
                <a:defRPr/>
              </a:pPr>
              <a:t>‹#›</a:t>
            </a:fld>
            <a:endParaRPr lang="nb-NO"/>
          </a:p>
        </p:txBody>
      </p:sp>
      <p:sp>
        <p:nvSpPr>
          <p:cNvPr id="7" name="Rectangle 14"/>
          <p:cNvSpPr>
            <a:spLocks noGrp="1" noChangeArrowheads="1"/>
          </p:cNvSpPr>
          <p:nvPr>
            <p:ph type="ftr" sz="quarter" idx="12"/>
          </p:nvPr>
        </p:nvSpPr>
        <p:spPr>
          <a:ln/>
        </p:spPr>
        <p:txBody>
          <a:bodyPr/>
          <a:lstStyle>
            <a:lvl1pPr>
              <a:defRPr/>
            </a:lvl1pPr>
          </a:lstStyle>
          <a:p>
            <a:pPr>
              <a:defRPr/>
            </a:pPr>
            <a:endParaRPr lang="nb-NO"/>
          </a:p>
        </p:txBody>
      </p:sp>
    </p:spTree>
    <p:extLst>
      <p:ext uri="{BB962C8B-B14F-4D97-AF65-F5344CB8AC3E}">
        <p14:creationId xmlns:p14="http://schemas.microsoft.com/office/powerpoint/2010/main" val="1966033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pic>
        <p:nvPicPr>
          <p:cNvPr id="7" name="Bild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6512" y="0"/>
            <a:ext cx="9168000" cy="6876000"/>
          </a:xfrm>
          <a:prstGeom prst="rect">
            <a:avLst/>
          </a:prstGeom>
        </p:spPr>
      </p:pic>
      <p:sp>
        <p:nvSpPr>
          <p:cNvPr id="2" name="Tittel 1"/>
          <p:cNvSpPr>
            <a:spLocks noGrp="1"/>
          </p:cNvSpPr>
          <p:nvPr>
            <p:ph type="title"/>
          </p:nvPr>
        </p:nvSpPr>
        <p:spPr>
          <a:xfrm>
            <a:off x="457200" y="-27384"/>
            <a:ext cx="8229600" cy="1143000"/>
          </a:xfrm>
        </p:spPr>
        <p:txBody>
          <a:bodyPr/>
          <a:lstStyle>
            <a:lvl1pPr algn="l">
              <a:defRPr>
                <a:solidFill>
                  <a:schemeClr val="bg1"/>
                </a:solidFill>
              </a:defRPr>
            </a:lvl1pPr>
          </a:lstStyle>
          <a:p>
            <a:r>
              <a:rPr lang="nb-NO"/>
              <a:t>Klikk for å redigere tittelstil</a:t>
            </a:r>
          </a:p>
        </p:txBody>
      </p:sp>
      <p:sp>
        <p:nvSpPr>
          <p:cNvPr id="3" name="Plassholder for innhold 2"/>
          <p:cNvSpPr>
            <a:spLocks noGrp="1"/>
          </p:cNvSpPr>
          <p:nvPr>
            <p:ph idx="1"/>
          </p:nvPr>
        </p:nvSpPr>
        <p:spPr/>
        <p:txBody>
          <a:bodyPr/>
          <a:lstStyle>
            <a:lvl1pPr marL="342900" indent="-342900">
              <a:buSzPct val="125000"/>
              <a:buFont typeface="Wingdings" pitchFamily="2" charset="2"/>
              <a:buChar char="§"/>
              <a:defRPr/>
            </a:lvl1pPr>
            <a:lvl3pPr marL="1143000" indent="-228600">
              <a:buFont typeface="Wingdings" pitchFamily="2" charset="2"/>
              <a:buChar char="§"/>
              <a:defRPr/>
            </a:lvl3pPr>
            <a:lvl5pPr marL="2057400" indent="-228600">
              <a:buFont typeface="Wingdings" pitchFamily="2" charset="2"/>
              <a:buChar char="§"/>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10"/>
          </p:nvPr>
        </p:nvSpPr>
        <p:spPr>
          <a:xfrm>
            <a:off x="457200" y="6520259"/>
            <a:ext cx="2133600" cy="365125"/>
          </a:xfrm>
        </p:spPr>
        <p:txBody>
          <a:bodyPr/>
          <a:lstStyle>
            <a:lvl1pPr>
              <a:defRPr>
                <a:solidFill>
                  <a:schemeClr val="accent1">
                    <a:lumMod val="60000"/>
                    <a:lumOff val="40000"/>
                  </a:schemeClr>
                </a:solidFill>
              </a:defRPr>
            </a:lvl1pPr>
          </a:lstStyle>
          <a:p>
            <a:fld id="{CE87ED82-71D2-4E86-85D7-1A6CF40EA9FD}" type="datetimeFigureOut">
              <a:rPr lang="nb-NO" smtClean="0"/>
              <a:pPr/>
              <a:t>06.11.2018</a:t>
            </a:fld>
            <a:endParaRPr lang="nb-NO"/>
          </a:p>
        </p:txBody>
      </p:sp>
      <p:sp>
        <p:nvSpPr>
          <p:cNvPr id="5" name="Plassholder for bunntekst 4"/>
          <p:cNvSpPr>
            <a:spLocks noGrp="1"/>
          </p:cNvSpPr>
          <p:nvPr>
            <p:ph type="ftr" sz="quarter" idx="11"/>
          </p:nvPr>
        </p:nvSpPr>
        <p:spPr>
          <a:xfrm>
            <a:off x="2843808" y="6520259"/>
            <a:ext cx="2895600" cy="365125"/>
          </a:xfrm>
        </p:spPr>
        <p:txBody>
          <a:bodyPr/>
          <a:lstStyle>
            <a:lvl1pPr>
              <a:defRPr>
                <a:solidFill>
                  <a:schemeClr val="accent1">
                    <a:lumMod val="60000"/>
                    <a:lumOff val="40000"/>
                  </a:schemeClr>
                </a:solidFill>
              </a:defRPr>
            </a:lvl1pPr>
          </a:lstStyle>
          <a:p>
            <a:endParaRPr lang="nb-NO" dirty="0"/>
          </a:p>
        </p:txBody>
      </p:sp>
      <p:sp>
        <p:nvSpPr>
          <p:cNvPr id="6" name="Plassholder for lysbildenummer 5"/>
          <p:cNvSpPr>
            <a:spLocks noGrp="1"/>
          </p:cNvSpPr>
          <p:nvPr>
            <p:ph type="sldNum" sz="quarter" idx="12"/>
          </p:nvPr>
        </p:nvSpPr>
        <p:spPr>
          <a:xfrm>
            <a:off x="5940152" y="6520259"/>
            <a:ext cx="2133600" cy="365125"/>
          </a:xfrm>
        </p:spPr>
        <p:txBody>
          <a:bodyPr/>
          <a:lstStyle>
            <a:lvl1pPr>
              <a:defRPr>
                <a:solidFill>
                  <a:schemeClr val="accent1">
                    <a:lumMod val="60000"/>
                    <a:lumOff val="40000"/>
                  </a:schemeClr>
                </a:solidFill>
              </a:defRPr>
            </a:lvl1pPr>
          </a:lstStyle>
          <a:p>
            <a:fld id="{B29EF936-2C06-4C98-9427-3F705BF65611}" type="slidenum">
              <a:rPr lang="nb-NO" smtClean="0"/>
              <a:pPr/>
              <a:t>‹#›</a:t>
            </a:fld>
            <a:endParaRPr lang="nb-NO"/>
          </a:p>
        </p:txBody>
      </p:sp>
    </p:spTree>
    <p:extLst>
      <p:ext uri="{BB962C8B-B14F-4D97-AF65-F5344CB8AC3E}">
        <p14:creationId xmlns:p14="http://schemas.microsoft.com/office/powerpoint/2010/main" val="1570905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CE87ED82-71D2-4E86-85D7-1A6CF40EA9FD}" type="datetimeFigureOut">
              <a:rPr lang="nb-NO" smtClean="0"/>
              <a:pPr/>
              <a:t>06.11.2018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B29EF936-2C06-4C98-9427-3F705BF65611}" type="slidenum">
              <a:rPr lang="nb-NO" smtClean="0"/>
              <a:pPr/>
              <a:t>‹#›</a:t>
            </a:fld>
            <a:endParaRPr lang="nb-NO"/>
          </a:p>
        </p:txBody>
      </p:sp>
    </p:spTree>
    <p:extLst>
      <p:ext uri="{BB962C8B-B14F-4D97-AF65-F5344CB8AC3E}">
        <p14:creationId xmlns:p14="http://schemas.microsoft.com/office/powerpoint/2010/main" val="1424645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pic>
        <p:nvPicPr>
          <p:cNvPr id="8" name="Bild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6512" y="0"/>
            <a:ext cx="9168000" cy="6876000"/>
          </a:xfrm>
          <a:prstGeom prst="rect">
            <a:avLst/>
          </a:prstGeom>
        </p:spPr>
      </p:pic>
      <p:sp>
        <p:nvSpPr>
          <p:cNvPr id="3" name="Plassholder for innhold 2"/>
          <p:cNvSpPr>
            <a:spLocks noGrp="1"/>
          </p:cNvSpPr>
          <p:nvPr>
            <p:ph sz="half" idx="1"/>
          </p:nvPr>
        </p:nvSpPr>
        <p:spPr>
          <a:xfrm>
            <a:off x="457200" y="1340768"/>
            <a:ext cx="4038600" cy="4785395"/>
          </a:xfrm>
        </p:spPr>
        <p:txBody>
          <a:bodyPr/>
          <a:lstStyle>
            <a:lvl1pPr marL="342900" indent="-342900">
              <a:buSzPct val="125000"/>
              <a:buFont typeface="Wingdings" pitchFamily="2" charset="2"/>
              <a:buChar char="§"/>
              <a:defRPr sz="2800"/>
            </a:lvl1pPr>
            <a:lvl2pPr>
              <a:defRPr sz="2400"/>
            </a:lvl2pPr>
            <a:lvl3pPr marL="1143000" indent="-228600">
              <a:buFont typeface="Wingdings" pitchFamily="2" charset="2"/>
              <a:buChar char="§"/>
              <a:defRPr sz="2000"/>
            </a:lvl3pPr>
            <a:lvl4pPr>
              <a:defRPr sz="1800"/>
            </a:lvl4pPr>
            <a:lvl5pPr marL="2057400" indent="-228600">
              <a:buFont typeface="Wingdings" pitchFamily="2" charset="2"/>
              <a:buChar char="§"/>
              <a:defRPr sz="1800"/>
            </a:lvl5pPr>
            <a:lvl6pPr>
              <a:defRPr sz="1800"/>
            </a:lvl6pPr>
            <a:lvl7pPr>
              <a:defRPr sz="1800"/>
            </a:lvl7pPr>
            <a:lvl8pPr>
              <a:defRPr sz="1800"/>
            </a:lvl8pPr>
            <a:lvl9pPr>
              <a:defRPr sz="18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innhold 3"/>
          <p:cNvSpPr>
            <a:spLocks noGrp="1"/>
          </p:cNvSpPr>
          <p:nvPr>
            <p:ph sz="half" idx="2"/>
          </p:nvPr>
        </p:nvSpPr>
        <p:spPr>
          <a:xfrm>
            <a:off x="4648200" y="1340768"/>
            <a:ext cx="4038600" cy="4785395"/>
          </a:xfrm>
        </p:spPr>
        <p:txBody>
          <a:bodyPr/>
          <a:lstStyle>
            <a:lvl1pPr marL="342900" indent="-342900">
              <a:buSzPct val="125000"/>
              <a:buFont typeface="Wingdings" pitchFamily="2" charset="2"/>
              <a:buChar char="§"/>
              <a:defRPr sz="2800"/>
            </a:lvl1pPr>
            <a:lvl2pPr>
              <a:defRPr sz="2400"/>
            </a:lvl2pPr>
            <a:lvl3pPr marL="1143000" indent="-228600">
              <a:buFont typeface="Wingdings" pitchFamily="2" charset="2"/>
              <a:buChar char="§"/>
              <a:defRPr sz="2000"/>
            </a:lvl3pPr>
            <a:lvl4pPr>
              <a:defRPr sz="1800"/>
            </a:lvl4pPr>
            <a:lvl5pPr marL="2057400" indent="-228600">
              <a:buFont typeface="Wingdings" pitchFamily="2" charset="2"/>
              <a:buChar char="§"/>
              <a:defRPr sz="1800"/>
            </a:lvl5pPr>
            <a:lvl6pPr>
              <a:defRPr sz="1800"/>
            </a:lvl6pPr>
            <a:lvl7pPr>
              <a:defRPr sz="1800"/>
            </a:lvl7pPr>
            <a:lvl8pPr>
              <a:defRPr sz="1800"/>
            </a:lvl8pPr>
            <a:lvl9pPr>
              <a:defRPr sz="18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dato 4"/>
          <p:cNvSpPr>
            <a:spLocks noGrp="1"/>
          </p:cNvSpPr>
          <p:nvPr>
            <p:ph type="dt" sz="half" idx="10"/>
          </p:nvPr>
        </p:nvSpPr>
        <p:spPr/>
        <p:txBody>
          <a:bodyPr/>
          <a:lstStyle/>
          <a:p>
            <a:fld id="{CE87ED82-71D2-4E86-85D7-1A6CF40EA9FD}" type="datetimeFigureOut">
              <a:rPr lang="nb-NO" smtClean="0"/>
              <a:pPr/>
              <a:t>06.11.2018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a:xfrm>
            <a:off x="6372200" y="6376243"/>
            <a:ext cx="2133600" cy="365125"/>
          </a:xfrm>
        </p:spPr>
        <p:txBody>
          <a:bodyPr/>
          <a:lstStyle/>
          <a:p>
            <a:fld id="{B29EF936-2C06-4C98-9427-3F705BF65611}" type="slidenum">
              <a:rPr lang="nb-NO" smtClean="0"/>
              <a:pPr/>
              <a:t>‹#›</a:t>
            </a:fld>
            <a:endParaRPr lang="nb-NO"/>
          </a:p>
        </p:txBody>
      </p:sp>
      <p:sp>
        <p:nvSpPr>
          <p:cNvPr id="10" name="Tittel 1"/>
          <p:cNvSpPr>
            <a:spLocks noGrp="1"/>
          </p:cNvSpPr>
          <p:nvPr>
            <p:ph type="title"/>
          </p:nvPr>
        </p:nvSpPr>
        <p:spPr>
          <a:xfrm>
            <a:off x="457200" y="-27384"/>
            <a:ext cx="8229600" cy="1143000"/>
          </a:xfrm>
        </p:spPr>
        <p:txBody>
          <a:bodyPr/>
          <a:lstStyle>
            <a:lvl1pPr algn="l">
              <a:defRPr>
                <a:solidFill>
                  <a:schemeClr val="bg1"/>
                </a:solidFill>
              </a:defRPr>
            </a:lvl1pPr>
          </a:lstStyle>
          <a:p>
            <a:r>
              <a:rPr lang="nb-NO"/>
              <a:t>Klikk for å redigere tittelstil</a:t>
            </a:r>
          </a:p>
        </p:txBody>
      </p:sp>
    </p:spTree>
    <p:extLst>
      <p:ext uri="{BB962C8B-B14F-4D97-AF65-F5344CB8AC3E}">
        <p14:creationId xmlns:p14="http://schemas.microsoft.com/office/powerpoint/2010/main" val="1555247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CE87ED82-71D2-4E86-85D7-1A6CF40EA9FD}" type="datetimeFigureOut">
              <a:rPr lang="nb-NO" smtClean="0"/>
              <a:pPr/>
              <a:t>06.11.2018</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B29EF936-2C06-4C98-9427-3F705BF65611}" type="slidenum">
              <a:rPr lang="nb-NO" smtClean="0"/>
              <a:pPr/>
              <a:t>‹#›</a:t>
            </a:fld>
            <a:endParaRPr lang="nb-NO"/>
          </a:p>
        </p:txBody>
      </p:sp>
    </p:spTree>
    <p:extLst>
      <p:ext uri="{BB962C8B-B14F-4D97-AF65-F5344CB8AC3E}">
        <p14:creationId xmlns:p14="http://schemas.microsoft.com/office/powerpoint/2010/main" val="1313921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CE87ED82-71D2-4E86-85D7-1A6CF40EA9FD}" type="datetimeFigureOut">
              <a:rPr lang="nb-NO" smtClean="0"/>
              <a:pPr/>
              <a:t>06.11.2018</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B29EF936-2C06-4C98-9427-3F705BF65611}" type="slidenum">
              <a:rPr lang="nb-NO" smtClean="0"/>
              <a:pPr/>
              <a:t>‹#›</a:t>
            </a:fld>
            <a:endParaRPr lang="nb-NO"/>
          </a:p>
        </p:txBody>
      </p:sp>
    </p:spTree>
    <p:extLst>
      <p:ext uri="{BB962C8B-B14F-4D97-AF65-F5344CB8AC3E}">
        <p14:creationId xmlns:p14="http://schemas.microsoft.com/office/powerpoint/2010/main" val="957796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CE87ED82-71D2-4E86-85D7-1A6CF40EA9FD}" type="datetimeFigureOut">
              <a:rPr lang="nb-NO" smtClean="0"/>
              <a:pPr/>
              <a:t>06.11.2018</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B29EF936-2C06-4C98-9427-3F705BF65611}" type="slidenum">
              <a:rPr lang="nb-NO" smtClean="0"/>
              <a:pPr/>
              <a:t>‹#›</a:t>
            </a:fld>
            <a:endParaRPr lang="nb-NO"/>
          </a:p>
        </p:txBody>
      </p:sp>
    </p:spTree>
    <p:extLst>
      <p:ext uri="{BB962C8B-B14F-4D97-AF65-F5344CB8AC3E}">
        <p14:creationId xmlns:p14="http://schemas.microsoft.com/office/powerpoint/2010/main" val="2378002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CE87ED82-71D2-4E86-85D7-1A6CF40EA9FD}" type="datetimeFigureOut">
              <a:rPr lang="nb-NO" smtClean="0"/>
              <a:pPr/>
              <a:t>06.11.2018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B29EF936-2C06-4C98-9427-3F705BF65611}" type="slidenum">
              <a:rPr lang="nb-NO" smtClean="0"/>
              <a:pPr/>
              <a:t>‹#›</a:t>
            </a:fld>
            <a:endParaRPr lang="nb-NO"/>
          </a:p>
        </p:txBody>
      </p:sp>
    </p:spTree>
    <p:extLst>
      <p:ext uri="{BB962C8B-B14F-4D97-AF65-F5344CB8AC3E}">
        <p14:creationId xmlns:p14="http://schemas.microsoft.com/office/powerpoint/2010/main" val="4115781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CE87ED82-71D2-4E86-85D7-1A6CF40EA9FD}" type="datetimeFigureOut">
              <a:rPr lang="nb-NO" smtClean="0"/>
              <a:pPr/>
              <a:t>06.11.2018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B29EF936-2C06-4C98-9427-3F705BF65611}" type="slidenum">
              <a:rPr lang="nb-NO" smtClean="0"/>
              <a:pPr/>
              <a:t>‹#›</a:t>
            </a:fld>
            <a:endParaRPr lang="nb-NO"/>
          </a:p>
        </p:txBody>
      </p:sp>
    </p:spTree>
    <p:extLst>
      <p:ext uri="{BB962C8B-B14F-4D97-AF65-F5344CB8AC3E}">
        <p14:creationId xmlns:p14="http://schemas.microsoft.com/office/powerpoint/2010/main" val="3166982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87ED82-71D2-4E86-85D7-1A6CF40EA9FD}" type="datetimeFigureOut">
              <a:rPr lang="nb-NO" smtClean="0"/>
              <a:pPr/>
              <a:t>06.11.2018</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9EF936-2C06-4C98-9427-3F705BF65611}" type="slidenum">
              <a:rPr lang="nb-NO" smtClean="0"/>
              <a:pPr/>
              <a:t>‹#›</a:t>
            </a:fld>
            <a:endParaRPr lang="nb-NO"/>
          </a:p>
        </p:txBody>
      </p:sp>
    </p:spTree>
    <p:extLst>
      <p:ext uri="{BB962C8B-B14F-4D97-AF65-F5344CB8AC3E}">
        <p14:creationId xmlns:p14="http://schemas.microsoft.com/office/powerpoint/2010/main" val="1319984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youtube.com/watch?v=45mMioJ5szc"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http://akilles.no/bok/treningslaere-for-idrettene" TargetMode="External"/><Relationship Id="rId7" Type="http://schemas.openxmlformats.org/officeDocument/2006/relationships/hyperlink" Target="http://www.bokkilden.no/SamboWeb/produkt.do?produktId=1761755"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hyperlink" Target="http://akilles.no/bok/golftrening-10-fysisk-trening" TargetMode="Externa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332656"/>
            <a:ext cx="8676456" cy="2159893"/>
          </a:xfrm>
        </p:spPr>
        <p:txBody>
          <a:bodyPr>
            <a:normAutofit/>
          </a:bodyPr>
          <a:lstStyle/>
          <a:p>
            <a:pPr marL="838200" indent="-838200" eaLnBrk="1" hangingPunct="1">
              <a:defRPr/>
            </a:pPr>
            <a:r>
              <a:rPr lang="nb-NO" dirty="0"/>
              <a:t>Sosial kompetanse i idrett</a:t>
            </a:r>
          </a:p>
        </p:txBody>
      </p:sp>
      <p:sp>
        <p:nvSpPr>
          <p:cNvPr id="5123" name="Rectangle 3"/>
          <p:cNvSpPr>
            <a:spLocks noGrp="1" noChangeArrowheads="1"/>
          </p:cNvSpPr>
          <p:nvPr>
            <p:ph type="subTitle" idx="1"/>
          </p:nvPr>
        </p:nvSpPr>
        <p:spPr>
          <a:xfrm>
            <a:off x="539552" y="3789040"/>
            <a:ext cx="3962400" cy="1752600"/>
          </a:xfrm>
        </p:spPr>
        <p:txBody>
          <a:bodyPr/>
          <a:lstStyle/>
          <a:p>
            <a:pPr eaLnBrk="1" hangingPunct="1">
              <a:defRPr/>
            </a:pPr>
            <a:r>
              <a:rPr lang="nb-NO" dirty="0"/>
              <a:t>Eivind Tysdal</a:t>
            </a:r>
          </a:p>
        </p:txBody>
      </p:sp>
      <p:pic>
        <p:nvPicPr>
          <p:cNvPr id="3076" name="Picture 5" descr="innebandy-logo-lit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72450" y="6022975"/>
            <a:ext cx="8636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6416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Sosiale ferdigheter </a:t>
            </a:r>
            <a:r>
              <a:rPr lang="nb-NO" sz="3600" dirty="0"/>
              <a:t>i idrett</a:t>
            </a:r>
            <a:endParaRPr lang="nb-NO" dirty="0"/>
          </a:p>
        </p:txBody>
      </p:sp>
      <p:sp>
        <p:nvSpPr>
          <p:cNvPr id="3" name="Plassholder for innhold 2"/>
          <p:cNvSpPr>
            <a:spLocks noGrp="1"/>
          </p:cNvSpPr>
          <p:nvPr>
            <p:ph idx="1"/>
          </p:nvPr>
        </p:nvSpPr>
        <p:spPr/>
        <p:txBody>
          <a:bodyPr>
            <a:normAutofit/>
          </a:bodyPr>
          <a:lstStyle/>
          <a:p>
            <a:pPr marL="514350" indent="-514350">
              <a:buNone/>
            </a:pPr>
            <a:r>
              <a:rPr lang="nb-NO" b="1" dirty="0"/>
              <a:t>To perspektiver: doble mål</a:t>
            </a:r>
          </a:p>
          <a:p>
            <a:pPr marL="514350" indent="-514350">
              <a:buFont typeface="+mj-lt"/>
              <a:buAutoNum type="arabicPeriod"/>
            </a:pPr>
            <a:r>
              <a:rPr lang="nb-NO" sz="2800" b="1" dirty="0"/>
              <a:t>Vinner i idrett </a:t>
            </a:r>
            <a:r>
              <a:rPr lang="nb-NO" sz="2000" b="1" dirty="0"/>
              <a:t>(prestasjon/læring idrettslige ferdigheter)</a:t>
            </a:r>
            <a:endParaRPr lang="nb-NO" sz="2800" b="1" dirty="0"/>
          </a:p>
          <a:p>
            <a:pPr marL="514350" indent="-514350">
              <a:buFont typeface="+mj-lt"/>
              <a:buAutoNum type="arabicPeriod"/>
            </a:pPr>
            <a:r>
              <a:rPr lang="nb-NO" sz="2800" b="1" dirty="0"/>
              <a:t>Vinner i livet </a:t>
            </a:r>
            <a:r>
              <a:rPr lang="nb-NO" sz="2000" b="1" dirty="0"/>
              <a:t>(læring for livet, utvikle hele mennesket)</a:t>
            </a:r>
            <a:endParaRPr lang="nb-NO" sz="2800" b="1" dirty="0"/>
          </a:p>
        </p:txBody>
      </p:sp>
    </p:spTree>
    <p:extLst>
      <p:ext uri="{BB962C8B-B14F-4D97-AF65-F5344CB8AC3E}">
        <p14:creationId xmlns:p14="http://schemas.microsoft.com/office/powerpoint/2010/main" val="861988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Øving av sosiale ferdigheter</a:t>
            </a:r>
          </a:p>
        </p:txBody>
      </p:sp>
      <p:sp>
        <p:nvSpPr>
          <p:cNvPr id="3" name="Plassholder for innhold 2"/>
          <p:cNvSpPr>
            <a:spLocks noGrp="1"/>
          </p:cNvSpPr>
          <p:nvPr>
            <p:ph idx="1"/>
          </p:nvPr>
        </p:nvSpPr>
        <p:spPr/>
        <p:txBody>
          <a:bodyPr>
            <a:normAutofit lnSpcReduction="10000"/>
          </a:bodyPr>
          <a:lstStyle/>
          <a:p>
            <a:r>
              <a:rPr lang="nb-NO" dirty="0"/>
              <a:t>Barn og unge må omgås hverandre og komme i situasjoner der de må samarbeide og kommunisere med hverandre. </a:t>
            </a:r>
          </a:p>
          <a:p>
            <a:r>
              <a:rPr lang="nb-NO" dirty="0"/>
              <a:t>Da vil de erfare hvordan deres atferd påvirker andre. </a:t>
            </a:r>
          </a:p>
          <a:p>
            <a:r>
              <a:rPr lang="nb-NO" dirty="0"/>
              <a:t>Det må brukes tid på å veilede utøverne i naturlige sosiale situasjoner, slik at vi styrker troen på at de kan mestre utfordringer sammen med jevnaldrende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Øving av sosiale ferdigheter</a:t>
            </a:r>
          </a:p>
        </p:txBody>
      </p:sp>
      <p:sp>
        <p:nvSpPr>
          <p:cNvPr id="3" name="Plassholder for innhold 2"/>
          <p:cNvSpPr>
            <a:spLocks noGrp="1"/>
          </p:cNvSpPr>
          <p:nvPr>
            <p:ph idx="1"/>
          </p:nvPr>
        </p:nvSpPr>
        <p:spPr/>
        <p:txBody>
          <a:bodyPr>
            <a:normAutofit fontScale="85000" lnSpcReduction="10000"/>
          </a:bodyPr>
          <a:lstStyle/>
          <a:p>
            <a:r>
              <a:rPr lang="nb-NO" dirty="0"/>
              <a:t>Bedre sosiale ferdigheter isolert, er ikke tilstrekkelige for å utvikle seg sosialt. </a:t>
            </a:r>
          </a:p>
          <a:p>
            <a:r>
              <a:rPr lang="nb-NO" dirty="0"/>
              <a:t>Hvilken ferdighet, ut fra hvilken situasjon og hvordan det vil påvirke mottakerne. </a:t>
            </a:r>
          </a:p>
          <a:p>
            <a:r>
              <a:rPr lang="nb-NO" dirty="0"/>
              <a:t>Læres kun gjennom erfaring. Parallell til teknikk/taktikk</a:t>
            </a:r>
          </a:p>
          <a:p>
            <a:r>
              <a:rPr lang="nb-NO" dirty="0"/>
              <a:t>Erfare hvordan egen atferd påvirker andre. </a:t>
            </a:r>
          </a:p>
          <a:p>
            <a:r>
              <a:rPr lang="nb-NO" dirty="0"/>
              <a:t>Troen på egne ferdigheter: Troen på at en kan mestre den sosiale utfordringen en står ovenfor, er avgjørende for å bli motivert til å ta i bruk ulike sosiale ferdigheter. Da utvikler man sosial kompetanse. </a:t>
            </a:r>
          </a:p>
          <a:p>
            <a:endParaRPr lang="nb-NO"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a:t>Læring av sosiale ferdigheter?</a:t>
            </a:r>
          </a:p>
        </p:txBody>
      </p:sp>
      <p:sp>
        <p:nvSpPr>
          <p:cNvPr id="3" name="Plassholder for innhold 2"/>
          <p:cNvSpPr>
            <a:spLocks noGrp="1"/>
          </p:cNvSpPr>
          <p:nvPr>
            <p:ph idx="1"/>
          </p:nvPr>
        </p:nvSpPr>
        <p:spPr/>
        <p:txBody>
          <a:bodyPr>
            <a:normAutofit/>
          </a:bodyPr>
          <a:lstStyle/>
          <a:p>
            <a:r>
              <a:rPr lang="nb-NO" i="1" dirty="0"/>
              <a:t>Marcus er dårligere enn de andre på gutter 14 laget til å spille innebandy, men han er på hver trening fordi bestevennene hans også spiller. Treneren har en filosofi der alle på laget skal spille like mye, også Marcus. </a:t>
            </a:r>
            <a:endParaRPr lang="nb-NO" dirty="0"/>
          </a:p>
          <a:p>
            <a:r>
              <a:rPr lang="nb-NO" dirty="0"/>
              <a:t>Ødelegger Marcus for laget og spillernes utvikling eller bidrar han til økt utvikling? </a:t>
            </a:r>
          </a:p>
        </p:txBody>
      </p:sp>
    </p:spTree>
    <p:extLst>
      <p:ext uri="{BB962C8B-B14F-4D97-AF65-F5344CB8AC3E}">
        <p14:creationId xmlns:p14="http://schemas.microsoft.com/office/powerpoint/2010/main" val="18495546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Case</a:t>
            </a:r>
          </a:p>
        </p:txBody>
      </p:sp>
      <p:sp>
        <p:nvSpPr>
          <p:cNvPr id="3" name="Plassholder for innhold 2"/>
          <p:cNvSpPr>
            <a:spLocks noGrp="1"/>
          </p:cNvSpPr>
          <p:nvPr>
            <p:ph idx="1"/>
          </p:nvPr>
        </p:nvSpPr>
        <p:spPr/>
        <p:txBody>
          <a:bodyPr/>
          <a:lstStyle/>
          <a:p>
            <a:r>
              <a:rPr lang="nb-NO" dirty="0"/>
              <a:t>Flere av barna i barneidrettsgruppen er urolige og sliter med å ta i mot beskjeder når gruppen samles?</a:t>
            </a:r>
          </a:p>
          <a:p>
            <a:r>
              <a:rPr lang="nb-NO" dirty="0"/>
              <a:t>Hva kan instruktørene gjøre?</a:t>
            </a:r>
          </a:p>
          <a:p>
            <a:r>
              <a:rPr lang="nb-NO" dirty="0"/>
              <a:t>Hvordan kan dere som kursinstruktører forberede trenere i barneidretten på dette?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Læring for livet</a:t>
            </a:r>
          </a:p>
        </p:txBody>
      </p:sp>
      <p:sp>
        <p:nvSpPr>
          <p:cNvPr id="3" name="Plassholder for innhold 2"/>
          <p:cNvSpPr>
            <a:spLocks noGrp="1"/>
          </p:cNvSpPr>
          <p:nvPr>
            <p:ph idx="1"/>
          </p:nvPr>
        </p:nvSpPr>
        <p:spPr/>
        <p:txBody>
          <a:bodyPr/>
          <a:lstStyle/>
          <a:p>
            <a:r>
              <a:rPr lang="nb-NO" dirty="0"/>
              <a:t>Hvordan kan idretten bidra til læring for livet?</a:t>
            </a:r>
          </a:p>
          <a:p>
            <a:r>
              <a:rPr lang="nb-NO" dirty="0"/>
              <a:t>Hva kan en trener gjøre?</a:t>
            </a:r>
          </a:p>
          <a:p>
            <a:pPr lvl="1"/>
            <a:r>
              <a:rPr lang="nb-NO" dirty="0"/>
              <a:t>Klare rammer</a:t>
            </a:r>
          </a:p>
          <a:p>
            <a:pPr lvl="1"/>
            <a:r>
              <a:rPr lang="nb-NO" dirty="0"/>
              <a:t>Tilrettelegging</a:t>
            </a:r>
          </a:p>
          <a:p>
            <a:pPr lvl="1"/>
            <a:r>
              <a:rPr lang="nb-NO" dirty="0"/>
              <a:t>Veiledning </a:t>
            </a:r>
          </a:p>
          <a:p>
            <a:r>
              <a:rPr lang="nb-NO" dirty="0"/>
              <a:t>Hva kan klubben gjøre?</a:t>
            </a:r>
          </a:p>
          <a:p>
            <a:pPr lvl="1"/>
            <a:r>
              <a:rPr lang="nb-NO" dirty="0"/>
              <a:t>Felles mål, felles fokus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Case: </a:t>
            </a:r>
          </a:p>
        </p:txBody>
      </p:sp>
      <p:sp>
        <p:nvSpPr>
          <p:cNvPr id="3" name="Plassholder for innhold 2"/>
          <p:cNvSpPr>
            <a:spLocks noGrp="1"/>
          </p:cNvSpPr>
          <p:nvPr>
            <p:ph idx="1"/>
          </p:nvPr>
        </p:nvSpPr>
        <p:spPr/>
        <p:txBody>
          <a:bodyPr>
            <a:normAutofit fontScale="92500" lnSpcReduction="20000"/>
          </a:bodyPr>
          <a:lstStyle/>
          <a:p>
            <a:r>
              <a:rPr lang="nb-NO" dirty="0"/>
              <a:t>Noen foreldre kontakter barneidrettsinstruktøren og mener det må være mindre lek og mer fokus på læring av teknikk i barneidretten?</a:t>
            </a:r>
          </a:p>
          <a:p>
            <a:r>
              <a:rPr lang="nb-NO" dirty="0"/>
              <a:t>Hvilke råd kan man gi instruktørene i disse sammenhengene?</a:t>
            </a:r>
          </a:p>
          <a:p>
            <a:r>
              <a:rPr lang="nb-NO" dirty="0"/>
              <a:t>Hvordan kan lek være med å fremme sosial kompetanse?</a:t>
            </a:r>
          </a:p>
          <a:p>
            <a:pPr lvl="0"/>
            <a:r>
              <a:rPr lang="nb-NO" dirty="0"/>
              <a:t>Hvilke råd kan vi gi til trenerne?</a:t>
            </a:r>
          </a:p>
          <a:p>
            <a:r>
              <a:rPr lang="nb-NO" dirty="0"/>
              <a:t>Hvilke råd kan vi gi til klubben? </a:t>
            </a:r>
          </a:p>
          <a:p>
            <a:r>
              <a:rPr lang="nb-NO" dirty="0"/>
              <a:t>Hva sier barneidrettsbestemmelsene?</a:t>
            </a:r>
          </a:p>
          <a:p>
            <a:endParaRPr lang="nb-NO"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a:t>Læring av sosiale ferdigheter?</a:t>
            </a:r>
          </a:p>
        </p:txBody>
      </p:sp>
      <p:sp>
        <p:nvSpPr>
          <p:cNvPr id="3" name="Plassholder for innhold 2"/>
          <p:cNvSpPr>
            <a:spLocks noGrp="1"/>
          </p:cNvSpPr>
          <p:nvPr>
            <p:ph idx="1"/>
          </p:nvPr>
        </p:nvSpPr>
        <p:spPr/>
        <p:txBody>
          <a:bodyPr/>
          <a:lstStyle/>
          <a:p>
            <a:pPr marL="342900" lvl="1" indent="-342900">
              <a:buSzPct val="125000"/>
              <a:buFont typeface="Wingdings" pitchFamily="2" charset="2"/>
              <a:buChar char="§"/>
            </a:pPr>
            <a:r>
              <a:rPr lang="nb-NO" dirty="0"/>
              <a:t>Hvordan øve isolert (egne øvelser)?</a:t>
            </a:r>
          </a:p>
          <a:p>
            <a:pPr marL="342900" lvl="1" indent="-342900">
              <a:buSzPct val="125000"/>
              <a:buFont typeface="Wingdings" pitchFamily="2" charset="2"/>
              <a:buChar char="§"/>
            </a:pPr>
            <a:r>
              <a:rPr lang="nb-NO" dirty="0"/>
              <a:t>Hvordan integrere i ordinær trening?</a:t>
            </a:r>
          </a:p>
          <a:p>
            <a:pPr marL="342900" lvl="1" indent="-342900">
              <a:buSzPct val="125000"/>
              <a:buFont typeface="Wingdings" pitchFamily="2" charset="2"/>
              <a:buChar char="§"/>
            </a:pPr>
            <a:r>
              <a:rPr lang="nb-NO" dirty="0"/>
              <a:t>I-G-P </a:t>
            </a:r>
          </a:p>
          <a:p>
            <a:endParaRPr lang="nb-NO" dirty="0"/>
          </a:p>
        </p:txBody>
      </p:sp>
    </p:spTree>
    <p:extLst>
      <p:ext uri="{BB962C8B-B14F-4D97-AF65-F5344CB8AC3E}">
        <p14:creationId xmlns:p14="http://schemas.microsoft.com/office/powerpoint/2010/main" val="1849554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Hva kan en trener gjøre?</a:t>
            </a:r>
          </a:p>
        </p:txBody>
      </p:sp>
      <p:sp>
        <p:nvSpPr>
          <p:cNvPr id="3" name="Plassholder for innhold 2"/>
          <p:cNvSpPr>
            <a:spLocks noGrp="1"/>
          </p:cNvSpPr>
          <p:nvPr>
            <p:ph idx="1"/>
          </p:nvPr>
        </p:nvSpPr>
        <p:spPr/>
        <p:txBody>
          <a:bodyPr/>
          <a:lstStyle/>
          <a:p>
            <a:r>
              <a:rPr lang="nb-NO" dirty="0"/>
              <a:t>Beskriv en øvelse som øver sosiale ferdigheter</a:t>
            </a:r>
          </a:p>
          <a:p>
            <a:pPr lvl="1"/>
            <a:r>
              <a:rPr lang="nb-NO" dirty="0" err="1"/>
              <a:t>Hva-hvordan-hvorfor</a:t>
            </a:r>
            <a:endParaRPr lang="nb-NO" dirty="0"/>
          </a:p>
          <a:p>
            <a:pPr lvl="1"/>
            <a:r>
              <a:rPr lang="nb-NO" dirty="0"/>
              <a:t>Hvordan veilede i øvelsen?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a:t>Mentale og sosiale ferdigheter:</a:t>
            </a:r>
          </a:p>
        </p:txBody>
      </p:sp>
      <p:sp>
        <p:nvSpPr>
          <p:cNvPr id="3" name="Plassholder for innhold 2"/>
          <p:cNvSpPr>
            <a:spLocks noGrp="1"/>
          </p:cNvSpPr>
          <p:nvPr>
            <p:ph idx="1"/>
          </p:nvPr>
        </p:nvSpPr>
        <p:spPr/>
        <p:txBody>
          <a:bodyPr>
            <a:normAutofit lnSpcReduction="10000"/>
          </a:bodyPr>
          <a:lstStyle/>
          <a:p>
            <a:r>
              <a:rPr lang="nb-NO" dirty="0"/>
              <a:t>Henger sammen:</a:t>
            </a:r>
          </a:p>
          <a:p>
            <a:r>
              <a:rPr lang="nb-NO" dirty="0"/>
              <a:t>Mentale ferdigheter</a:t>
            </a:r>
          </a:p>
          <a:p>
            <a:pPr lvl="1"/>
            <a:r>
              <a:rPr lang="nb-NO" dirty="0"/>
              <a:t>Føle seg bra kontoen</a:t>
            </a:r>
          </a:p>
          <a:p>
            <a:pPr lvl="1"/>
            <a:r>
              <a:rPr lang="nb-NO" dirty="0"/>
              <a:t>ALM</a:t>
            </a:r>
          </a:p>
          <a:p>
            <a:pPr lvl="1"/>
            <a:r>
              <a:rPr lang="nb-NO" dirty="0"/>
              <a:t>Dannelse</a:t>
            </a:r>
          </a:p>
          <a:p>
            <a:r>
              <a:rPr lang="nb-NO" dirty="0"/>
              <a:t>Sosiale ferdigheter </a:t>
            </a:r>
          </a:p>
          <a:p>
            <a:pPr lvl="1"/>
            <a:r>
              <a:rPr lang="nb-NO" dirty="0"/>
              <a:t>Vinner (lære) i idretten, vinner (lære) i livet (doble mål) </a:t>
            </a:r>
          </a:p>
          <a:p>
            <a:pPr lvl="1"/>
            <a:r>
              <a:rPr lang="nb-NO" dirty="0"/>
              <a:t>Flest mulig lengst mulig </a:t>
            </a:r>
          </a:p>
        </p:txBody>
      </p:sp>
    </p:spTree>
    <p:extLst>
      <p:ext uri="{BB962C8B-B14F-4D97-AF65-F5344CB8AC3E}">
        <p14:creationId xmlns:p14="http://schemas.microsoft.com/office/powerpoint/2010/main" val="3309399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tel 1"/>
          <p:cNvSpPr>
            <a:spLocks noGrp="1"/>
          </p:cNvSpPr>
          <p:nvPr>
            <p:ph type="title"/>
          </p:nvPr>
        </p:nvSpPr>
        <p:spPr>
          <a:xfrm>
            <a:off x="457200" y="-17463"/>
            <a:ext cx="7354888" cy="1143001"/>
          </a:xfrm>
        </p:spPr>
        <p:txBody>
          <a:bodyPr/>
          <a:lstStyle/>
          <a:p>
            <a:pPr eaLnBrk="1" hangingPunct="1"/>
            <a:r>
              <a:rPr lang="nb-NO"/>
              <a:t>Eivind Tysdal</a:t>
            </a:r>
          </a:p>
        </p:txBody>
      </p:sp>
      <p:sp>
        <p:nvSpPr>
          <p:cNvPr id="3" name="Plassholder for innhold 2"/>
          <p:cNvSpPr>
            <a:spLocks noGrp="1"/>
          </p:cNvSpPr>
          <p:nvPr>
            <p:ph idx="1"/>
          </p:nvPr>
        </p:nvSpPr>
        <p:spPr/>
        <p:txBody>
          <a:bodyPr rtlCol="0">
            <a:normAutofit fontScale="77500" lnSpcReduction="20000"/>
          </a:bodyPr>
          <a:lstStyle/>
          <a:p>
            <a:pPr eaLnBrk="1" fontAlgn="auto" hangingPunct="1">
              <a:spcAft>
                <a:spcPts val="0"/>
              </a:spcAft>
              <a:defRPr/>
            </a:pPr>
            <a:r>
              <a:rPr lang="nb-NO" dirty="0"/>
              <a:t>Arbeidet i NBF siden 2006, leder av utviklingsavdelingen fra 2007.</a:t>
            </a:r>
          </a:p>
          <a:p>
            <a:pPr eaLnBrk="1" fontAlgn="auto" hangingPunct="1">
              <a:spcAft>
                <a:spcPts val="0"/>
              </a:spcAft>
              <a:defRPr/>
            </a:pPr>
            <a:r>
              <a:rPr lang="nb-NO" dirty="0"/>
              <a:t>Utviklet trener 1 og trener 2 innebandy</a:t>
            </a:r>
          </a:p>
          <a:p>
            <a:pPr eaLnBrk="1" fontAlgn="auto" hangingPunct="1">
              <a:spcAft>
                <a:spcPts val="0"/>
              </a:spcAft>
              <a:defRPr/>
            </a:pPr>
            <a:r>
              <a:rPr lang="nb-NO" dirty="0"/>
              <a:t>Forfatter av boka Innebandy, og står bak Innebandy DVD.</a:t>
            </a:r>
          </a:p>
          <a:p>
            <a:pPr eaLnBrk="1" fontAlgn="auto" hangingPunct="1">
              <a:spcAft>
                <a:spcPts val="0"/>
              </a:spcAft>
              <a:defRPr/>
            </a:pPr>
            <a:r>
              <a:rPr lang="nb-NO" dirty="0"/>
              <a:t>Innebandyundervisning på flere høgskoler og universitet NIH, UIS, HSF</a:t>
            </a:r>
          </a:p>
          <a:p>
            <a:pPr eaLnBrk="1" fontAlgn="auto" hangingPunct="1">
              <a:spcAft>
                <a:spcPts val="0"/>
              </a:spcAft>
              <a:defRPr/>
            </a:pPr>
            <a:r>
              <a:rPr lang="nb-NO" dirty="0"/>
              <a:t>Master i </a:t>
            </a:r>
            <a:r>
              <a:rPr lang="nb-NO" dirty="0" err="1"/>
              <a:t>Coaching</a:t>
            </a:r>
            <a:r>
              <a:rPr lang="nb-NO" dirty="0"/>
              <a:t> og Psykologi fra Norges Idrettshøgskole</a:t>
            </a:r>
          </a:p>
          <a:p>
            <a:pPr eaLnBrk="1" fontAlgn="auto" hangingPunct="1">
              <a:spcAft>
                <a:spcPts val="0"/>
              </a:spcAft>
              <a:defRPr/>
            </a:pPr>
            <a:r>
              <a:rPr lang="nb-NO" dirty="0"/>
              <a:t>Styremedlem i idrettsråd (Sandnes) og idrettskrets (RIK) </a:t>
            </a:r>
          </a:p>
          <a:p>
            <a:pPr eaLnBrk="1" fontAlgn="auto" hangingPunct="1">
              <a:spcAft>
                <a:spcPts val="0"/>
              </a:spcAft>
              <a:defRPr/>
            </a:pPr>
            <a:r>
              <a:rPr lang="nb-NO" dirty="0"/>
              <a:t>Trener/spiller i 1. div og Elite 11 år (Akerselva, Vålerenga, Tunet, Lura, Hommersåk)</a:t>
            </a:r>
          </a:p>
          <a:p>
            <a:pPr eaLnBrk="1" fontAlgn="auto" hangingPunct="1">
              <a:spcAft>
                <a:spcPts val="0"/>
              </a:spcAft>
              <a:defRPr/>
            </a:pPr>
            <a:endParaRPr lang="nb-NO" dirty="0"/>
          </a:p>
          <a:p>
            <a:pPr eaLnBrk="1" fontAlgn="auto" hangingPunct="1">
              <a:spcAft>
                <a:spcPts val="0"/>
              </a:spcAft>
              <a:defRPr/>
            </a:pPr>
            <a:endParaRPr lang="nb-NO"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Veien videre</a:t>
            </a:r>
          </a:p>
        </p:txBody>
      </p:sp>
      <p:sp>
        <p:nvSpPr>
          <p:cNvPr id="3" name="Plassholder for innhold 2"/>
          <p:cNvSpPr>
            <a:spLocks noGrp="1"/>
          </p:cNvSpPr>
          <p:nvPr>
            <p:ph idx="1"/>
          </p:nvPr>
        </p:nvSpPr>
        <p:spPr/>
        <p:txBody>
          <a:bodyPr>
            <a:normAutofit fontScale="92500" lnSpcReduction="20000"/>
          </a:bodyPr>
          <a:lstStyle/>
          <a:p>
            <a:r>
              <a:rPr lang="nb-NO" dirty="0"/>
              <a:t>Praktiske øvelser fra dere</a:t>
            </a:r>
          </a:p>
          <a:p>
            <a:r>
              <a:rPr lang="nb-NO" dirty="0"/>
              <a:t>Trenger praktiske eksempler:</a:t>
            </a:r>
          </a:p>
          <a:p>
            <a:pPr lvl="1"/>
            <a:r>
              <a:rPr lang="nb-NO" dirty="0"/>
              <a:t>blindebukk</a:t>
            </a:r>
          </a:p>
          <a:p>
            <a:pPr lvl="1"/>
            <a:r>
              <a:rPr lang="nb-NO" dirty="0"/>
              <a:t>Blindebandy (VIB)</a:t>
            </a:r>
          </a:p>
          <a:p>
            <a:pPr lvl="1"/>
            <a:r>
              <a:rPr lang="nb-NO" dirty="0" err="1"/>
              <a:t>Parinnebandy</a:t>
            </a:r>
            <a:endParaRPr lang="nb-NO" dirty="0"/>
          </a:p>
          <a:p>
            <a:pPr lvl="1"/>
            <a:r>
              <a:rPr lang="nb-NO" dirty="0" err="1"/>
              <a:t>High</a:t>
            </a:r>
            <a:r>
              <a:rPr lang="nb-NO" dirty="0"/>
              <a:t> </a:t>
            </a:r>
            <a:r>
              <a:rPr lang="nb-NO" dirty="0" err="1"/>
              <a:t>five</a:t>
            </a:r>
            <a:r>
              <a:rPr lang="nb-NO" dirty="0"/>
              <a:t> på oppvarming</a:t>
            </a:r>
          </a:p>
          <a:p>
            <a:pPr lvl="1"/>
            <a:r>
              <a:rPr lang="nb-NO" dirty="0"/>
              <a:t>Læring gjennom spill</a:t>
            </a:r>
          </a:p>
          <a:p>
            <a:r>
              <a:rPr lang="nb-NO" dirty="0"/>
              <a:t>Sosiale ferdigheter mer fokus i idretten.</a:t>
            </a:r>
          </a:p>
          <a:p>
            <a:r>
              <a:rPr lang="nb-NO" dirty="0"/>
              <a:t>Kommer litteratur om dette til trenerløypa, der vi er involvert.</a:t>
            </a:r>
          </a:p>
          <a:p>
            <a:pPr>
              <a:buNone/>
            </a:pPr>
            <a:endParaRPr lang="nb-NO" dirty="0"/>
          </a:p>
        </p:txBody>
      </p:sp>
    </p:spTree>
    <p:extLst>
      <p:ext uri="{BB962C8B-B14F-4D97-AF65-F5344CB8AC3E}">
        <p14:creationId xmlns:p14="http://schemas.microsoft.com/office/powerpoint/2010/main" val="33020894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Sosiale ferdigheter - trenerrollen</a:t>
            </a:r>
          </a:p>
        </p:txBody>
      </p:sp>
      <p:sp>
        <p:nvSpPr>
          <p:cNvPr id="3" name="Plassholder for innhold 2"/>
          <p:cNvSpPr>
            <a:spLocks noGrp="1"/>
          </p:cNvSpPr>
          <p:nvPr>
            <p:ph idx="1"/>
          </p:nvPr>
        </p:nvSpPr>
        <p:spPr/>
        <p:txBody>
          <a:bodyPr/>
          <a:lstStyle/>
          <a:p>
            <a:r>
              <a:rPr lang="nb-NO" dirty="0"/>
              <a:t>Hvordan er jeg som trener?</a:t>
            </a:r>
          </a:p>
          <a:p>
            <a:pPr lvl="1"/>
            <a:r>
              <a:rPr lang="nb-NO" dirty="0"/>
              <a:t>Lederfilosofi (T2)</a:t>
            </a:r>
          </a:p>
          <a:p>
            <a:pPr lvl="1"/>
            <a:r>
              <a:rPr lang="nb-NO" dirty="0"/>
              <a:t>Sosiale kompetanse </a:t>
            </a:r>
          </a:p>
          <a:p>
            <a:pPr lvl="1"/>
            <a:r>
              <a:rPr lang="nb-NO" dirty="0"/>
              <a:t>Kommunikasjon</a:t>
            </a:r>
          </a:p>
          <a:p>
            <a:pPr lvl="1"/>
            <a:r>
              <a:rPr lang="nb-NO" dirty="0"/>
              <a:t>Formidlingsevne</a:t>
            </a:r>
          </a:p>
          <a:p>
            <a:pPr lvl="1"/>
            <a:r>
              <a:rPr lang="nb-NO" dirty="0"/>
              <a:t>Didaktikk (hvordan gjennomføre i praksis)</a:t>
            </a:r>
          </a:p>
          <a:p>
            <a:r>
              <a:rPr lang="nb-NO" dirty="0"/>
              <a:t>Trenerrollen – hvordan påvirke sosial læring?</a:t>
            </a:r>
          </a:p>
          <a:p>
            <a:pPr lvl="1"/>
            <a:r>
              <a:rPr lang="nb-NO" dirty="0"/>
              <a:t>Praktiske eksempler </a:t>
            </a:r>
          </a:p>
          <a:p>
            <a:endParaRPr lang="nb-NO" dirty="0"/>
          </a:p>
        </p:txBody>
      </p:sp>
    </p:spTree>
    <p:extLst>
      <p:ext uri="{BB962C8B-B14F-4D97-AF65-F5344CB8AC3E}">
        <p14:creationId xmlns:p14="http://schemas.microsoft.com/office/powerpoint/2010/main" val="2457108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Mentale ferdigheter</a:t>
            </a:r>
          </a:p>
        </p:txBody>
      </p:sp>
      <p:sp>
        <p:nvSpPr>
          <p:cNvPr id="3" name="Plassholder for innhold 2"/>
          <p:cNvSpPr>
            <a:spLocks noGrp="1"/>
          </p:cNvSpPr>
          <p:nvPr>
            <p:ph idx="1"/>
          </p:nvPr>
        </p:nvSpPr>
        <p:spPr/>
        <p:txBody>
          <a:bodyPr>
            <a:normAutofit/>
          </a:bodyPr>
          <a:lstStyle/>
          <a:p>
            <a:r>
              <a:rPr lang="nb-NO" dirty="0"/>
              <a:t>Mer fokus på læring for livet:</a:t>
            </a:r>
          </a:p>
          <a:p>
            <a:pPr lvl="1"/>
            <a:r>
              <a:rPr lang="nb-NO" dirty="0"/>
              <a:t>3 prinsipper (</a:t>
            </a:r>
            <a:r>
              <a:rPr lang="nb-NO" dirty="0" err="1"/>
              <a:t>PositivCoachingAlliance</a:t>
            </a:r>
            <a:r>
              <a:rPr lang="nb-NO" dirty="0"/>
              <a:t>)</a:t>
            </a:r>
          </a:p>
          <a:p>
            <a:pPr marL="971550" lvl="1" indent="-514350">
              <a:buFont typeface="+mj-lt"/>
              <a:buAutoNum type="arabicPeriod"/>
            </a:pPr>
            <a:r>
              <a:rPr lang="nb-NO" dirty="0"/>
              <a:t>Ha det bra kontoen (selvfølelse) </a:t>
            </a:r>
          </a:p>
          <a:p>
            <a:pPr marL="971550" lvl="1" indent="-514350">
              <a:buFont typeface="+mj-lt"/>
              <a:buAutoNum type="arabicPeriod"/>
            </a:pPr>
            <a:r>
              <a:rPr lang="nb-NO" dirty="0"/>
              <a:t>ALM (</a:t>
            </a:r>
            <a:r>
              <a:rPr lang="nb-NO" dirty="0" err="1"/>
              <a:t>anstrengelse-læring-mistak</a:t>
            </a:r>
            <a:r>
              <a:rPr lang="nb-NO" dirty="0"/>
              <a:t>)</a:t>
            </a:r>
          </a:p>
          <a:p>
            <a:pPr marL="971550" lvl="1" indent="-514350">
              <a:buFont typeface="+mj-lt"/>
              <a:buAutoNum type="arabicPeriod"/>
            </a:pPr>
            <a:r>
              <a:rPr lang="nb-NO" dirty="0"/>
              <a:t>Dannelse – utvikling som menneske (respekt for andre mennesker, medspiller/motspiller, dommer, spillet, deg selv). Mer under sosiale ferdigheter. </a:t>
            </a:r>
          </a:p>
        </p:txBody>
      </p:sp>
    </p:spTree>
    <p:extLst>
      <p:ext uri="{BB962C8B-B14F-4D97-AF65-F5344CB8AC3E}">
        <p14:creationId xmlns:p14="http://schemas.microsoft.com/office/powerpoint/2010/main" val="2471383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1"/>
          <p:cNvSpPr>
            <a:spLocks noGrp="1"/>
          </p:cNvSpPr>
          <p:nvPr>
            <p:ph type="title"/>
          </p:nvPr>
        </p:nvSpPr>
        <p:spPr/>
        <p:txBody>
          <a:bodyPr/>
          <a:lstStyle/>
          <a:p>
            <a:r>
              <a:rPr lang="nb-NO" dirty="0"/>
              <a:t>Diskusjon</a:t>
            </a:r>
          </a:p>
        </p:txBody>
      </p:sp>
      <p:sp>
        <p:nvSpPr>
          <p:cNvPr id="3" name="Plassholder for innhold 2"/>
          <p:cNvSpPr>
            <a:spLocks noGrp="1"/>
          </p:cNvSpPr>
          <p:nvPr>
            <p:ph idx="1"/>
          </p:nvPr>
        </p:nvSpPr>
        <p:spPr/>
        <p:txBody>
          <a:bodyPr/>
          <a:lstStyle/>
          <a:p>
            <a:r>
              <a:rPr lang="nb-NO" i="1" dirty="0"/>
              <a:t>En ny spiller på laget ditt sliter med å mestre på lik linje med de mer erfarne spillerne. Spilleren viser god innsats, men er tydelig usikker på banen. Han får mange råd/korrigeringer av de andre spillerne om hvordan han bør gjøre ting.</a:t>
            </a:r>
          </a:p>
          <a:p>
            <a:r>
              <a:rPr lang="nb-NO" i="1" dirty="0"/>
              <a:t>Som trener hva gjør du? </a:t>
            </a:r>
          </a:p>
        </p:txBody>
      </p:sp>
    </p:spTree>
    <p:extLst>
      <p:ext uri="{BB962C8B-B14F-4D97-AF65-F5344CB8AC3E}">
        <p14:creationId xmlns:p14="http://schemas.microsoft.com/office/powerpoint/2010/main" val="3011296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1. Ha det bra kontoen</a:t>
            </a:r>
          </a:p>
        </p:txBody>
      </p:sp>
      <p:pic>
        <p:nvPicPr>
          <p:cNvPr id="3" name="Bilde 2" descr="hjerne_plussogminus.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1412776"/>
            <a:ext cx="5490756" cy="4757508"/>
          </a:xfrm>
          <a:prstGeom prst="rect">
            <a:avLst/>
          </a:prstGeom>
        </p:spPr>
      </p:pic>
    </p:spTree>
    <p:extLst>
      <p:ext uri="{BB962C8B-B14F-4D97-AF65-F5344CB8AC3E}">
        <p14:creationId xmlns:p14="http://schemas.microsoft.com/office/powerpoint/2010/main" val="246579567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sz="half" idx="1"/>
          </p:nvPr>
        </p:nvSpPr>
        <p:spPr/>
        <p:txBody>
          <a:bodyPr/>
          <a:lstStyle/>
          <a:p>
            <a:pPr marL="342900" lvl="1" indent="-342900">
              <a:buSzPct val="70000"/>
              <a:buNone/>
            </a:pPr>
            <a:r>
              <a:rPr lang="nb-NO" b="1" dirty="0"/>
              <a:t>Full </a:t>
            </a:r>
            <a:r>
              <a:rPr lang="nb-NO" b="1" dirty="0" err="1"/>
              <a:t>føle-seg-bra-konto</a:t>
            </a:r>
            <a:endParaRPr lang="nb-NO" sz="2400" b="1" dirty="0"/>
          </a:p>
          <a:p>
            <a:pPr marL="342900" lvl="1" indent="-342900">
              <a:buSzPct val="70000"/>
              <a:buFont typeface="Lucida Grande"/>
              <a:buChar char="►"/>
            </a:pPr>
            <a:r>
              <a:rPr lang="nb-NO" sz="2400" dirty="0"/>
              <a:t>Mer mottagelige for feedback</a:t>
            </a:r>
          </a:p>
          <a:p>
            <a:pPr marL="342900" lvl="1" indent="-342900">
              <a:buSzPct val="70000"/>
              <a:buFont typeface="Lucida Grande"/>
              <a:buChar char="►"/>
            </a:pPr>
            <a:r>
              <a:rPr lang="nb-NO" sz="2400" dirty="0"/>
              <a:t>Mer optimistiske</a:t>
            </a:r>
          </a:p>
          <a:p>
            <a:pPr marL="342900" lvl="1" indent="-342900">
              <a:buSzPct val="70000"/>
              <a:buFont typeface="Lucida Grande"/>
              <a:buChar char="►"/>
            </a:pPr>
            <a:r>
              <a:rPr lang="nb-NO" sz="2400" dirty="0"/>
              <a:t>Takler motgang bedre</a:t>
            </a:r>
          </a:p>
          <a:p>
            <a:pPr marL="342900" lvl="1" indent="-342900">
              <a:buSzPct val="70000"/>
              <a:buFont typeface="Lucida Grande"/>
              <a:buChar char="►"/>
            </a:pPr>
            <a:r>
              <a:rPr lang="nb-NO" sz="2400" dirty="0"/>
              <a:t>Mer mottagelige for å endre innarbeidet atferd </a:t>
            </a:r>
          </a:p>
          <a:p>
            <a:endParaRPr lang="nb-NO" dirty="0"/>
          </a:p>
        </p:txBody>
      </p:sp>
      <p:sp>
        <p:nvSpPr>
          <p:cNvPr id="5" name="Plassholder for innhold 4"/>
          <p:cNvSpPr>
            <a:spLocks noGrp="1"/>
          </p:cNvSpPr>
          <p:nvPr>
            <p:ph sz="half" idx="2"/>
          </p:nvPr>
        </p:nvSpPr>
        <p:spPr/>
        <p:txBody>
          <a:bodyPr/>
          <a:lstStyle/>
          <a:p>
            <a:pPr marL="342900" lvl="1" indent="-342900">
              <a:buSzPct val="70000"/>
              <a:buNone/>
            </a:pPr>
            <a:r>
              <a:rPr lang="nb-NO" b="1" dirty="0"/>
              <a:t>Tom </a:t>
            </a:r>
            <a:r>
              <a:rPr lang="nb-NO" b="1" dirty="0" err="1"/>
              <a:t>føle-seg-bra-konto</a:t>
            </a:r>
            <a:endParaRPr lang="nb-NO" b="1" dirty="0"/>
          </a:p>
          <a:p>
            <a:pPr marL="342900" lvl="1" indent="-342900">
              <a:buSzPct val="70000"/>
              <a:buFont typeface="Lucida Grande"/>
              <a:buChar char="►"/>
            </a:pPr>
            <a:r>
              <a:rPr lang="nb-NO" sz="2400" dirty="0"/>
              <a:t>Pessimistisk</a:t>
            </a:r>
          </a:p>
          <a:p>
            <a:pPr marL="342900" lvl="1" indent="-342900">
              <a:buSzPct val="70000"/>
              <a:buFont typeface="Lucida Grande"/>
              <a:buChar char="►"/>
            </a:pPr>
            <a:r>
              <a:rPr lang="nb-NO" sz="2400" dirty="0"/>
              <a:t>Gir lettere opp</a:t>
            </a:r>
          </a:p>
          <a:p>
            <a:pPr marL="342900" lvl="1" indent="-342900">
              <a:buSzPct val="70000"/>
              <a:buFont typeface="Lucida Grande"/>
              <a:buChar char="►"/>
            </a:pPr>
            <a:r>
              <a:rPr lang="nb-NO" sz="2400" dirty="0"/>
              <a:t>Forsvarsposisjon ved kritikk</a:t>
            </a:r>
            <a:endParaRPr lang="nb-NO" dirty="0"/>
          </a:p>
        </p:txBody>
      </p:sp>
      <p:sp>
        <p:nvSpPr>
          <p:cNvPr id="7" name="Tittel 1"/>
          <p:cNvSpPr>
            <a:spLocks noGrp="1"/>
          </p:cNvSpPr>
          <p:nvPr>
            <p:ph type="title"/>
          </p:nvPr>
        </p:nvSpPr>
        <p:spPr/>
        <p:txBody>
          <a:bodyPr>
            <a:normAutofit/>
          </a:bodyPr>
          <a:lstStyle/>
          <a:p>
            <a:pPr marL="742950" indent="-742950">
              <a:buFont typeface="+mj-lt"/>
              <a:buAutoNum type="arabicPeriod"/>
            </a:pPr>
            <a:r>
              <a:rPr lang="nb-NO" dirty="0" err="1"/>
              <a:t>Ha-det-bra-konto</a:t>
            </a:r>
            <a:endParaRPr lang="nb-NO" dirty="0"/>
          </a:p>
        </p:txBody>
      </p:sp>
    </p:spTree>
    <p:extLst>
      <p:ext uri="{BB962C8B-B14F-4D97-AF65-F5344CB8AC3E}">
        <p14:creationId xmlns:p14="http://schemas.microsoft.com/office/powerpoint/2010/main" val="397772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dissolve">
                                      <p:cBhvr>
                                        <p:cTn id="32" dur="5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Effect transition="in" filter="dissolve">
                                      <p:cBhvr>
                                        <p:cTn id="37" dur="500"/>
                                        <p:tgtEl>
                                          <p:spTgt spid="5">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
                                            <p:txEl>
                                              <p:pRg st="2" end="2"/>
                                            </p:txEl>
                                          </p:spTgt>
                                        </p:tgtEl>
                                        <p:attrNameLst>
                                          <p:attrName>style.visibility</p:attrName>
                                        </p:attrNameLst>
                                      </p:cBhvr>
                                      <p:to>
                                        <p:strVal val="visible"/>
                                      </p:to>
                                    </p:set>
                                    <p:animEffect transition="in" filter="dissolve">
                                      <p:cBhvr>
                                        <p:cTn id="42" dur="500"/>
                                        <p:tgtEl>
                                          <p:spTgt spid="5">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5">
                                            <p:txEl>
                                              <p:pRg st="3" end="3"/>
                                            </p:txEl>
                                          </p:spTgt>
                                        </p:tgtEl>
                                        <p:attrNameLst>
                                          <p:attrName>style.visibility</p:attrName>
                                        </p:attrNameLst>
                                      </p:cBhvr>
                                      <p:to>
                                        <p:strVal val="visible"/>
                                      </p:to>
                                    </p:set>
                                    <p:animEffect transition="in" filter="dissolve">
                                      <p:cBhvr>
                                        <p:cTn id="4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5" grpId="0" build="p" bldLvl="2"/>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ubrik 1"/>
          <p:cNvSpPr>
            <a:spLocks noGrp="1"/>
          </p:cNvSpPr>
          <p:nvPr>
            <p:ph type="title"/>
          </p:nvPr>
        </p:nvSpPr>
        <p:spPr>
          <a:xfrm>
            <a:off x="428625" y="0"/>
            <a:ext cx="8229600" cy="1143000"/>
          </a:xfrm>
        </p:spPr>
        <p:txBody>
          <a:bodyPr>
            <a:normAutofit fontScale="90000"/>
          </a:bodyPr>
          <a:lstStyle/>
          <a:p>
            <a:br>
              <a:rPr lang="nb-NO" dirty="0"/>
            </a:br>
            <a:r>
              <a:rPr lang="nb-NO" dirty="0"/>
              <a:t>2. Mentale ferdigheter ALM: </a:t>
            </a:r>
            <a:br>
              <a:rPr lang="nb-NO" dirty="0">
                <a:effectLst/>
              </a:rPr>
            </a:br>
            <a:endParaRPr lang="sv-SE" dirty="0">
              <a:latin typeface="Calibri" pitchFamily="34" charset="0"/>
              <a:cs typeface="Calibri" pitchFamily="34" charset="0"/>
            </a:endParaRPr>
          </a:p>
        </p:txBody>
      </p:sp>
      <p:sp>
        <p:nvSpPr>
          <p:cNvPr id="8195" name="Platshållare för innehåll 2"/>
          <p:cNvSpPr>
            <a:spLocks noGrp="1"/>
          </p:cNvSpPr>
          <p:nvPr>
            <p:ph idx="1"/>
          </p:nvPr>
        </p:nvSpPr>
        <p:spPr>
          <a:xfrm>
            <a:off x="500063" y="1428750"/>
            <a:ext cx="8229600" cy="4525963"/>
          </a:xfrm>
        </p:spPr>
        <p:txBody>
          <a:bodyPr>
            <a:normAutofit fontScale="62500" lnSpcReduction="20000"/>
          </a:bodyPr>
          <a:lstStyle/>
          <a:p>
            <a:pPr lvl="0"/>
            <a:r>
              <a:rPr lang="nb-NO" b="1" dirty="0"/>
              <a:t>A</a:t>
            </a:r>
            <a:r>
              <a:rPr lang="nb-NO" dirty="0"/>
              <a:t>nstrengelse</a:t>
            </a:r>
          </a:p>
          <a:p>
            <a:pPr lvl="1"/>
            <a:r>
              <a:rPr lang="nb-NO" dirty="0"/>
              <a:t>Prøvde jeg så godt jeg kunne?</a:t>
            </a:r>
          </a:p>
          <a:p>
            <a:pPr lvl="1"/>
            <a:r>
              <a:rPr lang="nb-NO" dirty="0"/>
              <a:t>Viljestyrke kan utvikles</a:t>
            </a:r>
          </a:p>
          <a:p>
            <a:pPr lvl="1"/>
            <a:r>
              <a:rPr lang="nb-NO" dirty="0"/>
              <a:t>Anstrengelse en forutsetning for læring. Må øve, for å mestre.</a:t>
            </a:r>
          </a:p>
          <a:p>
            <a:pPr lvl="1"/>
            <a:r>
              <a:rPr lang="nb-NO" dirty="0"/>
              <a:t>Gi positiv tilbakemelding på innsats, selv om innsatsen ikke førte til seier på resultattavlen.</a:t>
            </a:r>
          </a:p>
          <a:p>
            <a:pPr lvl="0"/>
            <a:r>
              <a:rPr lang="nb-NO" b="1" dirty="0"/>
              <a:t>L</a:t>
            </a:r>
            <a:r>
              <a:rPr lang="nb-NO" dirty="0"/>
              <a:t>æring</a:t>
            </a:r>
          </a:p>
          <a:p>
            <a:pPr lvl="1"/>
            <a:r>
              <a:rPr lang="nb-NO" dirty="0"/>
              <a:t>Konkurrerer mot seg selv. Fokuser på egen forbedring.</a:t>
            </a:r>
          </a:p>
          <a:p>
            <a:pPr lvl="1"/>
            <a:r>
              <a:rPr lang="nb-NO" dirty="0"/>
              <a:t>Sette seg konkrete og spesifikke læringsmål.</a:t>
            </a:r>
          </a:p>
          <a:p>
            <a:pPr lvl="1"/>
            <a:r>
              <a:rPr lang="nb-NO" dirty="0"/>
              <a:t>Hvordan kan laget bidra til økt læring? Mer under sosiale faktorer.</a:t>
            </a:r>
          </a:p>
          <a:p>
            <a:pPr lvl="1"/>
            <a:r>
              <a:rPr lang="nb-NO" dirty="0"/>
              <a:t>Utdypes også under trenerrollen.</a:t>
            </a:r>
          </a:p>
          <a:p>
            <a:pPr lvl="0"/>
            <a:r>
              <a:rPr lang="nb-NO" b="1" dirty="0"/>
              <a:t>M</a:t>
            </a:r>
            <a:r>
              <a:rPr lang="nb-NO" dirty="0"/>
              <a:t>islykkes</a:t>
            </a:r>
          </a:p>
          <a:p>
            <a:pPr lvl="1"/>
            <a:r>
              <a:rPr lang="nb-NO" dirty="0"/>
              <a:t>Ikke vær redd for å mislykkes! De er den største kilde til forbedring!</a:t>
            </a:r>
          </a:p>
          <a:p>
            <a:pPr lvl="1"/>
            <a:r>
              <a:rPr lang="nb-NO" dirty="0"/>
              <a:t>Gjør det OK å mislykkes. Er det ok å mislykkes i mitt lag?</a:t>
            </a:r>
          </a:p>
          <a:p>
            <a:pPr lvl="1"/>
            <a:r>
              <a:rPr lang="nb-NO" dirty="0"/>
              <a:t>Lær spillerne å lengte etter utfordringen, tørre å prøve nye ting, uten å frykte å mislykkes.</a:t>
            </a:r>
          </a:p>
          <a:p>
            <a:pPr eaLnBrk="1" hangingPunct="1"/>
            <a:endParaRPr lang="sv-SE" sz="2300" dirty="0">
              <a:latin typeface="Calibri" pitchFamily="34" charset="0"/>
              <a:cs typeface="Calibri" pitchFamily="34" charset="0"/>
            </a:endParaRPr>
          </a:p>
          <a:p>
            <a:pPr eaLnBrk="1" hangingPunct="1"/>
            <a:endParaRPr lang="sv-SE" dirty="0">
              <a:latin typeface="Calibri" pitchFamily="34" charset="0"/>
              <a:cs typeface="Calibri" pitchFamily="34" charset="0"/>
            </a:endParaRPr>
          </a:p>
        </p:txBody>
      </p:sp>
    </p:spTree>
    <p:extLst>
      <p:ext uri="{BB962C8B-B14F-4D97-AF65-F5344CB8AC3E}">
        <p14:creationId xmlns:p14="http://schemas.microsoft.com/office/powerpoint/2010/main" val="785544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 calcmode="lin" valueType="num">
                                      <p:cBhvr additive="base">
                                        <p:cTn id="31" dur="500" fill="hold"/>
                                        <p:tgtEl>
                                          <p:spTgt spid="819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1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8195">
                                            <p:txEl>
                                              <p:pRg st="5" end="5"/>
                                            </p:txEl>
                                          </p:spTgt>
                                        </p:tgtEl>
                                        <p:attrNameLst>
                                          <p:attrName>style.visibility</p:attrName>
                                        </p:attrNameLst>
                                      </p:cBhvr>
                                      <p:to>
                                        <p:strVal val="visible"/>
                                      </p:to>
                                    </p:set>
                                    <p:anim calcmode="lin" valueType="num">
                                      <p:cBhvr additive="base">
                                        <p:cTn id="37" dur="500" fill="hold"/>
                                        <p:tgtEl>
                                          <p:spTgt spid="819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819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8195">
                                            <p:txEl>
                                              <p:pRg st="6" end="6"/>
                                            </p:txEl>
                                          </p:spTgt>
                                        </p:tgtEl>
                                        <p:attrNameLst>
                                          <p:attrName>style.visibility</p:attrName>
                                        </p:attrNameLst>
                                      </p:cBhvr>
                                      <p:to>
                                        <p:strVal val="visible"/>
                                      </p:to>
                                    </p:set>
                                    <p:anim calcmode="lin" valueType="num">
                                      <p:cBhvr additive="base">
                                        <p:cTn id="43" dur="500" fill="hold"/>
                                        <p:tgtEl>
                                          <p:spTgt spid="8195">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19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8195">
                                            <p:txEl>
                                              <p:pRg st="7" end="7"/>
                                            </p:txEl>
                                          </p:spTgt>
                                        </p:tgtEl>
                                        <p:attrNameLst>
                                          <p:attrName>style.visibility</p:attrName>
                                        </p:attrNameLst>
                                      </p:cBhvr>
                                      <p:to>
                                        <p:strVal val="visible"/>
                                      </p:to>
                                    </p:set>
                                    <p:anim calcmode="lin" valueType="num">
                                      <p:cBhvr additive="base">
                                        <p:cTn id="49" dur="500" fill="hold"/>
                                        <p:tgtEl>
                                          <p:spTgt spid="8195">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819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8195">
                                            <p:txEl>
                                              <p:pRg st="8" end="8"/>
                                            </p:txEl>
                                          </p:spTgt>
                                        </p:tgtEl>
                                        <p:attrNameLst>
                                          <p:attrName>style.visibility</p:attrName>
                                        </p:attrNameLst>
                                      </p:cBhvr>
                                      <p:to>
                                        <p:strVal val="visible"/>
                                      </p:to>
                                    </p:set>
                                    <p:anim calcmode="lin" valueType="num">
                                      <p:cBhvr additive="base">
                                        <p:cTn id="55" dur="500" fill="hold"/>
                                        <p:tgtEl>
                                          <p:spTgt spid="8195">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819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8195">
                                            <p:txEl>
                                              <p:pRg st="9" end="9"/>
                                            </p:txEl>
                                          </p:spTgt>
                                        </p:tgtEl>
                                        <p:attrNameLst>
                                          <p:attrName>style.visibility</p:attrName>
                                        </p:attrNameLst>
                                      </p:cBhvr>
                                      <p:to>
                                        <p:strVal val="visible"/>
                                      </p:to>
                                    </p:set>
                                    <p:anim calcmode="lin" valueType="num">
                                      <p:cBhvr additive="base">
                                        <p:cTn id="61" dur="500" fill="hold"/>
                                        <p:tgtEl>
                                          <p:spTgt spid="8195">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819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8195">
                                            <p:txEl>
                                              <p:pRg st="10" end="10"/>
                                            </p:txEl>
                                          </p:spTgt>
                                        </p:tgtEl>
                                        <p:attrNameLst>
                                          <p:attrName>style.visibility</p:attrName>
                                        </p:attrNameLst>
                                      </p:cBhvr>
                                      <p:to>
                                        <p:strVal val="visible"/>
                                      </p:to>
                                    </p:set>
                                    <p:anim calcmode="lin" valueType="num">
                                      <p:cBhvr additive="base">
                                        <p:cTn id="67" dur="500" fill="hold"/>
                                        <p:tgtEl>
                                          <p:spTgt spid="8195">
                                            <p:txEl>
                                              <p:pRg st="10" end="10"/>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8195">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8195">
                                            <p:txEl>
                                              <p:pRg st="11" end="11"/>
                                            </p:txEl>
                                          </p:spTgt>
                                        </p:tgtEl>
                                        <p:attrNameLst>
                                          <p:attrName>style.visibility</p:attrName>
                                        </p:attrNameLst>
                                      </p:cBhvr>
                                      <p:to>
                                        <p:strVal val="visible"/>
                                      </p:to>
                                    </p:set>
                                    <p:anim calcmode="lin" valueType="num">
                                      <p:cBhvr additive="base">
                                        <p:cTn id="73" dur="500" fill="hold"/>
                                        <p:tgtEl>
                                          <p:spTgt spid="8195">
                                            <p:txEl>
                                              <p:pRg st="11" end="11"/>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8195">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8195">
                                            <p:txEl>
                                              <p:pRg st="12" end="12"/>
                                            </p:txEl>
                                          </p:spTgt>
                                        </p:tgtEl>
                                        <p:attrNameLst>
                                          <p:attrName>style.visibility</p:attrName>
                                        </p:attrNameLst>
                                      </p:cBhvr>
                                      <p:to>
                                        <p:strVal val="visible"/>
                                      </p:to>
                                    </p:set>
                                    <p:anim calcmode="lin" valueType="num">
                                      <p:cBhvr additive="base">
                                        <p:cTn id="79" dur="500" fill="hold"/>
                                        <p:tgtEl>
                                          <p:spTgt spid="8195">
                                            <p:txEl>
                                              <p:pRg st="12" end="12"/>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8195">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8195">
                                            <p:txEl>
                                              <p:pRg st="13" end="13"/>
                                            </p:txEl>
                                          </p:spTgt>
                                        </p:tgtEl>
                                        <p:attrNameLst>
                                          <p:attrName>style.visibility</p:attrName>
                                        </p:attrNameLst>
                                      </p:cBhvr>
                                      <p:to>
                                        <p:strVal val="visible"/>
                                      </p:to>
                                    </p:set>
                                    <p:anim calcmode="lin" valueType="num">
                                      <p:cBhvr additive="base">
                                        <p:cTn id="85" dur="500" fill="hold"/>
                                        <p:tgtEl>
                                          <p:spTgt spid="8195">
                                            <p:txEl>
                                              <p:pRg st="13" end="13"/>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8195">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bldLvl="2"/>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a:t>Mislykkes – Motgang</a:t>
            </a:r>
          </a:p>
        </p:txBody>
      </p:sp>
      <p:sp>
        <p:nvSpPr>
          <p:cNvPr id="3" name="Plassholder for innhold 2"/>
          <p:cNvSpPr>
            <a:spLocks noGrp="1"/>
          </p:cNvSpPr>
          <p:nvPr>
            <p:ph idx="1"/>
          </p:nvPr>
        </p:nvSpPr>
        <p:spPr/>
        <p:txBody>
          <a:bodyPr/>
          <a:lstStyle/>
          <a:p>
            <a:r>
              <a:rPr lang="nb-NO" dirty="0"/>
              <a:t>Å mislykkes er en viktig del av læringen</a:t>
            </a:r>
          </a:p>
          <a:p>
            <a:r>
              <a:rPr lang="nb-NO" dirty="0">
                <a:hlinkClick r:id="rId2"/>
              </a:rPr>
              <a:t>En forutsetning for å bli en vinner</a:t>
            </a:r>
            <a:endParaRPr lang="nb-NO" dirty="0"/>
          </a:p>
          <a:p>
            <a:endParaRPr lang="nb-NO" dirty="0"/>
          </a:p>
          <a:p>
            <a:endParaRPr lang="nb-NO" dirty="0"/>
          </a:p>
        </p:txBody>
      </p:sp>
    </p:spTree>
    <p:extLst>
      <p:ext uri="{BB962C8B-B14F-4D97-AF65-F5344CB8AC3E}">
        <p14:creationId xmlns:p14="http://schemas.microsoft.com/office/powerpoint/2010/main" val="3280308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600" dirty="0"/>
              <a:t>Å takle nederlag er en forutsetning…</a:t>
            </a:r>
          </a:p>
        </p:txBody>
      </p:sp>
      <p:sp>
        <p:nvSpPr>
          <p:cNvPr id="3" name="Plassholder for innhold 2"/>
          <p:cNvSpPr>
            <a:spLocks noGrp="1"/>
          </p:cNvSpPr>
          <p:nvPr>
            <p:ph idx="1"/>
          </p:nvPr>
        </p:nvSpPr>
        <p:spPr/>
        <p:txBody>
          <a:bodyPr/>
          <a:lstStyle/>
          <a:p>
            <a:r>
              <a:rPr lang="nb-NO" dirty="0"/>
              <a:t>Michael Jordan:</a:t>
            </a:r>
          </a:p>
          <a:p>
            <a:r>
              <a:rPr lang="nb-NO" dirty="0"/>
              <a:t>Har bommet på mer enn 9000 skudd.</a:t>
            </a:r>
          </a:p>
          <a:p>
            <a:r>
              <a:rPr lang="nb-NO" dirty="0"/>
              <a:t>Har tapt nesten 300 kamper</a:t>
            </a:r>
          </a:p>
          <a:p>
            <a:r>
              <a:rPr lang="nb-NO" dirty="0"/>
              <a:t>26 ganger har han tatt det kampavgjørende skuddet… og bommet.</a:t>
            </a:r>
          </a:p>
          <a:p>
            <a:r>
              <a:rPr lang="nb-NO" dirty="0"/>
              <a:t>Han har misslyktes om og om igjen. </a:t>
            </a:r>
          </a:p>
          <a:p>
            <a:r>
              <a:rPr lang="nb-NO" dirty="0"/>
              <a:t>Det er grunnen til hans suksess.</a:t>
            </a:r>
          </a:p>
        </p:txBody>
      </p:sp>
    </p:spTree>
    <p:extLst>
      <p:ext uri="{BB962C8B-B14F-4D97-AF65-F5344CB8AC3E}">
        <p14:creationId xmlns:p14="http://schemas.microsoft.com/office/powerpoint/2010/main" val="28635838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rrowheads="1"/>
          </p:cNvSpPr>
          <p:nvPr>
            <p:ph type="title"/>
          </p:nvPr>
        </p:nvSpPr>
        <p:spPr/>
        <p:txBody>
          <a:bodyPr/>
          <a:lstStyle/>
          <a:p>
            <a:pPr eaLnBrk="1" hangingPunct="1">
              <a:defRPr/>
            </a:pPr>
            <a:r>
              <a:rPr lang="nb-NO"/>
              <a:t>Litteratur:</a:t>
            </a:r>
          </a:p>
        </p:txBody>
      </p:sp>
      <p:sp>
        <p:nvSpPr>
          <p:cNvPr id="70659" name="Rectangle 3"/>
          <p:cNvSpPr>
            <a:spLocks noGrp="1" noChangeArrowheads="1"/>
          </p:cNvSpPr>
          <p:nvPr>
            <p:ph type="body" idx="1"/>
          </p:nvPr>
        </p:nvSpPr>
        <p:spPr>
          <a:xfrm>
            <a:off x="457200" y="1340768"/>
            <a:ext cx="6275040" cy="4785395"/>
          </a:xfrm>
        </p:spPr>
        <p:txBody>
          <a:bodyPr>
            <a:normAutofit fontScale="70000" lnSpcReduction="20000"/>
          </a:bodyPr>
          <a:lstStyle/>
          <a:p>
            <a:pPr marL="514350" indent="-457200">
              <a:buClr>
                <a:schemeClr val="tx1"/>
              </a:buClr>
              <a:defRPr/>
            </a:pPr>
            <a:r>
              <a:rPr lang="nb-NO" sz="3100" b="1" dirty="0"/>
              <a:t>Treningslære for idrettene</a:t>
            </a:r>
          </a:p>
          <a:p>
            <a:pPr marL="914400" lvl="1" indent="-457200">
              <a:buClr>
                <a:schemeClr val="tx1"/>
              </a:buClr>
              <a:defRPr/>
            </a:pPr>
            <a:r>
              <a:rPr lang="nb-NO" dirty="0"/>
              <a:t>Forfatter: Jostein Hallén og Lars Tore Ronglan</a:t>
            </a:r>
          </a:p>
          <a:p>
            <a:pPr marL="914400" lvl="1" indent="-457200">
              <a:buClr>
                <a:schemeClr val="tx1"/>
              </a:buClr>
              <a:defRPr/>
            </a:pPr>
            <a:r>
              <a:rPr lang="nb-NO" dirty="0"/>
              <a:t>Sider: 368</a:t>
            </a:r>
          </a:p>
          <a:p>
            <a:pPr marL="914400" lvl="1" indent="-457200">
              <a:buClr>
                <a:schemeClr val="tx1"/>
              </a:buClr>
              <a:defRPr/>
            </a:pPr>
            <a:r>
              <a:rPr lang="nb-NO" dirty="0"/>
              <a:t>ISBN: 9788272862274</a:t>
            </a:r>
          </a:p>
          <a:p>
            <a:pPr marL="914400" lvl="1" indent="-457200">
              <a:buClr>
                <a:schemeClr val="tx1"/>
              </a:buClr>
              <a:defRPr/>
            </a:pPr>
            <a:r>
              <a:rPr lang="nb-NO" dirty="0"/>
              <a:t>Utgivelsesår: 2011</a:t>
            </a:r>
          </a:p>
          <a:p>
            <a:r>
              <a:rPr lang="nb-NO" b="1" dirty="0"/>
              <a:t>Golftrening – Fysisk trening</a:t>
            </a:r>
          </a:p>
          <a:p>
            <a:pPr lvl="1"/>
            <a:r>
              <a:rPr lang="nb-NO" dirty="0"/>
              <a:t>Forfatter: John Hellström og Björn Engström</a:t>
            </a:r>
          </a:p>
          <a:p>
            <a:pPr lvl="1"/>
            <a:r>
              <a:rPr lang="nb-NO" dirty="0"/>
              <a:t>Sider: 72</a:t>
            </a:r>
          </a:p>
          <a:p>
            <a:pPr lvl="1"/>
            <a:r>
              <a:rPr lang="nb-NO" dirty="0"/>
              <a:t>ISBN: 9788272861604</a:t>
            </a:r>
          </a:p>
          <a:p>
            <a:pPr lvl="1"/>
            <a:r>
              <a:rPr lang="nb-NO" dirty="0"/>
              <a:t>Utgivelsesår: 2005</a:t>
            </a:r>
          </a:p>
          <a:p>
            <a:pPr>
              <a:buClr>
                <a:schemeClr val="tx1"/>
              </a:buClr>
              <a:defRPr/>
            </a:pPr>
            <a:r>
              <a:rPr lang="nb-NO" b="1" dirty="0"/>
              <a:t>Idrettens mentale treningslære </a:t>
            </a:r>
          </a:p>
          <a:p>
            <a:pPr lvl="1">
              <a:buClr>
                <a:schemeClr val="tx1"/>
              </a:buClr>
              <a:defRPr/>
            </a:pPr>
            <a:r>
              <a:rPr lang="nb-NO" dirty="0"/>
              <a:t>Forfatter: Anne Marte </a:t>
            </a:r>
            <a:r>
              <a:rPr lang="nb-NO" dirty="0" err="1"/>
              <a:t>Pennsgaard</a:t>
            </a:r>
            <a:r>
              <a:rPr lang="nb-NO" dirty="0"/>
              <a:t>, Even </a:t>
            </a:r>
            <a:r>
              <a:rPr lang="nb-NO" dirty="0" err="1"/>
              <a:t>Hollingen</a:t>
            </a:r>
            <a:endParaRPr lang="nb-NO" dirty="0"/>
          </a:p>
          <a:p>
            <a:pPr lvl="1">
              <a:buClr>
                <a:schemeClr val="tx1"/>
              </a:buClr>
              <a:defRPr/>
            </a:pPr>
            <a:r>
              <a:rPr lang="nn-NO" dirty="0"/>
              <a:t>Sider:160</a:t>
            </a:r>
          </a:p>
          <a:p>
            <a:pPr lvl="1">
              <a:buClr>
                <a:schemeClr val="tx1"/>
              </a:buClr>
              <a:defRPr/>
            </a:pPr>
            <a:r>
              <a:rPr lang="nb-NO" dirty="0"/>
              <a:t>ISBN: 9788205342460</a:t>
            </a:r>
          </a:p>
          <a:p>
            <a:pPr lvl="1">
              <a:buClr>
                <a:schemeClr val="tx1"/>
              </a:buClr>
              <a:defRPr/>
            </a:pPr>
            <a:r>
              <a:rPr lang="nn-NO" dirty="0"/>
              <a:t>Utgivelsesår:2006</a:t>
            </a:r>
          </a:p>
        </p:txBody>
      </p:sp>
      <p:pic>
        <p:nvPicPr>
          <p:cNvPr id="2" name="Bilde 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76256" y="1556792"/>
            <a:ext cx="882727" cy="1115023"/>
          </a:xfrm>
          <a:prstGeom prst="rect">
            <a:avLst/>
          </a:prstGeom>
        </p:spPr>
      </p:pic>
      <p:pic>
        <p:nvPicPr>
          <p:cNvPr id="3" name="Bilde 2">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13887" y="2996952"/>
            <a:ext cx="845096" cy="1200926"/>
          </a:xfrm>
          <a:prstGeom prst="rect">
            <a:avLst/>
          </a:prstGeom>
        </p:spPr>
      </p:pic>
      <p:pic>
        <p:nvPicPr>
          <p:cNvPr id="4" name="Bilde 3">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934798" y="4509120"/>
            <a:ext cx="824185" cy="1168403"/>
          </a:xfrm>
          <a:prstGeom prst="rect">
            <a:avLst/>
          </a:prstGeom>
        </p:spPr>
      </p:pic>
    </p:spTree>
    <p:extLst>
      <p:ext uri="{BB962C8B-B14F-4D97-AF65-F5344CB8AC3E}">
        <p14:creationId xmlns:p14="http://schemas.microsoft.com/office/powerpoint/2010/main" val="3595680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7042" name="Rectangle 2"/>
          <p:cNvSpPr>
            <a:spLocks noGrp="1" noRot="1" noChangeArrowheads="1"/>
          </p:cNvSpPr>
          <p:nvPr>
            <p:ph type="title"/>
          </p:nvPr>
        </p:nvSpPr>
        <p:spPr/>
        <p:txBody>
          <a:bodyPr/>
          <a:lstStyle/>
          <a:p>
            <a:pPr eaLnBrk="1" hangingPunct="1">
              <a:defRPr/>
            </a:pPr>
            <a:r>
              <a:rPr lang="nb-NO" dirty="0"/>
              <a:t>Hva er viktig i idrett?</a:t>
            </a:r>
          </a:p>
        </p:txBody>
      </p:sp>
      <p:sp>
        <p:nvSpPr>
          <p:cNvPr id="87043" name="Rectangle 3"/>
          <p:cNvSpPr>
            <a:spLocks noGrp="1" noChangeArrowheads="1"/>
          </p:cNvSpPr>
          <p:nvPr>
            <p:ph type="body" idx="1"/>
          </p:nvPr>
        </p:nvSpPr>
        <p:spPr/>
        <p:txBody>
          <a:bodyPr/>
          <a:lstStyle/>
          <a:p>
            <a:pPr eaLnBrk="1" hangingPunct="1">
              <a:defRPr/>
            </a:pPr>
            <a:r>
              <a:rPr lang="nb-NO" dirty="0"/>
              <a:t>Del inn i grupper: </a:t>
            </a:r>
          </a:p>
          <a:p>
            <a:pPr eaLnBrk="1" hangingPunct="1">
              <a:defRPr/>
            </a:pPr>
            <a:r>
              <a:rPr lang="nb-NO" dirty="0"/>
              <a:t>Del ut post it lapper 5 til hver gruppe: </a:t>
            </a:r>
          </a:p>
          <a:p>
            <a:pPr eaLnBrk="1" hangingPunct="1">
              <a:defRPr/>
            </a:pPr>
            <a:r>
              <a:rPr lang="nb-NO" dirty="0"/>
              <a:t>Hva er grunnleggende ferdigheter i idrett?</a:t>
            </a:r>
          </a:p>
        </p:txBody>
      </p:sp>
    </p:spTree>
    <p:extLst>
      <p:ext uri="{BB962C8B-B14F-4D97-AF65-F5344CB8AC3E}">
        <p14:creationId xmlns:p14="http://schemas.microsoft.com/office/powerpoint/2010/main" val="319390174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rrowheads="1"/>
          </p:cNvSpPr>
          <p:nvPr>
            <p:ph type="title"/>
          </p:nvPr>
        </p:nvSpPr>
        <p:spPr/>
        <p:txBody>
          <a:bodyPr>
            <a:normAutofit/>
          </a:bodyPr>
          <a:lstStyle/>
          <a:p>
            <a:pPr eaLnBrk="1" hangingPunct="1">
              <a:defRPr/>
            </a:pPr>
            <a:r>
              <a:rPr lang="nb-NO" dirty="0"/>
              <a:t>Grunnleggende ferdigheter</a:t>
            </a:r>
          </a:p>
        </p:txBody>
      </p: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268760"/>
            <a:ext cx="5256584" cy="4853201"/>
          </a:xfrm>
          <a:prstGeom prst="rect">
            <a:avLst/>
          </a:prstGeom>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style>
          <a:lnRef idx="2">
            <a:schemeClr val="accent2">
              <a:shade val="50000"/>
            </a:schemeClr>
          </a:lnRef>
          <a:fillRef idx="1">
            <a:schemeClr val="accent2"/>
          </a:fillRef>
          <a:effectRef idx="0">
            <a:schemeClr val="accent2"/>
          </a:effectRef>
          <a:fontRef idx="minor">
            <a:schemeClr val="lt1"/>
          </a:fontRef>
        </p:style>
      </p:pic>
    </p:spTree>
    <p:extLst>
      <p:ext uri="{BB962C8B-B14F-4D97-AF65-F5344CB8AC3E}">
        <p14:creationId xmlns:p14="http://schemas.microsoft.com/office/powerpoint/2010/main" val="997704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Grunnleggende ferdigheter</a:t>
            </a:r>
          </a:p>
        </p:txBody>
      </p:sp>
      <p:sp>
        <p:nvSpPr>
          <p:cNvPr id="3" name="Plassholder for innhold 2"/>
          <p:cNvSpPr>
            <a:spLocks noGrp="1"/>
          </p:cNvSpPr>
          <p:nvPr>
            <p:ph idx="1"/>
          </p:nvPr>
        </p:nvSpPr>
        <p:spPr/>
        <p:txBody>
          <a:bodyPr>
            <a:normAutofit/>
          </a:bodyPr>
          <a:lstStyle/>
          <a:p>
            <a:r>
              <a:rPr lang="nb-NO" dirty="0"/>
              <a:t>Ferdigheter i idrett (innebandy) tradisjonelt knyttet til prestasjon.</a:t>
            </a:r>
          </a:p>
          <a:p>
            <a:r>
              <a:rPr lang="nb-NO" dirty="0"/>
              <a:t>Fysisk og teknisk/taktisk mye fokus i idrett</a:t>
            </a:r>
          </a:p>
          <a:p>
            <a:r>
              <a:rPr lang="nb-NO" dirty="0"/>
              <a:t>Mer fokus på sosiale og mentale ferdigheter</a:t>
            </a:r>
          </a:p>
          <a:p>
            <a:r>
              <a:rPr lang="nb-NO" dirty="0"/>
              <a:t>Doble mål: </a:t>
            </a:r>
          </a:p>
          <a:p>
            <a:pPr lvl="1"/>
            <a:r>
              <a:rPr lang="nb-NO" dirty="0"/>
              <a:t>Vinner i idrett.</a:t>
            </a:r>
          </a:p>
          <a:p>
            <a:pPr lvl="1"/>
            <a:r>
              <a:rPr lang="nb-NO" dirty="0"/>
              <a:t>Læring for livet</a:t>
            </a:r>
          </a:p>
        </p:txBody>
      </p:sp>
    </p:spTree>
    <p:extLst>
      <p:ext uri="{BB962C8B-B14F-4D97-AF65-F5344CB8AC3E}">
        <p14:creationId xmlns:p14="http://schemas.microsoft.com/office/powerpoint/2010/main" val="1894688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Sosiale ferdigheter</a:t>
            </a:r>
          </a:p>
        </p:txBody>
      </p:sp>
      <p:sp>
        <p:nvSpPr>
          <p:cNvPr id="3" name="Plassholder for innhold 2"/>
          <p:cNvSpPr>
            <a:spLocks noGrp="1"/>
          </p:cNvSpPr>
          <p:nvPr>
            <p:ph idx="1"/>
          </p:nvPr>
        </p:nvSpPr>
        <p:spPr/>
        <p:txBody>
          <a:bodyPr/>
          <a:lstStyle/>
          <a:p>
            <a:r>
              <a:rPr lang="nb-NO" dirty="0"/>
              <a:t>Hva er sosiale ferdigheter?</a:t>
            </a:r>
          </a:p>
          <a:p>
            <a:r>
              <a:rPr lang="nb-NO" dirty="0"/>
              <a:t>I-G-P</a:t>
            </a:r>
          </a:p>
          <a:p>
            <a:pPr>
              <a:buNone/>
            </a:pPr>
            <a:endParaRPr lang="nb-NO" dirty="0"/>
          </a:p>
        </p:txBody>
      </p:sp>
    </p:spTree>
    <p:extLst>
      <p:ext uri="{BB962C8B-B14F-4D97-AF65-F5344CB8AC3E}">
        <p14:creationId xmlns:p14="http://schemas.microsoft.com/office/powerpoint/2010/main" val="1302746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Sosiale ferdigheter</a:t>
            </a:r>
          </a:p>
        </p:txBody>
      </p:sp>
      <p:sp>
        <p:nvSpPr>
          <p:cNvPr id="3" name="Plassholder for innhold 2"/>
          <p:cNvSpPr>
            <a:spLocks noGrp="1"/>
          </p:cNvSpPr>
          <p:nvPr>
            <p:ph idx="1"/>
          </p:nvPr>
        </p:nvSpPr>
        <p:spPr/>
        <p:txBody>
          <a:bodyPr/>
          <a:lstStyle/>
          <a:p>
            <a:r>
              <a:rPr lang="nb-NO" i="1" dirty="0"/>
              <a:t>”Sosiale ferdigheter handler om å se seg selv utenfra, og andre innenifra”</a:t>
            </a:r>
            <a:endParaRPr lang="nb-NO" dirty="0"/>
          </a:p>
          <a:p>
            <a:pPr lvl="1">
              <a:buNone/>
            </a:pPr>
            <a:r>
              <a:rPr lang="nb-NO" dirty="0"/>
              <a:t>Frank Abrahamsen, idrettspsykolog.</a:t>
            </a:r>
          </a:p>
          <a:p>
            <a:endParaRPr lang="nb-N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Sosiale ferdigheter</a:t>
            </a:r>
          </a:p>
        </p:txBody>
      </p:sp>
      <p:sp>
        <p:nvSpPr>
          <p:cNvPr id="3" name="Plassholder for innhold 2"/>
          <p:cNvSpPr>
            <a:spLocks noGrp="1"/>
          </p:cNvSpPr>
          <p:nvPr>
            <p:ph idx="1"/>
          </p:nvPr>
        </p:nvSpPr>
        <p:spPr/>
        <p:txBody>
          <a:bodyPr/>
          <a:lstStyle/>
          <a:p>
            <a:r>
              <a:rPr lang="nb-NO" dirty="0"/>
              <a:t>Sosiale ferdigheter</a:t>
            </a:r>
          </a:p>
          <a:p>
            <a:pPr lvl="1"/>
            <a:r>
              <a:rPr lang="nb-NO" b="1" dirty="0"/>
              <a:t>Empati</a:t>
            </a:r>
            <a:r>
              <a:rPr lang="nb-NO" dirty="0"/>
              <a:t> – </a:t>
            </a:r>
            <a:r>
              <a:rPr lang="nb-NO" sz="2400" dirty="0"/>
              <a:t>sette seg inn i andres situasjon</a:t>
            </a:r>
            <a:endParaRPr lang="nb-NO" dirty="0"/>
          </a:p>
          <a:p>
            <a:pPr lvl="1"/>
            <a:r>
              <a:rPr lang="nb-NO" b="1" dirty="0"/>
              <a:t>Samarbeidsferdighet </a:t>
            </a:r>
            <a:r>
              <a:rPr lang="nb-NO" dirty="0"/>
              <a:t>– </a:t>
            </a:r>
            <a:r>
              <a:rPr lang="nb-NO" sz="2400" dirty="0" err="1"/>
              <a:t>dele-hjelpe-følge</a:t>
            </a:r>
            <a:r>
              <a:rPr lang="nb-NO" sz="2400" dirty="0"/>
              <a:t> regler</a:t>
            </a:r>
            <a:endParaRPr lang="nb-NO" dirty="0"/>
          </a:p>
          <a:p>
            <a:pPr lvl="1"/>
            <a:r>
              <a:rPr lang="nb-NO" b="1" dirty="0"/>
              <a:t>Selvhevdelse</a:t>
            </a:r>
            <a:r>
              <a:rPr lang="nb-NO" dirty="0"/>
              <a:t> – </a:t>
            </a:r>
            <a:r>
              <a:rPr lang="nb-NO" sz="1600" dirty="0"/>
              <a:t>be om hjelp, tørre å stå frem, reagere på andres handlinger</a:t>
            </a:r>
            <a:endParaRPr lang="nb-NO" dirty="0"/>
          </a:p>
          <a:p>
            <a:pPr lvl="1"/>
            <a:r>
              <a:rPr lang="nb-NO" b="1" dirty="0"/>
              <a:t>Selvkontroll</a:t>
            </a:r>
            <a:r>
              <a:rPr lang="nb-NO" dirty="0"/>
              <a:t>-  </a:t>
            </a:r>
            <a:r>
              <a:rPr lang="nb-NO" sz="2000" dirty="0"/>
              <a:t>impulskontroll, takle uenighet og konflikter</a:t>
            </a:r>
            <a:endParaRPr lang="nb-NO" dirty="0"/>
          </a:p>
          <a:p>
            <a:pPr lvl="1"/>
            <a:r>
              <a:rPr lang="nb-NO" sz="2900" b="1" dirty="0"/>
              <a:t>Ansvarlighet</a:t>
            </a:r>
            <a:r>
              <a:rPr lang="nb-NO" sz="2900" dirty="0"/>
              <a:t> </a:t>
            </a:r>
            <a:r>
              <a:rPr lang="nb-NO" sz="1800" dirty="0"/>
              <a:t>– respektere andre, følge regler, gjøre arbeidsoppgaver</a:t>
            </a:r>
            <a:endParaRPr lang="nb-NO" sz="2900" dirty="0"/>
          </a:p>
          <a:p>
            <a:endParaRPr lang="nb-N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Øving av sosiale ferdigheter?</a:t>
            </a:r>
          </a:p>
        </p:txBody>
      </p:sp>
      <p:sp>
        <p:nvSpPr>
          <p:cNvPr id="3" name="Plassholder for innhold 2"/>
          <p:cNvSpPr>
            <a:spLocks noGrp="1"/>
          </p:cNvSpPr>
          <p:nvPr>
            <p:ph idx="1"/>
          </p:nvPr>
        </p:nvSpPr>
        <p:spPr/>
        <p:txBody>
          <a:bodyPr/>
          <a:lstStyle/>
          <a:p>
            <a:r>
              <a:rPr lang="nb-NO" dirty="0"/>
              <a:t>Hvordan tilrettelegge for læring av sosiale ferdigheter idrett?</a:t>
            </a:r>
          </a:p>
          <a:p>
            <a:r>
              <a:rPr lang="nb-NO" dirty="0"/>
              <a:t>I-G-P</a:t>
            </a:r>
          </a:p>
          <a:p>
            <a:endParaRPr lang="nb-NO" dirty="0"/>
          </a:p>
        </p:txBody>
      </p:sp>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Word" ma:contentTypeID="0x01010089F515CEF38C6043B09A4EB0A2E09D6302005D7B5E3E6DD2294EAE5F5A38928AF81E008400F130677873409392B5ED0D0DA41B" ma:contentTypeVersion="44" ma:contentTypeDescription="Opprett et nytt dokument." ma:contentTypeScope="" ma:versionID="c09a5f1e999a11ca52456ab5a78b3c5a">
  <xsd:schema xmlns:xsd="http://www.w3.org/2001/XMLSchema" xmlns:xs="http://www.w3.org/2001/XMLSchema" xmlns:p="http://schemas.microsoft.com/office/2006/metadata/properties" xmlns:ns2="aec5f570-5954-42b2-93f8-bbdf6252596e" xmlns:ns3="111fa406-b1c7-4021-bd8f-10346e9df403" targetNamespace="http://schemas.microsoft.com/office/2006/metadata/properties" ma:root="true" ma:fieldsID="e063964e54d6d0cfd13f9cb235954441" ns2:_="" ns3:_="">
    <xsd:import namespace="aec5f570-5954-42b2-93f8-bbdf6252596e"/>
    <xsd:import namespace="111fa406-b1c7-4021-bd8f-10346e9df403"/>
    <xsd:element name="properties">
      <xsd:complexType>
        <xsd:sequence>
          <xsd:element name="documentManagement">
            <xsd:complexType>
              <xsd:all>
                <xsd:element ref="ns2:_nifDokumenteier" minOccurs="0"/>
                <xsd:element ref="ns2:_nifSaksbehandler" minOccurs="0"/>
                <xsd:element ref="ns2:_nifDokumentbeskrivelse" minOccurs="0"/>
                <xsd:element ref="ns2:_nifDokumentstatus" minOccurs="0"/>
                <xsd:element ref="ns2:InnUtIntern"/>
                <xsd:element ref="ns2:_arFrist" minOccurs="0"/>
                <xsd:element ref="ns2:_nifTil" minOccurs="0"/>
                <xsd:element ref="ns2:_nifFra" minOccurs="0"/>
                <xsd:element ref="ns2:m007437e3ff24ee3b6b1beda051d5beb" minOccurs="0"/>
                <xsd:element ref="ns2:TaxCatchAll" minOccurs="0"/>
                <xsd:element ref="ns2:TaxCatchAllLabel" minOccurs="0"/>
                <xsd:element ref="ns2:e390b8d06ece46449586677b864a8181" minOccurs="0"/>
                <xsd:element ref="ns2:AnonymEksternDeling"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c5f570-5954-42b2-93f8-bbdf6252596e" elementFormDefault="qualified">
    <xsd:import namespace="http://schemas.microsoft.com/office/2006/documentManagement/types"/>
    <xsd:import namespace="http://schemas.microsoft.com/office/infopath/2007/PartnerControls"/>
    <xsd:element name="_nifDokumenteier" ma:index="2" nillable="true" ma:displayName="Dokumenteier" ma:hidden="true" ma:SearchPeopleOnly="false" ma:SharePointGroup="0" ma:internalName="_nifDokumentei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nifSaksbehandler" ma:index="3" nillable="true" ma:displayName="Saksbehandler" ma:SearchPeopleOnly="false" ma:SharePointGroup="0" ma:internalName="_nifSaksbehandl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nifDokumentbeskrivelse" ma:index="5" nillable="true" ma:displayName="Dokumentbeskrivelse" ma:internalName="_nifDokumentbeskrivelse">
      <xsd:simpleType>
        <xsd:restriction base="dms:Note">
          <xsd:maxLength value="255"/>
        </xsd:restriction>
      </xsd:simpleType>
    </xsd:element>
    <xsd:element name="_nifDokumentstatus" ma:index="6" nillable="true" ma:displayName="Dokumentstatus" ma:default="Ubehandlet" ma:internalName="_nifDokumentstatus" ma:readOnly="false">
      <xsd:simpleType>
        <xsd:restriction base="dms:Choice">
          <xsd:enumeration value="Ubehandlet"/>
          <xsd:enumeration value="Under arbeid"/>
          <xsd:enumeration value="Ferdig"/>
        </xsd:restriction>
      </xsd:simpleType>
    </xsd:element>
    <xsd:element name="InnUtIntern" ma:index="7" ma:displayName="Inn/Ut/Intern" ma:default="Intern" ma:format="Dropdown" ma:internalName="InnUtIntern">
      <xsd:simpleType>
        <xsd:restriction base="dms:Choice">
          <xsd:enumeration value="Innkommende"/>
          <xsd:enumeration value="Utgående"/>
          <xsd:enumeration value="Intern"/>
        </xsd:restriction>
      </xsd:simpleType>
    </xsd:element>
    <xsd:element name="_arFrist" ma:index="9" nillable="true" ma:displayName="Frist" ma:format="DateOnly" ma:internalName="_arFrist">
      <xsd:simpleType>
        <xsd:restriction base="dms:DateTime"/>
      </xsd:simpleType>
    </xsd:element>
    <xsd:element name="_nifTil" ma:index="10" nillable="true" ma:displayName="Til" ma:internalName="_nifTil">
      <xsd:simpleType>
        <xsd:restriction base="dms:Text"/>
      </xsd:simpleType>
    </xsd:element>
    <xsd:element name="_nifFra" ma:index="11" nillable="true" ma:displayName="Fra" ma:internalName="_nifFra">
      <xsd:simpleType>
        <xsd:restriction base="dms:Text"/>
      </xsd:simpleType>
    </xsd:element>
    <xsd:element name="m007437e3ff24ee3b6b1beda051d5beb" ma:index="16" nillable="true" ma:taxonomy="true" ma:internalName="m007437e3ff24ee3b6b1beda051d5beb" ma:taxonomyFieldName="Dokumentkategori" ma:displayName="Dokumentkategori" ma:default="" ma:fieldId="{6007437e-3ff2-4ee3-b6b1-beda051d5beb}" ma:sspId="f0e9ee77-ca26-4a69-aa98-c9b10d3d2018" ma:termSetId="67b1013f-a871-4d25-94e6-2d190b3db54d" ma:anchorId="00000000-0000-0000-0000-000000000000" ma:open="false" ma:isKeyword="false">
      <xsd:complexType>
        <xsd:sequence>
          <xsd:element ref="pc:Terms" minOccurs="0" maxOccurs="1"/>
        </xsd:sequence>
      </xsd:complexType>
    </xsd:element>
    <xsd:element name="TaxCatchAll" ma:index="17" nillable="true" ma:displayName="Taxonomy Catch All Column" ma:hidden="true" ma:list="{51ad6cb9-99e5-4ac7-b885-cde99d8f25d1}" ma:internalName="TaxCatchAll" ma:showField="CatchAllData" ma:web="111fa406-b1c7-4021-bd8f-10346e9df403">
      <xsd:complexType>
        <xsd:complexContent>
          <xsd:extension base="dms:MultiChoiceLookup">
            <xsd:sequence>
              <xsd:element name="Value" type="dms:Lookup" maxOccurs="unbounded" minOccurs="0" nillable="true"/>
            </xsd:sequence>
          </xsd:extension>
        </xsd:complexContent>
      </xsd:complexType>
    </xsd:element>
    <xsd:element name="TaxCatchAllLabel" ma:index="18" nillable="true" ma:displayName="Taxonomy Catch All Column1" ma:hidden="true" ma:list="{51ad6cb9-99e5-4ac7-b885-cde99d8f25d1}" ma:internalName="TaxCatchAllLabel" ma:readOnly="true" ma:showField="CatchAllDataLabel" ma:web="111fa406-b1c7-4021-bd8f-10346e9df403">
      <xsd:complexType>
        <xsd:complexContent>
          <xsd:extension base="dms:MultiChoiceLookup">
            <xsd:sequence>
              <xsd:element name="Value" type="dms:Lookup" maxOccurs="unbounded" minOccurs="0" nillable="true"/>
            </xsd:sequence>
          </xsd:extension>
        </xsd:complexContent>
      </xsd:complexType>
    </xsd:element>
    <xsd:element name="e390b8d06ece46449586677b864a8181" ma:index="20" nillable="true" ma:taxonomy="true" ma:internalName="e390b8d06ece46449586677b864a8181" ma:taxonomyFieldName="OrgTilhorighet" ma:displayName="OrgTilhørighet" ma:readOnly="false" ma:default="" ma:fieldId="{e390b8d0-6ece-4644-9586-677b864a8181}" ma:sspId="f0e9ee77-ca26-4a69-aa98-c9b10d3d2018" ma:termSetId="12ccf01c-bc00-485e-8479-20ef31869011" ma:anchorId="b89e662b-c5a0-4f18-8bb7-b431aa465976" ma:open="false" ma:isKeyword="false">
      <xsd:complexType>
        <xsd:sequence>
          <xsd:element ref="pc:Terms" minOccurs="0" maxOccurs="1"/>
        </xsd:sequence>
      </xsd:complexType>
    </xsd:element>
    <xsd:element name="AnonymEksternDeling" ma:index="22" nillable="true" ma:displayName="Anonym Ekstern Deling" ma:default="0" ma:internalName="AnonymEksternDeling">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11fa406-b1c7-4021-bd8f-10346e9df403" elementFormDefault="qualified">
    <xsd:import namespace="http://schemas.microsoft.com/office/2006/documentManagement/types"/>
    <xsd:import namespace="http://schemas.microsoft.com/office/infopath/2007/PartnerControls"/>
    <xsd:element name="_dlc_DocId" ma:index="23" nillable="true" ma:displayName="Dokument-ID-verdi" ma:description="Verdien for dokument-IDen som er tilordnet elementet." ma:internalName="_dlc_DocId" ma:readOnly="true">
      <xsd:simpleType>
        <xsd:restriction base="dms:Text"/>
      </xsd:simpleType>
    </xsd:element>
    <xsd:element name="_dlc_DocIdUrl" ma:index="24" nillable="true" ma:displayName="Dokument-ID" ma:description="Fast kobling til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5"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Innholdstype"/>
        <xsd:element ref="dc:title" minOccurs="0" maxOccurs="1" ma:index="1"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customXsn xmlns="http://schemas.microsoft.com/office/2006/metadata/customXsn">
  <xsnLocation/>
  <cached>True</cached>
  <openByDefault>True</openByDefault>
  <xsnScope/>
</customXsn>
</file>

<file path=customXml/item3.xml><?xml version="1.0" encoding="utf-8"?>
<?mso-contentType ?>
<SharedContentType xmlns="Microsoft.SharePoint.Taxonomy.ContentTypeSync" SourceId="f0e9ee77-ca26-4a69-aa98-c9b10d3d2018" ContentTypeId="0x01010089F515CEF38C6043B09A4EB0A2E09D6302" PreviousValue="false"/>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5.xml><?xml version="1.0" encoding="utf-8"?>
<?mso-contentType ?>
<FormTemplates xmlns="http://schemas.microsoft.com/sharepoint/v3/contenttype/forms">
  <Display>DocumentLibraryForm</Display>
  <Edit>DocumentLibraryForm</Edit>
  <New>DocumentLibraryForm</New>
</FormTemplates>
</file>

<file path=customXml/item6.xml><?xml version="1.0" encoding="utf-8"?>
<p:properties xmlns:p="http://schemas.microsoft.com/office/2006/metadata/properties" xmlns:xsi="http://www.w3.org/2001/XMLSchema-instance" xmlns:pc="http://schemas.microsoft.com/office/infopath/2007/PartnerControls">
  <documentManagement>
    <InnUtIntern xmlns="aec5f570-5954-42b2-93f8-bbdf6252596e">Intern</InnUtIntern>
    <e390b8d06ece46449586677b864a8181 xmlns="aec5f570-5954-42b2-93f8-bbdf6252596e">
      <Terms xmlns="http://schemas.microsoft.com/office/infopath/2007/PartnerControls">
        <TermInfo xmlns="http://schemas.microsoft.com/office/infopath/2007/PartnerControls">
          <TermName xmlns="http://schemas.microsoft.com/office/infopath/2007/PartnerControls">SF01 Norges Idrettsforbund</TermName>
          <TermId xmlns="http://schemas.microsoft.com/office/infopath/2007/PartnerControls">c1ca8435-9635-48b0-8fd0-127d70284636</TermId>
        </TermInfo>
      </Terms>
    </e390b8d06ece46449586677b864a8181>
    <TaxCatchAll xmlns="aec5f570-5954-42b2-93f8-bbdf6252596e">
      <Value>1</Value>
    </TaxCatchAll>
    <_arFrist xmlns="aec5f570-5954-42b2-93f8-bbdf6252596e" xsi:nil="true"/>
    <m007437e3ff24ee3b6b1beda051d5beb xmlns="aec5f570-5954-42b2-93f8-bbdf6252596e">
      <Terms xmlns="http://schemas.microsoft.com/office/infopath/2007/PartnerControls"/>
    </m007437e3ff24ee3b6b1beda051d5beb>
    <_nifSaksbehandler xmlns="aec5f570-5954-42b2-93f8-bbdf6252596e">
      <UserInfo>
        <DisplayName>Horn, Elin</DisplayName>
        <AccountId>2197</AccountId>
        <AccountType/>
      </UserInfo>
    </_nifSaksbehandler>
    <_nifDokumentstatus xmlns="aec5f570-5954-42b2-93f8-bbdf6252596e">Ubehandlet</_nifDokumentstatus>
    <_nifFra xmlns="aec5f570-5954-42b2-93f8-bbdf6252596e" xsi:nil="true"/>
    <_nifDokumenteier xmlns="aec5f570-5954-42b2-93f8-bbdf6252596e">
      <UserInfo>
        <DisplayName>Veum, Anja</DisplayName>
        <AccountId>457</AccountId>
        <AccountType/>
      </UserInfo>
    </_nifDokumenteier>
    <_nifDokumentbeskrivelse xmlns="aec5f570-5954-42b2-93f8-bbdf6252596e" xsi:nil="true"/>
    <_nifTil xmlns="aec5f570-5954-42b2-93f8-bbdf6252596e" xsi:nil="true"/>
    <AnonymEksternDeling xmlns="aec5f570-5954-42b2-93f8-bbdf6252596e">false</AnonymEksternDeling>
    <_dlc_DocId xmlns="111fa406-b1c7-4021-bd8f-10346e9df403">SF01-1335725369-31132</_dlc_DocId>
    <_dlc_DocIdUrl xmlns="111fa406-b1c7-4021-bd8f-10346e9df403">
      <Url>https://idrettskontor.nif.no/sites/idrettsforbundet/documentcontent/_layouts/15/DocIdRedir.aspx?ID=SF01-1335725369-31132</Url>
      <Description>SF01-1335725369-31132</Description>
    </_dlc_DocIdUrl>
  </documentManagement>
</p:properties>
</file>

<file path=customXml/itemProps1.xml><?xml version="1.0" encoding="utf-8"?>
<ds:datastoreItem xmlns:ds="http://schemas.openxmlformats.org/officeDocument/2006/customXml" ds:itemID="{DF0D8A1D-D07D-4FBE-9610-E925004062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c5f570-5954-42b2-93f8-bbdf6252596e"/>
    <ds:schemaRef ds:uri="111fa406-b1c7-4021-bd8f-10346e9df4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7CC4263-0958-4852-9D30-03430A482858}">
  <ds:schemaRefs>
    <ds:schemaRef ds:uri="http://schemas.microsoft.com/office/2006/metadata/customXsn"/>
  </ds:schemaRefs>
</ds:datastoreItem>
</file>

<file path=customXml/itemProps3.xml><?xml version="1.0" encoding="utf-8"?>
<ds:datastoreItem xmlns:ds="http://schemas.openxmlformats.org/officeDocument/2006/customXml" ds:itemID="{566D275F-7BCC-4FB2-9215-05AB75715A7F}">
  <ds:schemaRefs>
    <ds:schemaRef ds:uri="Microsoft.SharePoint.Taxonomy.ContentTypeSync"/>
  </ds:schemaRefs>
</ds:datastoreItem>
</file>

<file path=customXml/itemProps4.xml><?xml version="1.0" encoding="utf-8"?>
<ds:datastoreItem xmlns:ds="http://schemas.openxmlformats.org/officeDocument/2006/customXml" ds:itemID="{95D27B0D-3AB7-4044-A07D-A98593D9D2DB}">
  <ds:schemaRefs>
    <ds:schemaRef ds:uri="http://schemas.microsoft.com/sharepoint/events"/>
  </ds:schemaRefs>
</ds:datastoreItem>
</file>

<file path=customXml/itemProps5.xml><?xml version="1.0" encoding="utf-8"?>
<ds:datastoreItem xmlns:ds="http://schemas.openxmlformats.org/officeDocument/2006/customXml" ds:itemID="{B167C576-373E-4AEE-816A-7BDD7BEB9787}">
  <ds:schemaRefs>
    <ds:schemaRef ds:uri="http://schemas.microsoft.com/sharepoint/v3/contenttype/forms"/>
  </ds:schemaRefs>
</ds:datastoreItem>
</file>

<file path=customXml/itemProps6.xml><?xml version="1.0" encoding="utf-8"?>
<ds:datastoreItem xmlns:ds="http://schemas.openxmlformats.org/officeDocument/2006/customXml" ds:itemID="{F78CCF39-D14C-42FF-A16C-F71E770C82D6}">
  <ds:schemaRefs>
    <ds:schemaRef ds:uri="http://schemas.microsoft.com/office/2006/documentManagement/types"/>
    <ds:schemaRef ds:uri="http://schemas.microsoft.com/office/infopath/2007/PartnerControls"/>
    <ds:schemaRef ds:uri="111fa406-b1c7-4021-bd8f-10346e9df403"/>
    <ds:schemaRef ds:uri="http://purl.org/dc/elements/1.1/"/>
    <ds:schemaRef ds:uri="http://purl.org/dc/dcmitype/"/>
    <ds:schemaRef ds:uri="http://schemas.microsoft.com/office/2006/metadata/properties"/>
    <ds:schemaRef ds:uri="http://schemas.openxmlformats.org/package/2006/metadata/core-properties"/>
    <ds:schemaRef ds:uri="aec5f570-5954-42b2-93f8-bbdf6252596e"/>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2506</TotalTime>
  <Words>1871</Words>
  <Application>Microsoft Office PowerPoint</Application>
  <PresentationFormat>Skjermfremvisning (4:3)</PresentationFormat>
  <Paragraphs>225</Paragraphs>
  <Slides>29</Slides>
  <Notes>12</Notes>
  <HiddenSlides>3</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29</vt:i4>
      </vt:variant>
    </vt:vector>
  </HeadingPairs>
  <TitlesOfParts>
    <vt:vector size="34" baseType="lpstr">
      <vt:lpstr>Arial</vt:lpstr>
      <vt:lpstr>Calibri</vt:lpstr>
      <vt:lpstr>Lucida Grande</vt:lpstr>
      <vt:lpstr>Wingdings</vt:lpstr>
      <vt:lpstr>Office-tema</vt:lpstr>
      <vt:lpstr>Sosial kompetanse i idrett</vt:lpstr>
      <vt:lpstr>Eivind Tysdal</vt:lpstr>
      <vt:lpstr>Hva er viktig i idrett?</vt:lpstr>
      <vt:lpstr>Grunnleggende ferdigheter</vt:lpstr>
      <vt:lpstr>Grunnleggende ferdigheter</vt:lpstr>
      <vt:lpstr>Sosiale ferdigheter</vt:lpstr>
      <vt:lpstr>Sosiale ferdigheter</vt:lpstr>
      <vt:lpstr>Sosiale ferdigheter</vt:lpstr>
      <vt:lpstr>Øving av sosiale ferdigheter?</vt:lpstr>
      <vt:lpstr>Sosiale ferdigheter i idrett</vt:lpstr>
      <vt:lpstr>Øving av sosiale ferdigheter</vt:lpstr>
      <vt:lpstr>Øving av sosiale ferdigheter</vt:lpstr>
      <vt:lpstr>Læring av sosiale ferdigheter?</vt:lpstr>
      <vt:lpstr>Case</vt:lpstr>
      <vt:lpstr>Læring for livet</vt:lpstr>
      <vt:lpstr>Case: </vt:lpstr>
      <vt:lpstr>Læring av sosiale ferdigheter?</vt:lpstr>
      <vt:lpstr>Hva kan en trener gjøre?</vt:lpstr>
      <vt:lpstr>Mentale og sosiale ferdigheter:</vt:lpstr>
      <vt:lpstr>Veien videre</vt:lpstr>
      <vt:lpstr>Sosiale ferdigheter - trenerrollen</vt:lpstr>
      <vt:lpstr>Mentale ferdigheter</vt:lpstr>
      <vt:lpstr>Diskusjon</vt:lpstr>
      <vt:lpstr>1. Ha det bra kontoen</vt:lpstr>
      <vt:lpstr>Ha-det-bra-konto</vt:lpstr>
      <vt:lpstr> 2. Mentale ferdigheter ALM:  </vt:lpstr>
      <vt:lpstr>Mislykkes – Motgang</vt:lpstr>
      <vt:lpstr>Å takle nederlag er en forutsetning…</vt:lpstr>
      <vt:lpstr>Litteratur:</vt:lpstr>
    </vt:vector>
  </TitlesOfParts>
  <Company>Norges Idrettsforbund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us-nima</dc:creator>
  <cp:lastModifiedBy>Horn, Elin</cp:lastModifiedBy>
  <cp:revision>90</cp:revision>
  <cp:lastPrinted>2014-03-14T22:41:50Z</cp:lastPrinted>
  <dcterms:created xsi:type="dcterms:W3CDTF">2012-06-29T05:00:26Z</dcterms:created>
  <dcterms:modified xsi:type="dcterms:W3CDTF">2018-11-06T12:22:38Z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0x01010089F515CEF38C6043B09A4EB0A2E09D6302005D7B5E3E6DD2294EAE5F5A38928AF81E008400F130677873409392B5ED0D0DA41B</vt:lpwstr>
  </property>
  <property fmtid="{D5CDD505-2E9C-101B-9397-08002B2CF9AE}" pid="3" name="Dokumentkategori">
    <vt:lpwstr/>
  </property>
  <property fmtid="{D5CDD505-2E9C-101B-9397-08002B2CF9AE}" pid="4" name="OrgTilhorighet">
    <vt:lpwstr>1;#SF01 Norges Idrettsforbund|c1ca8435-9635-48b0-8fd0-127d70284636</vt:lpwstr>
  </property>
  <property fmtid="{D5CDD505-2E9C-101B-9397-08002B2CF9AE}" pid="5" name="_dlc_DocIdItemGuid">
    <vt:lpwstr>81cfdd35-9fa4-4fb4-acda-840575d3f748</vt:lpwstr>
  </property>
</Properties>
</file>