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65" r:id="rId5"/>
  </p:sldMasterIdLst>
  <p:notesMasterIdLst>
    <p:notesMasterId r:id="rId11"/>
  </p:notesMasterIdLst>
  <p:sldIdLst>
    <p:sldId id="495" r:id="rId6"/>
    <p:sldId id="277" r:id="rId7"/>
    <p:sldId id="296" r:id="rId8"/>
    <p:sldId id="304" r:id="rId9"/>
    <p:sldId id="305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FEBBD-353E-49F7-BCB9-4A156DBF9DD4}" v="1" dt="2024-03-16T09:04:38.825"/>
    <p1510:client id="{383EAB7E-20B2-4C6D-8B67-245F662885BF}" v="111" dt="2024-03-15T13:55:17.761"/>
    <p1510:client id="{4574BBB1-A7E0-4875-8756-9AD4AFCE411C}" v="12" dt="2024-03-15T21:37:28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F87E-C0CB-43EE-BFA0-B7F99D545E47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62A01-C4A5-4874-954A-247FCF0BAE1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7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A4F74-26D8-E912-ED8A-1D5301ACB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B976B18-99BE-667C-B0A1-8A12AAFC8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A3D1887-2C80-8A8C-EB7E-252E7B539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 dette prosjektet:	De som trener for å trene</a:t>
            </a:r>
          </a:p>
          <a:p>
            <a:r>
              <a:rPr lang="nb-NO" dirty="0"/>
              <a:t>		De som har en aktiv identitet</a:t>
            </a:r>
          </a:p>
          <a:p>
            <a:endParaRPr lang="nb-NO" dirty="0"/>
          </a:p>
          <a:p>
            <a:r>
              <a:rPr lang="nb-NO" dirty="0"/>
              <a:t>		Faller de fra idretten og den organiserte aktiviteten? </a:t>
            </a:r>
          </a:p>
          <a:p>
            <a:r>
              <a:rPr lang="nb-NO" dirty="0"/>
              <a:t>		Hvordan beholde dem lenger?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9BD4ED-5F40-9D9A-405F-B96EA3B4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3742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BDE8B-D2A5-F145-928B-137AEB39B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4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1AC10-BF3F-6CD1-618F-8F002D7CB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034FC05-6AE9-3E5A-D54D-79DC0C1EC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5DFAA6F-9446-5D99-AA81-9B28C0927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220853-A5B7-5C35-EC0F-BE9BE54C0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BDE8B-D2A5-F145-928B-137AEB39B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3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47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578D8DC-2B41-2842-B815-5A91373D2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56" y="20147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F10945FB-86A7-C04A-83D1-41799E88D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126" y="1934883"/>
            <a:ext cx="3048000" cy="3139440"/>
          </a:xfrm>
          <a:prstGeom prst="rect">
            <a:avLst/>
          </a:prstGeom>
          <a:effectLst>
            <a:glow rad="88900">
              <a:schemeClr val="bg1">
                <a:alpha val="15000"/>
              </a:schemeClr>
            </a:glo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04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2448290" y="2135383"/>
            <a:ext cx="8832287" cy="3514677"/>
          </a:xfrm>
          <a:prstGeom prst="rect">
            <a:avLst/>
          </a:prstGeom>
        </p:spPr>
        <p:txBody>
          <a:bodyPr/>
          <a:lstStyle>
            <a:lvl1pPr marL="359824" indent="-359824"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954593" indent="-345009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557828" indent="-338658"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2152597" indent="-323843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745249" indent="-306910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2447595" y="1137195"/>
            <a:ext cx="8353061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671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vann, snø, mann, gå på ski&#10;&#10;Automatisk generert beskrivelse">
            <a:extLst>
              <a:ext uri="{FF2B5EF4-FFF2-40B4-BE49-F238E27FC236}">
                <a16:creationId xmlns:a16="http://schemas.microsoft.com/office/drawing/2014/main" id="{AB075D99-F4BF-D948-8330-987BD6DBCD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430" y="0"/>
            <a:ext cx="12196430" cy="6855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28599"/>
            <a:ext cx="586014" cy="586014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8146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751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0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2060"/>
          </a:solidFill>
          <a:latin typeface="Neo Sans Std Medium" charset="0"/>
          <a:ea typeface="Neo Sans Std Medium" charset="0"/>
          <a:cs typeface="Neo Sans Std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sitter, foto, holder, bord&#10;&#10;Automatisk generert beskrivelse">
            <a:extLst>
              <a:ext uri="{FF2B5EF4-FFF2-40B4-BE49-F238E27FC236}">
                <a16:creationId xmlns:a16="http://schemas.microsoft.com/office/drawing/2014/main" id="{19756D54-80B5-0444-AD2C-AEE666E09D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accent4"/>
          </a:solidFill>
          <a:latin typeface="Neo Sans Std Medium" charset="0"/>
          <a:ea typeface="Neo Sans Std Medium" charset="0"/>
          <a:cs typeface="Neo Sans Std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chemeClr val="bg1"/>
          </a:solidFill>
          <a:latin typeface="Neo Sans Std" charset="0"/>
          <a:ea typeface="Neo Sans Std" charset="0"/>
          <a:cs typeface="Neo Sans St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AFFB-4C13-4FA0-FC60-DD0B4A17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E5CD298-5ACB-B1F3-54CE-A6D3116D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-46066"/>
            <a:ext cx="9919405" cy="463782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B67DD58-1D6C-05A6-6EF9-05743092A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591755"/>
            <a:ext cx="8343900" cy="21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04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89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>
            <a:extLst>
              <a:ext uri="{FF2B5EF4-FFF2-40B4-BE49-F238E27FC236}">
                <a16:creationId xmlns:a16="http://schemas.microsoft.com/office/drawing/2014/main" id="{234FD2A6-95C1-4B4E-A6D1-6864903FC8CF}"/>
              </a:ext>
            </a:extLst>
          </p:cNvPr>
          <p:cNvSpPr/>
          <p:nvPr/>
        </p:nvSpPr>
        <p:spPr>
          <a:xfrm>
            <a:off x="9523696" y="1251895"/>
            <a:ext cx="2226042" cy="1188465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AD4AEBE1-B420-4EF6-8A6E-4045F8815430}"/>
              </a:ext>
            </a:extLst>
          </p:cNvPr>
          <p:cNvSpPr/>
          <p:nvPr/>
        </p:nvSpPr>
        <p:spPr>
          <a:xfrm>
            <a:off x="491660" y="126313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029AC89-7CB8-4625-A868-5E58B83E0624}"/>
              </a:ext>
            </a:extLst>
          </p:cNvPr>
          <p:cNvSpPr/>
          <p:nvPr/>
        </p:nvSpPr>
        <p:spPr>
          <a:xfrm>
            <a:off x="2757799" y="126161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CC8CEFA2-FD3A-4E52-8E8C-A2157170E356}"/>
              </a:ext>
            </a:extLst>
          </p:cNvPr>
          <p:cNvSpPr/>
          <p:nvPr/>
        </p:nvSpPr>
        <p:spPr>
          <a:xfrm>
            <a:off x="5013098" y="126444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0C24F328-3950-47A6-96C7-C9E24A9882EB}"/>
              </a:ext>
            </a:extLst>
          </p:cNvPr>
          <p:cNvSpPr/>
          <p:nvPr/>
        </p:nvSpPr>
        <p:spPr>
          <a:xfrm>
            <a:off x="7268397" y="126444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374577C-08FD-40E7-B36C-C05151D7D1AF}"/>
              </a:ext>
            </a:extLst>
          </p:cNvPr>
          <p:cNvSpPr/>
          <p:nvPr/>
        </p:nvSpPr>
        <p:spPr>
          <a:xfrm>
            <a:off x="2755580" y="2457975"/>
            <a:ext cx="2228261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Nulltoleranse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Nulltoleranse for hets basert på etnisitet, kjønn, legning eller religion i våre aktiviteter og arrangementer.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Mindre økonomiske barrierer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jobber systematisk for å vanne ut skillelinjer mellom mennesker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51A0F84-9B94-4FD2-ADDF-2BCE71862731}"/>
              </a:ext>
            </a:extLst>
          </p:cNvPr>
          <p:cNvSpPr/>
          <p:nvPr/>
        </p:nvSpPr>
        <p:spPr>
          <a:xfrm>
            <a:off x="7267287" y="2457335"/>
            <a:ext cx="2228262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Ansvar i hver avdeling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Hver avdeling i klubben skal til enhver tid ha fokus på å jobbe bærekraftig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Bruke enhver anledning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skal bruke våre arrangementer og plattformer til å snakke bærekraft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34AF214-5362-4CF6-831B-C0047B916973}"/>
              </a:ext>
            </a:extLst>
          </p:cNvPr>
          <p:cNvSpPr/>
          <p:nvPr/>
        </p:nvSpPr>
        <p:spPr>
          <a:xfrm>
            <a:off x="487960" y="2456447"/>
            <a:ext cx="2226042" cy="172984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 fysisk og psykisk helse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legger til rette for stadig nye møteplasser der ulike aktiviteter kan utøves i fellesskap med andre.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lytter til behovene i kommunedelen og tilpasser våre tilbud slik at alle kan finne sin arena.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kebent trekant 18">
            <a:extLst>
              <a:ext uri="{FF2B5EF4-FFF2-40B4-BE49-F238E27FC236}">
                <a16:creationId xmlns:a16="http://schemas.microsoft.com/office/drawing/2014/main" id="{4B1E5AA6-FA06-4676-8F38-5068ED0C7238}"/>
              </a:ext>
            </a:extLst>
          </p:cNvPr>
          <p:cNvSpPr/>
          <p:nvPr/>
        </p:nvSpPr>
        <p:spPr>
          <a:xfrm>
            <a:off x="487960" y="131631"/>
            <a:ext cx="11258397" cy="1091327"/>
          </a:xfrm>
          <a:prstGeom prst="triangle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093BE69F-16E6-4FB4-BCFD-F16DD726A213}"/>
              </a:ext>
            </a:extLst>
          </p:cNvPr>
          <p:cNvSpPr txBox="1"/>
          <p:nvPr/>
        </p:nvSpPr>
        <p:spPr>
          <a:xfrm rot="16200000">
            <a:off x="-234878" y="636194"/>
            <a:ext cx="1045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ViSJON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67C7B034-0DB9-4036-B1C8-F6E36236F025}"/>
              </a:ext>
            </a:extLst>
          </p:cNvPr>
          <p:cNvSpPr txBox="1"/>
          <p:nvPr/>
        </p:nvSpPr>
        <p:spPr>
          <a:xfrm rot="16200000">
            <a:off x="-451799" y="3073666"/>
            <a:ext cx="150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LØFTER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7ADFBD77-BB66-412A-A0E1-1444B48CDBCF}"/>
              </a:ext>
            </a:extLst>
          </p:cNvPr>
          <p:cNvSpPr txBox="1"/>
          <p:nvPr/>
        </p:nvSpPr>
        <p:spPr>
          <a:xfrm rot="16200000">
            <a:off x="-353045" y="1696418"/>
            <a:ext cx="1407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01F16A33-6B3A-4AB0-BDAD-E833A23E9F38}"/>
              </a:ext>
            </a:extLst>
          </p:cNvPr>
          <p:cNvSpPr txBox="1"/>
          <p:nvPr/>
        </p:nvSpPr>
        <p:spPr>
          <a:xfrm rot="16200000">
            <a:off x="-106900" y="6104891"/>
            <a:ext cx="81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VERDIER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A6053892-B4FF-486F-AC19-D6037F4A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69" y="1301780"/>
            <a:ext cx="484023" cy="484023"/>
          </a:xfrm>
          <a:prstGeom prst="rect">
            <a:avLst/>
          </a:prstGeom>
          <a:ln>
            <a:noFill/>
          </a:ln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58DBBDB9-44FB-4FA9-962A-A3CCF8F0F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677" y="1328298"/>
            <a:ext cx="481871" cy="481871"/>
          </a:xfrm>
          <a:prstGeom prst="rect">
            <a:avLst/>
          </a:prstGeom>
          <a:ln>
            <a:noFill/>
          </a:ln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26C4D432-F397-4E13-A53E-841CA3181E0E}"/>
              </a:ext>
            </a:extLst>
          </p:cNvPr>
          <p:cNvSpPr/>
          <p:nvPr/>
        </p:nvSpPr>
        <p:spPr>
          <a:xfrm>
            <a:off x="487961" y="5657707"/>
            <a:ext cx="11258397" cy="4571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Bilde 39">
            <a:extLst>
              <a:ext uri="{FF2B5EF4-FFF2-40B4-BE49-F238E27FC236}">
                <a16:creationId xmlns:a16="http://schemas.microsoft.com/office/drawing/2014/main" id="{AA92C4A1-0381-413A-8F09-579233485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625" y="1328298"/>
            <a:ext cx="496400" cy="496400"/>
          </a:xfrm>
          <a:prstGeom prst="rect">
            <a:avLst/>
          </a:prstGeom>
          <a:ln>
            <a:noFill/>
          </a:ln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13BCDC8B-6AE0-45FD-BF57-D5A9DB597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591" y="1313385"/>
            <a:ext cx="480733" cy="480733"/>
          </a:xfrm>
          <a:prstGeom prst="rect">
            <a:avLst/>
          </a:prstGeom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C1800DF-B7B5-7247-ADC2-2F5C1C05EF07}"/>
              </a:ext>
            </a:extLst>
          </p:cNvPr>
          <p:cNvSpPr txBox="1"/>
          <p:nvPr/>
        </p:nvSpPr>
        <p:spPr>
          <a:xfrm>
            <a:off x="518338" y="1839309"/>
            <a:ext cx="21414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inspirerer til aktivitet, en sunn livsstil og mestringsfølelse for beboerne på Gulskogen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BBC73B1D-063B-AB49-9275-FB2B636A3EFF}"/>
              </a:ext>
            </a:extLst>
          </p:cNvPr>
          <p:cNvSpPr txBox="1"/>
          <p:nvPr/>
        </p:nvSpPr>
        <p:spPr>
          <a:xfrm>
            <a:off x="2886111" y="1904095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bidrar til et mer et inkluderende fellesskap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16FC49B-8A93-7D46-A266-EF0D3247A077}"/>
              </a:ext>
            </a:extLst>
          </p:cNvPr>
          <p:cNvSpPr txBox="1"/>
          <p:nvPr/>
        </p:nvSpPr>
        <p:spPr>
          <a:xfrm>
            <a:off x="5028639" y="1861298"/>
            <a:ext cx="22093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legger til rette for et aktivt lokalmiljø for  mennesker som bor på Gulskogen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8DC8A2E7-05A6-A947-AF8C-A24249353D58}"/>
              </a:ext>
            </a:extLst>
          </p:cNvPr>
          <p:cNvSpPr txBox="1"/>
          <p:nvPr/>
        </p:nvSpPr>
        <p:spPr>
          <a:xfrm>
            <a:off x="7279237" y="1824517"/>
            <a:ext cx="22152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har et bevisst forhold til eget forbruk og bruker vår posisjon til å påvirke andre til å ta gode valg. 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D61E7032-420E-6641-AEAD-F555EB69FEFA}"/>
              </a:ext>
            </a:extLst>
          </p:cNvPr>
          <p:cNvSpPr txBox="1"/>
          <p:nvPr/>
        </p:nvSpPr>
        <p:spPr>
          <a:xfrm>
            <a:off x="9434201" y="1842540"/>
            <a:ext cx="2380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 er brobygger i kommunedelen og skaper samarbeid mellom idrett, kultur, det offentlige og næringslivet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6A291586-8734-1547-A6F0-403502B933CC}"/>
              </a:ext>
            </a:extLst>
          </p:cNvPr>
          <p:cNvSpPr/>
          <p:nvPr/>
        </p:nvSpPr>
        <p:spPr>
          <a:xfrm>
            <a:off x="5024939" y="2462100"/>
            <a:ext cx="2209379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lokalmiljø som inkluderer alle beboere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som bor på Gulskogen skal kunne føle tilhørighet til Strømsgodset Idrettsforening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Hver avdeling jobber for å bygge dugnadsånd og samhold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4E10FAB-DB61-444E-BC5A-C4556FF19B1C}"/>
              </a:ext>
            </a:extLst>
          </p:cNvPr>
          <p:cNvSpPr txBox="1"/>
          <p:nvPr/>
        </p:nvSpPr>
        <p:spPr>
          <a:xfrm>
            <a:off x="3497619" y="513745"/>
            <a:ext cx="53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EKTE KJÆRLIGHET PÅ GULSKOGEN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ser hverandre, tar vare på hverandre og løfter hverandre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B0AB095F-010E-C341-9D5B-3C56AF103323}"/>
              </a:ext>
            </a:extLst>
          </p:cNvPr>
          <p:cNvSpPr/>
          <p:nvPr/>
        </p:nvSpPr>
        <p:spPr>
          <a:xfrm>
            <a:off x="487960" y="5720400"/>
            <a:ext cx="11225703" cy="922789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TRYGGHET, AKTIVITETSGLEDE, INKLUDERENDE FELLESSKAP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6B27D41-A828-D940-A171-5794DC26B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002" y="1278380"/>
            <a:ext cx="503363" cy="503363"/>
          </a:xfrm>
          <a:prstGeom prst="rect">
            <a:avLst/>
          </a:prstGeom>
        </p:spPr>
      </p:pic>
      <p:sp>
        <p:nvSpPr>
          <p:cNvPr id="35" name="Rektangel 34">
            <a:extLst>
              <a:ext uri="{FF2B5EF4-FFF2-40B4-BE49-F238E27FC236}">
                <a16:creationId xmlns:a16="http://schemas.microsoft.com/office/drawing/2014/main" id="{C1AE8C66-F8E1-3E49-943B-7F5F6EFB5B59}"/>
              </a:ext>
            </a:extLst>
          </p:cNvPr>
          <p:cNvSpPr/>
          <p:nvPr/>
        </p:nvSpPr>
        <p:spPr>
          <a:xfrm>
            <a:off x="9517764" y="2457335"/>
            <a:ext cx="2228262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Felles løft for bærekraft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skaper møteplasser for å informere, inspirere og motivere mennesker i vårt lokalmiljø til å ta del i samarbeid for å nå </a:t>
            </a:r>
            <a:r>
              <a:rPr kumimoji="0" lang="nb-N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bærekraftmålene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4210DA8D-31E5-C147-A491-14465086019C}"/>
              </a:ext>
            </a:extLst>
          </p:cNvPr>
          <p:cNvSpPr/>
          <p:nvPr/>
        </p:nvSpPr>
        <p:spPr>
          <a:xfrm>
            <a:off x="487960" y="4190412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idretter: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-Fotball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-Håndball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-Bandy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-Volleyball  60+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-Tilrettelagt idrett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-Paraidrett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AA22095C-C04A-B543-93BC-CC742A421F01}"/>
              </a:ext>
            </a:extLst>
          </p:cNvPr>
          <p:cNvSpPr/>
          <p:nvPr/>
        </p:nvSpPr>
        <p:spPr>
          <a:xfrm>
            <a:off x="2755580" y="4225383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 Play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Solidaritetsfondet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 lavterskelaktiviteter hver 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ferietilbud i høst-, vinter- og sommerferie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Økonomisk støtte til utstyr og kontingenter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4C16E96B-538C-B040-871D-AE4F8246547C}"/>
              </a:ext>
            </a:extLst>
          </p:cNvPr>
          <p:cNvSpPr/>
          <p:nvPr/>
        </p:nvSpPr>
        <p:spPr>
          <a:xfrm>
            <a:off x="5002862" y="4207217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Fotball-cuper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Håndball-cuper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Bydelsmiddag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Bydelsforestillinger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ferietilbud for barn og unge i kommunedelen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Åpen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Møteplass for ungdom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DFB298AF-C6AF-9148-AF4B-DDF345785079}"/>
              </a:ext>
            </a:extLst>
          </p:cNvPr>
          <p:cNvSpPr/>
          <p:nvPr/>
        </p:nvSpPr>
        <p:spPr>
          <a:xfrm>
            <a:off x="7269507" y="4217672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Bærekraftig idrettspark: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-miljøtiltak og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-energibesparing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-gjenbruk av utstyr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-fokus på matsvinn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ACBA0617-3731-CD49-B1F0-6A68D544E970}"/>
              </a:ext>
            </a:extLst>
          </p:cNvPr>
          <p:cNvSpPr/>
          <p:nvPr/>
        </p:nvSpPr>
        <p:spPr>
          <a:xfrm>
            <a:off x="9535274" y="4202621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Samarbeid med Strømsgodset Toppfotball, Gulskogen og Rødskog skoler, bibliotek, FAU, Drammen idrettsråd, Viken Idrettskrets, utbyggere, Gulskogen senter, Gulskogen Gårds Venner, Drammen kommune – kultur og idrett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9D8EF908-3A5C-F840-9651-036C6251EC72}"/>
              </a:ext>
            </a:extLst>
          </p:cNvPr>
          <p:cNvSpPr txBox="1"/>
          <p:nvPr/>
        </p:nvSpPr>
        <p:spPr>
          <a:xfrm rot="16200000">
            <a:off x="-462038" y="4771796"/>
            <a:ext cx="150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AKTIVITETER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D5540BE-7981-4F02-9367-FE8072CCDA74}"/>
              </a:ext>
            </a:extLst>
          </p:cNvPr>
          <p:cNvSpPr txBox="1"/>
          <p:nvPr/>
        </p:nvSpPr>
        <p:spPr>
          <a:xfrm>
            <a:off x="1676400" y="4174812"/>
            <a:ext cx="983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lavterskel-tilbud: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Aktiviteter i                  gymsal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-Teater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-Kunst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-Musikk</a:t>
            </a:r>
          </a:p>
        </p:txBody>
      </p:sp>
    </p:spTree>
    <p:extLst>
      <p:ext uri="{BB962C8B-B14F-4D97-AF65-F5344CB8AC3E}">
        <p14:creationId xmlns:p14="http://schemas.microsoft.com/office/powerpoint/2010/main" val="255376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6F4D-6B30-C084-0BB9-AC464FBAB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18A287-B4DC-D668-7968-CC01D753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4288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F9E2B9-59EF-AB29-CD70-660EC7E0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09" y="2205385"/>
            <a:ext cx="9874342" cy="272799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4E85F88-E1AB-4253-BD79-ECA864347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5" y="4170828"/>
            <a:ext cx="9021151" cy="240818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DF58D4F-AD63-476F-469E-7D901171B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4" y="436248"/>
            <a:ext cx="9338561" cy="214470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2C63CA4-E5FB-EEAB-B8B7-F46E24DC3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0"/>
            <a:ext cx="5168218" cy="644127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31AC0A1-9967-208D-D6CA-EA2EBD9BD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798" y="382265"/>
            <a:ext cx="4494805" cy="640851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F5B6168-A224-6193-4E57-9A11E7368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361" y="652031"/>
            <a:ext cx="5133277" cy="555393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EB27906-1DAB-2A69-0F72-9219E818B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640" y="-1"/>
            <a:ext cx="3592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22B2A-1606-FD36-D421-1D8D4D28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33">
            <a:extLst>
              <a:ext uri="{FF2B5EF4-FFF2-40B4-BE49-F238E27FC236}">
                <a16:creationId xmlns:a16="http://schemas.microsoft.com/office/drawing/2014/main" id="{4FEBDB99-8D41-4B82-D5D2-CB1B338A0CFB}"/>
              </a:ext>
            </a:extLst>
          </p:cNvPr>
          <p:cNvSpPr/>
          <p:nvPr/>
        </p:nvSpPr>
        <p:spPr>
          <a:xfrm>
            <a:off x="9523696" y="1251895"/>
            <a:ext cx="2226042" cy="1188465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16253604-4F44-693E-F024-BDFAABE2FDBE}"/>
              </a:ext>
            </a:extLst>
          </p:cNvPr>
          <p:cNvSpPr/>
          <p:nvPr/>
        </p:nvSpPr>
        <p:spPr>
          <a:xfrm>
            <a:off x="491660" y="126313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3F14EE8E-080B-8B00-39ED-D1A1D8975A35}"/>
              </a:ext>
            </a:extLst>
          </p:cNvPr>
          <p:cNvSpPr/>
          <p:nvPr/>
        </p:nvSpPr>
        <p:spPr>
          <a:xfrm>
            <a:off x="2757799" y="126161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E5CE488F-59A5-BEC9-2CDF-56ED846E91C9}"/>
              </a:ext>
            </a:extLst>
          </p:cNvPr>
          <p:cNvSpPr/>
          <p:nvPr/>
        </p:nvSpPr>
        <p:spPr>
          <a:xfrm>
            <a:off x="5013098" y="126444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F98B70F-529D-84B0-74AB-3B2C859BF2CD}"/>
              </a:ext>
            </a:extLst>
          </p:cNvPr>
          <p:cNvSpPr/>
          <p:nvPr/>
        </p:nvSpPr>
        <p:spPr>
          <a:xfrm>
            <a:off x="7268397" y="1264444"/>
            <a:ext cx="2226042" cy="1166042"/>
          </a:xfrm>
          <a:prstGeom prst="rect">
            <a:avLst/>
          </a:prstGeom>
          <a:solidFill>
            <a:srgbClr val="002060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AD25B82-ACDA-138F-7AF8-B91F51ABAC56}"/>
              </a:ext>
            </a:extLst>
          </p:cNvPr>
          <p:cNvSpPr/>
          <p:nvPr/>
        </p:nvSpPr>
        <p:spPr>
          <a:xfrm>
            <a:off x="2755580" y="2457975"/>
            <a:ext cx="2228261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Nulltoleranse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Nulltoleranse for hets basert på etnisitet, kjønn, legning eller religion i våre aktiviteter og arrangementer.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Mindre økonomiske barrierer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jobber systematisk for å vanne ut skillelinjer mellom mennesker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3FBA775-6707-F4C4-2272-2E4EDBF91B4B}"/>
              </a:ext>
            </a:extLst>
          </p:cNvPr>
          <p:cNvSpPr/>
          <p:nvPr/>
        </p:nvSpPr>
        <p:spPr>
          <a:xfrm>
            <a:off x="7267287" y="2457335"/>
            <a:ext cx="2228262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Ansvar i hver avdeling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Hver avdeling i klubben skal til enhver tid ha fokus på å jobbe bærekraftig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Bruke enhver anledning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skal bruke våre arrangementer og plattformer til å snakke bærekraft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02CD2D2-2838-4869-9BCD-E2B3B13B06F8}"/>
              </a:ext>
            </a:extLst>
          </p:cNvPr>
          <p:cNvSpPr/>
          <p:nvPr/>
        </p:nvSpPr>
        <p:spPr>
          <a:xfrm>
            <a:off x="487960" y="2456447"/>
            <a:ext cx="2226042" cy="172984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God fysisk og psykisk helse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legger til rette for stadig nye møteplasser der ulike aktiviteter kan utøves i fellesskap med andre.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lytter til behovene i kommunedelen og tilpasser våre tilbud slik at alle kan finne sin arena.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ikebent trekant 18">
            <a:extLst>
              <a:ext uri="{FF2B5EF4-FFF2-40B4-BE49-F238E27FC236}">
                <a16:creationId xmlns:a16="http://schemas.microsoft.com/office/drawing/2014/main" id="{153F915E-8931-23A7-7EDF-10AB93F4623D}"/>
              </a:ext>
            </a:extLst>
          </p:cNvPr>
          <p:cNvSpPr/>
          <p:nvPr/>
        </p:nvSpPr>
        <p:spPr>
          <a:xfrm>
            <a:off x="487960" y="131631"/>
            <a:ext cx="11258397" cy="1091327"/>
          </a:xfrm>
          <a:prstGeom prst="triangle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E2F53520-12D7-E1A7-F7F2-122D10FD6CF5}"/>
              </a:ext>
            </a:extLst>
          </p:cNvPr>
          <p:cNvSpPr txBox="1"/>
          <p:nvPr/>
        </p:nvSpPr>
        <p:spPr>
          <a:xfrm rot="16200000">
            <a:off x="-234878" y="636194"/>
            <a:ext cx="1045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ViSJON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7F31FF0A-4A6A-D24F-1076-31162284F8A2}"/>
              </a:ext>
            </a:extLst>
          </p:cNvPr>
          <p:cNvSpPr txBox="1"/>
          <p:nvPr/>
        </p:nvSpPr>
        <p:spPr>
          <a:xfrm rot="16200000">
            <a:off x="-451799" y="3073666"/>
            <a:ext cx="150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LØFTER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6B65B370-DACE-D850-88B3-5EE3CF65ECE3}"/>
              </a:ext>
            </a:extLst>
          </p:cNvPr>
          <p:cNvSpPr txBox="1"/>
          <p:nvPr/>
        </p:nvSpPr>
        <p:spPr>
          <a:xfrm rot="16200000">
            <a:off x="-353045" y="1696418"/>
            <a:ext cx="1407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937D0A30-12B0-0513-59C8-92294E7E972D}"/>
              </a:ext>
            </a:extLst>
          </p:cNvPr>
          <p:cNvSpPr txBox="1"/>
          <p:nvPr/>
        </p:nvSpPr>
        <p:spPr>
          <a:xfrm rot="16200000">
            <a:off x="-106900" y="6104891"/>
            <a:ext cx="81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VERDIER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9F36A3E4-FECE-9E88-BDD5-A2B770C1A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69" y="1301780"/>
            <a:ext cx="484023" cy="484023"/>
          </a:xfrm>
          <a:prstGeom prst="rect">
            <a:avLst/>
          </a:prstGeom>
          <a:ln>
            <a:noFill/>
          </a:ln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62498269-826C-051F-18CF-260363CCC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677" y="1328298"/>
            <a:ext cx="481871" cy="481871"/>
          </a:xfrm>
          <a:prstGeom prst="rect">
            <a:avLst/>
          </a:prstGeom>
          <a:ln>
            <a:noFill/>
          </a:ln>
        </p:spPr>
      </p:pic>
      <p:sp>
        <p:nvSpPr>
          <p:cNvPr id="39" name="Rektangel 38">
            <a:extLst>
              <a:ext uri="{FF2B5EF4-FFF2-40B4-BE49-F238E27FC236}">
                <a16:creationId xmlns:a16="http://schemas.microsoft.com/office/drawing/2014/main" id="{EEF94389-73DA-BECC-50E8-9E46EDB9C890}"/>
              </a:ext>
            </a:extLst>
          </p:cNvPr>
          <p:cNvSpPr/>
          <p:nvPr/>
        </p:nvSpPr>
        <p:spPr>
          <a:xfrm>
            <a:off x="487961" y="5657707"/>
            <a:ext cx="11258397" cy="4571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Bilde 39">
            <a:extLst>
              <a:ext uri="{FF2B5EF4-FFF2-40B4-BE49-F238E27FC236}">
                <a16:creationId xmlns:a16="http://schemas.microsoft.com/office/drawing/2014/main" id="{7EF73415-6074-559E-9AEF-87DEAE22C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625" y="1328298"/>
            <a:ext cx="496400" cy="496400"/>
          </a:xfrm>
          <a:prstGeom prst="rect">
            <a:avLst/>
          </a:prstGeom>
          <a:ln>
            <a:noFill/>
          </a:ln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3A887836-5F4B-FAC5-0AF2-82B7ACF96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591" y="1313385"/>
            <a:ext cx="480733" cy="480733"/>
          </a:xfrm>
          <a:prstGeom prst="rect">
            <a:avLst/>
          </a:prstGeom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858EDA2-DE60-0AE8-52CA-78E114C9A508}"/>
              </a:ext>
            </a:extLst>
          </p:cNvPr>
          <p:cNvSpPr txBox="1"/>
          <p:nvPr/>
        </p:nvSpPr>
        <p:spPr>
          <a:xfrm>
            <a:off x="518338" y="1839309"/>
            <a:ext cx="21414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inspirerer til aktivitet, en sunn livsstil og mestringsfølelse for beboerne på Gulskogen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61AA2380-1559-57FF-9BA1-656E0F1D7A02}"/>
              </a:ext>
            </a:extLst>
          </p:cNvPr>
          <p:cNvSpPr txBox="1"/>
          <p:nvPr/>
        </p:nvSpPr>
        <p:spPr>
          <a:xfrm>
            <a:off x="2886111" y="1904095"/>
            <a:ext cx="203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bidrar til et mer et inkluderende fellesskap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4DE31A5-2ED1-78C4-74AE-8E3CA2D20A05}"/>
              </a:ext>
            </a:extLst>
          </p:cNvPr>
          <p:cNvSpPr txBox="1"/>
          <p:nvPr/>
        </p:nvSpPr>
        <p:spPr>
          <a:xfrm>
            <a:off x="5028639" y="1861298"/>
            <a:ext cx="22093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legger til rette for et aktivt lokalmiljø for  mennesker som bor på Gulskogen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35D68598-ADCB-FF9F-DD5E-6E2333BCBE62}"/>
              </a:ext>
            </a:extLst>
          </p:cNvPr>
          <p:cNvSpPr txBox="1"/>
          <p:nvPr/>
        </p:nvSpPr>
        <p:spPr>
          <a:xfrm>
            <a:off x="7279237" y="1824517"/>
            <a:ext cx="22152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har et bevisst forhold til eget forbruk og bruker vår posisjon til å påvirke andre til å ta gode valg. 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C9686D8A-9986-0279-27DE-F1D4F5AD0250}"/>
              </a:ext>
            </a:extLst>
          </p:cNvPr>
          <p:cNvSpPr txBox="1"/>
          <p:nvPr/>
        </p:nvSpPr>
        <p:spPr>
          <a:xfrm>
            <a:off x="9434201" y="1842540"/>
            <a:ext cx="2380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 er brobygger i kommunedelen og skaper samarbeid mellom idrett, kultur, det offentlige og næringslivet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5E932FD-A632-E9CE-B45F-1AD039DFAB61}"/>
              </a:ext>
            </a:extLst>
          </p:cNvPr>
          <p:cNvSpPr/>
          <p:nvPr/>
        </p:nvSpPr>
        <p:spPr>
          <a:xfrm>
            <a:off x="5024939" y="2462100"/>
            <a:ext cx="2209379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lokalmiljø som inkluderer alle beboere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som bor på Gulskogen skal kunne føle tilhørighet til Strømsgodset Idrettsforening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Hver avdeling jobber for å bygge dugnadsånd og samhold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8544E4-A4AB-2771-DA1E-9135470D91C9}"/>
              </a:ext>
            </a:extLst>
          </p:cNvPr>
          <p:cNvSpPr txBox="1"/>
          <p:nvPr/>
        </p:nvSpPr>
        <p:spPr>
          <a:xfrm>
            <a:off x="3497619" y="513745"/>
            <a:ext cx="53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EKTE KJÆRLIGHET PÅ GULSKOGEN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ser hverandre, tar vare på hverandre og løfter hverandre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0EE0BAB2-490D-64E4-5ED5-4BE2801D3562}"/>
              </a:ext>
            </a:extLst>
          </p:cNvPr>
          <p:cNvSpPr/>
          <p:nvPr/>
        </p:nvSpPr>
        <p:spPr>
          <a:xfrm>
            <a:off x="487960" y="5720400"/>
            <a:ext cx="11225703" cy="922789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TRYGGHET, AKTIVITETSGLEDE, INKLUDERENDE FELLESSKAP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E71F7A9-ADE3-7EB3-6F28-9E12012B8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002" y="1278380"/>
            <a:ext cx="503363" cy="503363"/>
          </a:xfrm>
          <a:prstGeom prst="rect">
            <a:avLst/>
          </a:prstGeom>
        </p:spPr>
      </p:pic>
      <p:sp>
        <p:nvSpPr>
          <p:cNvPr id="35" name="Rektangel 34">
            <a:extLst>
              <a:ext uri="{FF2B5EF4-FFF2-40B4-BE49-F238E27FC236}">
                <a16:creationId xmlns:a16="http://schemas.microsoft.com/office/drawing/2014/main" id="{0E4A35E5-42E5-8C3E-FADA-309099112998}"/>
              </a:ext>
            </a:extLst>
          </p:cNvPr>
          <p:cNvSpPr/>
          <p:nvPr/>
        </p:nvSpPr>
        <p:spPr>
          <a:xfrm>
            <a:off x="9517764" y="2457335"/>
            <a:ext cx="2228262" cy="1728312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Felles løft for bærekraft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skaper møteplasser for å informere, inspirere og motivere mennesker i vårt lokalmiljø til å ta del i samarbeid for å nå </a:t>
            </a:r>
            <a:r>
              <a:rPr kumimoji="0" lang="nb-NO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bærekraftmålene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B23AC0B9-EC23-5071-357F-731430079418}"/>
              </a:ext>
            </a:extLst>
          </p:cNvPr>
          <p:cNvSpPr/>
          <p:nvPr/>
        </p:nvSpPr>
        <p:spPr>
          <a:xfrm>
            <a:off x="487960" y="4190412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idretter: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-Fotball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-Håndball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-Bandy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-Volleyball  60+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-Tilrettelagt idrett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-Paraidrett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DAD1F78D-202E-8658-BDE4-2A5EB67DC503}"/>
              </a:ext>
            </a:extLst>
          </p:cNvPr>
          <p:cNvSpPr/>
          <p:nvPr/>
        </p:nvSpPr>
        <p:spPr>
          <a:xfrm>
            <a:off x="2755580" y="4225383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 Play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Solidaritetsfondet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 lavterskelaktiviteter hver 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ferietilbud i høst-, vinter- og sommerferie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Økonomisk støtte til utstyr og kontingenter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53033549-E006-9142-8B04-B3C948E49DA8}"/>
              </a:ext>
            </a:extLst>
          </p:cNvPr>
          <p:cNvSpPr/>
          <p:nvPr/>
        </p:nvSpPr>
        <p:spPr>
          <a:xfrm>
            <a:off x="5002862" y="4207217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Fotball-cuper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Håndball-cuper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Bydelsmiddag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Bydelsforestillinger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ferietilbud for barn og unge i kommunedelen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Åpen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Møteplass for ungdom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37FE8315-8CDF-EFA4-7A27-DA27CDE5706B}"/>
              </a:ext>
            </a:extLst>
          </p:cNvPr>
          <p:cNvSpPr/>
          <p:nvPr/>
        </p:nvSpPr>
        <p:spPr>
          <a:xfrm>
            <a:off x="7269507" y="4217672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Bærekraftig idrettspark: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-miljøtiltak og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-energibesparing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-gjenbruk av utstyr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-fokus på matsvinn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D5496FB4-5463-31DC-D76F-309EEB5600C2}"/>
              </a:ext>
            </a:extLst>
          </p:cNvPr>
          <p:cNvSpPr/>
          <p:nvPr/>
        </p:nvSpPr>
        <p:spPr>
          <a:xfrm>
            <a:off x="9535274" y="4202621"/>
            <a:ext cx="2226042" cy="141535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Samarbeid med Strømsgodset Toppfotball, Gulskogen og Rødskog skoler, bibliotek, FAU, Drammen idrettsråd, Viken Idrettskrets, utbyggere, Gulskogen senter, Gulskogen Gårds Venner, Drammen kommune – kultur og idrett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D1610EA5-8340-4EBA-5C05-E7B2D14667B9}"/>
              </a:ext>
            </a:extLst>
          </p:cNvPr>
          <p:cNvSpPr txBox="1"/>
          <p:nvPr/>
        </p:nvSpPr>
        <p:spPr>
          <a:xfrm rot="16200000">
            <a:off x="-462038" y="4771796"/>
            <a:ext cx="150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AKTIVITETER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8FB24F9-55C4-8816-13FA-9A0CCB69F7CE}"/>
              </a:ext>
            </a:extLst>
          </p:cNvPr>
          <p:cNvSpPr txBox="1"/>
          <p:nvPr/>
        </p:nvSpPr>
        <p:spPr>
          <a:xfrm>
            <a:off x="1676400" y="4174812"/>
            <a:ext cx="983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lavterskel-tilbud: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Aktiviteter i                  gymsal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-Teater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-Kunst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-Musikk</a:t>
            </a:r>
          </a:p>
        </p:txBody>
      </p:sp>
    </p:spTree>
    <p:extLst>
      <p:ext uri="{BB962C8B-B14F-4D97-AF65-F5344CB8AC3E}">
        <p14:creationId xmlns:p14="http://schemas.microsoft.com/office/powerpoint/2010/main" val="1011531188"/>
      </p:ext>
    </p:extLst>
  </p:cSld>
  <p:clrMapOvr>
    <a:masterClrMapping/>
  </p:clrMapOvr>
</p:sld>
</file>

<file path=ppt/theme/theme1.xml><?xml version="1.0" encoding="utf-8"?>
<a:theme xmlns:a="http://schemas.openxmlformats.org/drawingml/2006/main" name="8-Info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set-PP-MAL-2020" id="{02DBF8AA-76CC-0D44-97C7-F2AFD629346F}" vid="{8C651194-9DAC-9446-B9C6-CD85E1528B70}"/>
    </a:ext>
  </a:extLst>
</a:theme>
</file>

<file path=ppt/theme/theme2.xml><?xml version="1.0" encoding="utf-8"?>
<a:theme xmlns:a="http://schemas.openxmlformats.org/drawingml/2006/main" name="2_3-Inf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dset-PP-MAL-2020" id="{02DBF8AA-76CC-0D44-97C7-F2AFD629346F}" vid="{C2B0973B-8153-9443-9779-1108ABFD8C3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8E4E17-350A-4F34-8D9E-763C09B086A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D9D5A7-3986-4518-A5DD-71BAC28373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AFFF1-0639-463B-B5D2-5E6FA7672A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807</Words>
  <Application>Microsoft Office PowerPoint</Application>
  <PresentationFormat>Widescreen</PresentationFormat>
  <Paragraphs>141</Paragraphs>
  <Slides>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5</vt:i4>
      </vt:variant>
    </vt:vector>
  </HeadingPairs>
  <TitlesOfParts>
    <vt:vector size="7" baseType="lpstr">
      <vt:lpstr>8-Info slide 3</vt:lpstr>
      <vt:lpstr>2_3-Info slide</vt:lpstr>
      <vt:lpstr>PowerPoint-presentasjon</vt:lpstr>
      <vt:lpstr>PowerPoint-presentasjon</vt:lpstr>
      <vt:lpstr>PowerPoint-presentasjon</vt:lpstr>
      <vt:lpstr>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Orienteringsmøte Strømsgodset IF</dc:title>
  <dc:creator>Ingvild Dyve</dc:creator>
  <cp:lastModifiedBy>Grødem, Olav</cp:lastModifiedBy>
  <cp:revision>3</cp:revision>
  <dcterms:created xsi:type="dcterms:W3CDTF">2024-03-14T08:36:11Z</dcterms:created>
  <dcterms:modified xsi:type="dcterms:W3CDTF">2024-03-20T15:20:39Z</dcterms:modified>
</cp:coreProperties>
</file>