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049" r:id="rId4"/>
  </p:sldMasterIdLst>
  <p:notesMasterIdLst>
    <p:notesMasterId r:id="rId21"/>
  </p:notesMasterIdLst>
  <p:sldIdLst>
    <p:sldId id="495" r:id="rId5"/>
    <p:sldId id="695" r:id="rId6"/>
    <p:sldId id="256" r:id="rId7"/>
    <p:sldId id="696" r:id="rId8"/>
    <p:sldId id="279" r:id="rId9"/>
    <p:sldId id="284" r:id="rId10"/>
    <p:sldId id="260" r:id="rId11"/>
    <p:sldId id="261" r:id="rId12"/>
    <p:sldId id="263" r:id="rId13"/>
    <p:sldId id="264" r:id="rId14"/>
    <p:sldId id="268" r:id="rId15"/>
    <p:sldId id="265" r:id="rId16"/>
    <p:sldId id="266" r:id="rId17"/>
    <p:sldId id="276" r:id="rId18"/>
    <p:sldId id="267" r:id="rId19"/>
    <p:sldId id="693" r:id="rId2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7059"/>
    <a:srgbClr val="006362"/>
    <a:srgbClr val="009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AD80A4-5896-4D9A-BDE2-68E418AB0B64}" v="1" dt="2024-03-16T09:05:22.7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1246" autoAdjust="0"/>
  </p:normalViewPr>
  <p:slideViewPr>
    <p:cSldViewPr snapToGrid="0" snapToObjects="1" showGuides="1">
      <p:cViewPr varScale="1">
        <p:scale>
          <a:sx n="61" d="100"/>
          <a:sy n="61" d="100"/>
        </p:scale>
        <p:origin x="76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CD311-FDE3-F74E-8139-1554C7A7E0A3}" type="datetimeFigureOut">
              <a:rPr lang="nb-NO" smtClean="0"/>
              <a:t>20.03.2024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D80EB-468A-F141-9634-10D91DD42A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6731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A4F74-26D8-E912-ED8A-1D5301ACB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3B976B18-99BE-667C-B0A1-8A12AAFC8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FA3D1887-2C80-8A8C-EB7E-252E7B539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hvorfor dette prosjektet:	De som trener for å trene</a:t>
            </a:r>
          </a:p>
          <a:p>
            <a:r>
              <a:rPr lang="nb-NO" dirty="0"/>
              <a:t>		De som har en aktiv identitet</a:t>
            </a:r>
          </a:p>
          <a:p>
            <a:endParaRPr lang="nb-NO" dirty="0"/>
          </a:p>
          <a:p>
            <a:r>
              <a:rPr lang="nb-NO" dirty="0"/>
              <a:t>		Faller de fra idretten og den organiserte aktiviteten? </a:t>
            </a:r>
          </a:p>
          <a:p>
            <a:r>
              <a:rPr lang="nb-NO" dirty="0"/>
              <a:t>		Hvordan beholde dem lenger?</a:t>
            </a:r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69BD4ED-5F40-9D9A-405F-B96EA3B41A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737422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D80EB-468A-F141-9634-10D91DD42AC7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638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D80EB-468A-F141-9634-10D91DD42AC7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8219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D80EB-468A-F141-9634-10D91DD42AC7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1491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8DEB33-B746-48F8-96AC-3B5A2CD26D0D}" type="slidenum">
              <a:rPr lang="nb-NO" smtClean="0"/>
              <a:pPr>
                <a:defRPr/>
              </a:pPr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0042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F2D42A9-CE4C-0B47-B878-67F45563B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EEFC-55F9-7949-9EFF-A46579100A6E}" type="datetimeFigureOut">
              <a:rPr lang="nb-NO" smtClean="0"/>
              <a:t>20.03.2024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F3D578C-57D6-AD47-9019-938434CF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9F5A-9BE7-3140-B600-BFE3250B77F8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4EE7EDBB-37EF-4F4B-A323-FD03A1BEF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886" y="1665171"/>
            <a:ext cx="8806543" cy="2395201"/>
          </a:xfrm>
        </p:spPr>
        <p:txBody>
          <a:bodyPr anchor="b">
            <a:normAutofit/>
          </a:bodyPr>
          <a:lstStyle>
            <a:lvl1pPr algn="ctr">
              <a:defRPr sz="5500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CA05D291-C801-C14A-BCD3-D89FFBEFC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8162" y="4222076"/>
            <a:ext cx="6426862" cy="1451473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C218B572-14BF-7749-B00D-D2F0714728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7655"/>
          <a:stretch/>
        </p:blipFill>
        <p:spPr>
          <a:xfrm>
            <a:off x="4321147" y="6194315"/>
            <a:ext cx="7870853" cy="669810"/>
          </a:xfrm>
          <a:prstGeom prst="rect">
            <a:avLst/>
          </a:prstGeom>
        </p:spPr>
      </p:pic>
      <p:pic>
        <p:nvPicPr>
          <p:cNvPr id="6" name="Grafikk 5">
            <a:extLst>
              <a:ext uri="{FF2B5EF4-FFF2-40B4-BE49-F238E27FC236}">
                <a16:creationId xmlns:a16="http://schemas.microsoft.com/office/drawing/2014/main" id="{FA4A059A-11F6-894C-97E0-504A46FC3E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3817" y="146911"/>
            <a:ext cx="1124657" cy="113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40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2448290" y="2135383"/>
            <a:ext cx="8832287" cy="3514677"/>
          </a:xfrm>
          <a:prstGeom prst="rect">
            <a:avLst/>
          </a:prstGeom>
        </p:spPr>
        <p:txBody>
          <a:bodyPr/>
          <a:lstStyle>
            <a:lvl1pPr marL="359824" indent="-359824">
              <a:defRPr sz="2133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954593" indent="-345009">
              <a:buFont typeface="Arial" pitchFamily="34" charset="0"/>
              <a:buChar char="•"/>
              <a:defRPr sz="2133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1557828" indent="-338658">
              <a:defRPr sz="2133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2152597" indent="-323843">
              <a:buFont typeface="Arial" pitchFamily="34" charset="0"/>
              <a:buChar char="•"/>
              <a:defRPr sz="2133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2745249" indent="-306910">
              <a:buFont typeface="Arial" pitchFamily="34" charset="0"/>
              <a:buChar char="•"/>
              <a:defRPr sz="2133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2447595" y="1137195"/>
            <a:ext cx="8353061" cy="86409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0" i="0" baseline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92804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t t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5388" y="1214789"/>
            <a:ext cx="10503086" cy="1985612"/>
          </a:xfrm>
        </p:spPr>
        <p:txBody>
          <a:bodyPr anchor="b">
            <a:normAutofit/>
          </a:bodyPr>
          <a:lstStyle>
            <a:lvl1pPr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5388" y="3402106"/>
            <a:ext cx="10503087" cy="216560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EEFC-55F9-7949-9EFF-A46579100A6E}" type="datetimeFigureOut">
              <a:rPr lang="nb-NO" smtClean="0"/>
              <a:t>20.03.2024</a:t>
            </a:fld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9F5A-9BE7-3140-B600-BFE3250B77F8}" type="slidenum">
              <a:rPr lang="nb-NO" smtClean="0"/>
              <a:t>‹#›</a:t>
            </a:fld>
            <a:endParaRPr lang="nb-NO"/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7C1C8151-CAA8-9548-B025-7BF80339A482}"/>
              </a:ext>
            </a:extLst>
          </p:cNvPr>
          <p:cNvCxnSpPr>
            <a:cxnSpLocks/>
          </p:cNvCxnSpPr>
          <p:nvPr userDrawn="1"/>
        </p:nvCxnSpPr>
        <p:spPr>
          <a:xfrm>
            <a:off x="4110606" y="3240742"/>
            <a:ext cx="8081394" cy="0"/>
          </a:xfrm>
          <a:prstGeom prst="line">
            <a:avLst/>
          </a:prstGeom>
          <a:ln w="2540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e 10">
            <a:extLst>
              <a:ext uri="{FF2B5EF4-FFF2-40B4-BE49-F238E27FC236}">
                <a16:creationId xmlns:a16="http://schemas.microsoft.com/office/drawing/2014/main" id="{105B7FF3-4C36-B942-82F3-0177D2EB9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7655"/>
          <a:stretch/>
        </p:blipFill>
        <p:spPr>
          <a:xfrm>
            <a:off x="4321147" y="6194315"/>
            <a:ext cx="7870853" cy="669810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5E264961-A57C-154B-BF97-F81D0780A0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3817" y="146911"/>
            <a:ext cx="1124657" cy="113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928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EEFC-55F9-7949-9EFF-A46579100A6E}" type="datetimeFigureOut">
              <a:rPr lang="nb-NO" smtClean="0"/>
              <a:t>20.03.2024</a:t>
            </a:fld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9F5A-9BE7-3140-B600-BFE3250B77F8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49978297-1F71-074E-91EE-637915508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55"/>
          <a:stretch/>
        </p:blipFill>
        <p:spPr>
          <a:xfrm>
            <a:off x="4321147" y="6183545"/>
            <a:ext cx="7870853" cy="669810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1E3E31C5-DE6C-2245-8707-8F7EB40E77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3817" y="146911"/>
            <a:ext cx="1124657" cy="113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7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0038" y="1825625"/>
            <a:ext cx="5719762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756274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EEFC-55F9-7949-9EFF-A46579100A6E}" type="datetimeFigureOut">
              <a:rPr lang="nb-NO" smtClean="0"/>
              <a:t>20.03.2024</a:t>
            </a:fld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9F5A-9BE7-3140-B600-BFE3250B77F8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1267C542-C1F6-4344-931D-5162956FB6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55"/>
          <a:stretch/>
        </p:blipFill>
        <p:spPr>
          <a:xfrm>
            <a:off x="4321147" y="6183545"/>
            <a:ext cx="7870853" cy="669810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EED9435B-0952-2643-9826-0534181269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3817" y="146911"/>
            <a:ext cx="1124657" cy="113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21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EEFC-55F9-7949-9EFF-A46579100A6E}" type="datetimeFigureOut">
              <a:rPr lang="nb-NO" smtClean="0"/>
              <a:t>20.03.2024</a:t>
            </a:fld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9F5A-9BE7-3140-B600-BFE3250B77F8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18819C6-7875-344C-BB02-48BAF5D6FC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55"/>
          <a:stretch/>
        </p:blipFill>
        <p:spPr>
          <a:xfrm>
            <a:off x="4321147" y="6183545"/>
            <a:ext cx="7870853" cy="669810"/>
          </a:xfrm>
          <a:prstGeom prst="rect">
            <a:avLst/>
          </a:prstGeom>
        </p:spPr>
      </p:pic>
      <p:pic>
        <p:nvPicPr>
          <p:cNvPr id="9" name="Grafikk 8">
            <a:extLst>
              <a:ext uri="{FF2B5EF4-FFF2-40B4-BE49-F238E27FC236}">
                <a16:creationId xmlns:a16="http://schemas.microsoft.com/office/drawing/2014/main" id="{54A336AB-D4DC-E94A-87FF-AA273EE542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3817" y="146911"/>
            <a:ext cx="1124657" cy="113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88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86BD4A9-757B-D846-AC05-2CE3263FD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EEFC-55F9-7949-9EFF-A46579100A6E}" type="datetimeFigureOut">
              <a:rPr lang="nb-NO" smtClean="0"/>
              <a:t>20.03.2024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ECBA33B-E01B-2D44-B402-380705538D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409F5A-9BE7-3140-B600-BFE3250B77F8}" type="slidenum">
              <a:rPr lang="nb-NO" smtClean="0"/>
              <a:t>‹#›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B134615-884D-934A-B915-43B3674D0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55"/>
          <a:stretch/>
        </p:blipFill>
        <p:spPr>
          <a:xfrm>
            <a:off x="4321147" y="6183545"/>
            <a:ext cx="7870853" cy="669810"/>
          </a:xfrm>
          <a:prstGeom prst="rect">
            <a:avLst/>
          </a:prstGeom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18975996-1F5D-444C-86AA-B5039790B8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3817" y="146911"/>
            <a:ext cx="1124657" cy="113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03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46868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EEFC-55F9-7949-9EFF-A46579100A6E}" type="datetimeFigureOut">
              <a:rPr lang="nb-NO" smtClean="0"/>
              <a:t>20.03.2024</a:t>
            </a:fld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9F5A-9BE7-3140-B600-BFE3250B77F8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705757EF-33DA-8448-BB83-BAC1EA769A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3817" y="146911"/>
            <a:ext cx="1124657" cy="113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99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tside">
    <p:bg>
      <p:bgPr>
        <a:solidFill>
          <a:srgbClr val="0063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49255B0-B4A6-3C42-85DF-180953A54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EEFC-55F9-7949-9EFF-A46579100A6E}" type="datetimeFigureOut">
              <a:rPr lang="nb-NO" smtClean="0"/>
              <a:t>20.03.2024</a:t>
            </a:fld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5B9B029-F6ED-7447-83DF-7F6CEFF7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09F5A-9BE7-3140-B600-BFE3250B77F8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8C673D05-8047-9C4C-AF97-AB56AE9F0A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612" y="1915886"/>
            <a:ext cx="10461812" cy="2147988"/>
          </a:xfrm>
        </p:spPr>
        <p:txBody>
          <a:bodyPr anchor="b"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001FF945-714D-AC4D-AC5E-CB9306CC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2007" y="367437"/>
            <a:ext cx="879022" cy="1361622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ECD72B8-94FA-414B-A641-E885F6AEB4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7854" y="4981007"/>
            <a:ext cx="39243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56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spalte innhold (Hvit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87C2A-57CA-4B27-ABD3-ACC4C8B63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480" y="1686205"/>
            <a:ext cx="11649864" cy="4583072"/>
          </a:xfrm>
        </p:spPr>
        <p:txBody>
          <a:bodyPr/>
          <a:lstStyle>
            <a:lvl1pPr>
              <a:defRPr>
                <a:solidFill>
                  <a:schemeClr val="dk1"/>
                </a:solidFill>
                <a:latin typeface="+mn-lt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6" name="Tittel 1">
            <a:extLst>
              <a:ext uri="{FF2B5EF4-FFF2-40B4-BE49-F238E27FC236}">
                <a16:creationId xmlns:a16="http://schemas.microsoft.com/office/drawing/2014/main" id="{4F1495D5-C65A-4EED-9C14-2890D5F8C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82" y="253094"/>
            <a:ext cx="8530358" cy="1250586"/>
          </a:xfrm>
        </p:spPr>
        <p:txBody>
          <a:bodyPr anchor="b"/>
          <a:lstStyle>
            <a:lvl1pPr>
              <a:defRPr b="1" u="none">
                <a:solidFill>
                  <a:schemeClr val="accent6"/>
                </a:solidFill>
                <a:latin typeface="Drammen" pitchFamily="2" charset="77"/>
                <a:ea typeface="Drammen" pitchFamily="2" charset="77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1AF434F2-483B-AD49-B418-527B4EC1D9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9537"/>
          <a:stretch/>
        </p:blipFill>
        <p:spPr>
          <a:xfrm>
            <a:off x="8866818" y="-3494"/>
            <a:ext cx="1815096" cy="73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07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0038" y="260350"/>
            <a:ext cx="99869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037" y="1825625"/>
            <a:ext cx="116284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038" y="6356350"/>
            <a:ext cx="1125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6EEFC-55F9-7949-9EFF-A46579100A6E}" type="datetimeFigureOut">
              <a:rPr lang="nb-NO" smtClean="0"/>
              <a:t>20.03.2024</a:t>
            </a:fld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0" y="6356350"/>
            <a:ext cx="9556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09F5A-9BE7-3140-B600-BFE3250B77F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467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3" r:id="rId1"/>
    <p:sldLayoutId id="2147485052" r:id="rId2"/>
    <p:sldLayoutId id="2147485051" r:id="rId3"/>
    <p:sldLayoutId id="2147485053" r:id="rId4"/>
    <p:sldLayoutId id="2147485055" r:id="rId5"/>
    <p:sldLayoutId id="2147485064" r:id="rId6"/>
    <p:sldLayoutId id="2147485058" r:id="rId7"/>
    <p:sldLayoutId id="2147485062" r:id="rId8"/>
    <p:sldLayoutId id="2147485066" r:id="rId9"/>
    <p:sldLayoutId id="21474850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514" userDrawn="1">
          <p15:clr>
            <a:srgbClr val="F26B43"/>
          </p15:clr>
        </p15:guide>
        <p15:guide id="2" pos="189" userDrawn="1">
          <p15:clr>
            <a:srgbClr val="F26B43"/>
          </p15:clr>
        </p15:guide>
        <p15:guide id="3" orient="horz" pos="164" userDrawn="1">
          <p15:clr>
            <a:srgbClr val="F26B43"/>
          </p15:clr>
        </p15:guide>
        <p15:guide id="4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vimeo.com/435754885/8b28270b9e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435754885/8b28270b9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2AFFB-4C13-4FA0-FC60-DD0B4A171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AE5CD298-5ACB-B1F3-54CE-A6D3116DF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364" y="315649"/>
            <a:ext cx="8343900" cy="3901193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0B67DD58-1D6C-05A6-6EF9-05743092A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364" y="4507672"/>
            <a:ext cx="8343900" cy="211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04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1BEEF2-52BD-4C36-8894-0D422D7CA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260350"/>
            <a:ext cx="9986962" cy="1044575"/>
          </a:xfrm>
        </p:spPr>
        <p:txBody>
          <a:bodyPr/>
          <a:lstStyle/>
          <a:p>
            <a:r>
              <a:rPr lang="nb-NO" dirty="0" err="1"/>
              <a:t>GeoTermos</a:t>
            </a:r>
            <a:r>
              <a:rPr lang="nb-NO" dirty="0"/>
              <a:t> – konstruksjon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CC312D7-FE55-426C-B3B7-C6C299B17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174" y="1191059"/>
            <a:ext cx="4593047" cy="435133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nb-NO" b="1" dirty="0"/>
              <a:t>Hente varme på vinteren – kjøle på sommeren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100 </a:t>
            </a:r>
            <a:r>
              <a:rPr lang="nb-NO" dirty="0" err="1"/>
              <a:t>stk</a:t>
            </a:r>
            <a:r>
              <a:rPr lang="nb-NO" dirty="0"/>
              <a:t> brønner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4 energiringer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1 </a:t>
            </a:r>
            <a:r>
              <a:rPr lang="nb-NO" dirty="0" err="1"/>
              <a:t>blokkeringsring</a:t>
            </a:r>
            <a:r>
              <a:rPr lang="nb-NO" dirty="0"/>
              <a:t> ytterst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Diameter 40 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Dybde 50 m/B-ring 55 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Kollektorslanger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Sirkulerer rent vann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Godt isolert på  topp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Ca</a:t>
            </a:r>
            <a:r>
              <a:rPr lang="nb-NO" dirty="0"/>
              <a:t> 60.000 m3 fjell </a:t>
            </a:r>
          </a:p>
          <a:p>
            <a:pPr marL="0" indent="0">
              <a:buNone/>
            </a:pPr>
            <a:r>
              <a:rPr lang="nb-NO" b="1" dirty="0"/>
              <a:t>Kontra </a:t>
            </a:r>
            <a:r>
              <a:rPr lang="nb-NO" b="1" dirty="0" err="1"/>
              <a:t>elbatteri</a:t>
            </a:r>
            <a:r>
              <a:rPr lang="nb-NO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Ikke sjeldent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Lite klimautslipp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Ingen jordmetaller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Ingen kobolt 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B3EA877-FE67-4E83-8B73-3EE57C385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28" y="1191059"/>
            <a:ext cx="5464834" cy="4985904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558E46F7-4F16-4BDF-8B46-E4A935CC1D18}"/>
              </a:ext>
            </a:extLst>
          </p:cNvPr>
          <p:cNvSpPr txBox="1"/>
          <p:nvPr/>
        </p:nvSpPr>
        <p:spPr>
          <a:xfrm flipH="1">
            <a:off x="380134" y="6108069"/>
            <a:ext cx="2670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Bilde fra SD-anlegg </a:t>
            </a:r>
          </a:p>
        </p:txBody>
      </p:sp>
    </p:spTree>
    <p:extLst>
      <p:ext uri="{BB962C8B-B14F-4D97-AF65-F5344CB8AC3E}">
        <p14:creationId xmlns:p14="http://schemas.microsoft.com/office/powerpoint/2010/main" val="2630082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973D712E-F792-4E9A-87A0-57B95927BB4C}"/>
              </a:ext>
            </a:extLst>
          </p:cNvPr>
          <p:cNvSpPr/>
          <p:nvPr/>
        </p:nvSpPr>
        <p:spPr>
          <a:xfrm>
            <a:off x="2873808" y="6228318"/>
            <a:ext cx="9403917" cy="810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7DBC72D-0642-4009-B2C2-BB131E007A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A1913F25-DA0C-4BFC-A29B-39A5586BF3EC}"/>
              </a:ext>
            </a:extLst>
          </p:cNvPr>
          <p:cNvSpPr/>
          <p:nvPr/>
        </p:nvSpPr>
        <p:spPr>
          <a:xfrm>
            <a:off x="3539449" y="6029325"/>
            <a:ext cx="1508801" cy="390728"/>
          </a:xfrm>
          <a:prstGeom prst="rect">
            <a:avLst/>
          </a:prstGeom>
          <a:solidFill>
            <a:srgbClr val="087059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GeoTermos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88407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3B2AF2DE-EC0C-48A8-BAEC-2356AB43528D}"/>
              </a:ext>
            </a:extLst>
          </p:cNvPr>
          <p:cNvSpPr/>
          <p:nvPr/>
        </p:nvSpPr>
        <p:spPr>
          <a:xfrm>
            <a:off x="2788083" y="6047197"/>
            <a:ext cx="9403917" cy="810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AAD4C09-9F45-4F13-B612-B6684E58C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260350"/>
            <a:ext cx="9986962" cy="1002723"/>
          </a:xfrm>
        </p:spPr>
        <p:txBody>
          <a:bodyPr/>
          <a:lstStyle/>
          <a:p>
            <a:r>
              <a:rPr lang="nb-NO" dirty="0" err="1"/>
              <a:t>GeoTermos</a:t>
            </a:r>
            <a:r>
              <a:rPr lang="nb-NO" dirty="0"/>
              <a:t> under bygging</a:t>
            </a:r>
          </a:p>
        </p:txBody>
      </p:sp>
      <p:pic>
        <p:nvPicPr>
          <p:cNvPr id="4" name="Bilde 3" descr="Et bilde som inneholder bakke, utendørs, himmel&#10;&#10;Automatisk generert beskrivelse">
            <a:extLst>
              <a:ext uri="{FF2B5EF4-FFF2-40B4-BE49-F238E27FC236}">
                <a16:creationId xmlns:a16="http://schemas.microsoft.com/office/drawing/2014/main" id="{779830E9-B223-4E7C-BC59-A8939CE76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3073"/>
            <a:ext cx="9144000" cy="559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32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F95DF97C-A8D0-4E32-86E1-F8DF591DBF08}"/>
              </a:ext>
            </a:extLst>
          </p:cNvPr>
          <p:cNvSpPr/>
          <p:nvPr/>
        </p:nvSpPr>
        <p:spPr>
          <a:xfrm>
            <a:off x="2797608" y="6056868"/>
            <a:ext cx="9403917" cy="810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AAD4C09-9F45-4F13-B612-B6684E58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Samlestokk </a:t>
            </a:r>
            <a:r>
              <a:rPr lang="nb-NO" dirty="0" err="1"/>
              <a:t>GeoTermos</a:t>
            </a:r>
            <a:r>
              <a:rPr lang="nb-NO" dirty="0"/>
              <a:t> </a:t>
            </a:r>
          </a:p>
        </p:txBody>
      </p:sp>
      <p:pic>
        <p:nvPicPr>
          <p:cNvPr id="4" name="Plassholder for innhold 3" descr="Et bilde som inneholder innendørs, metall&#10;&#10;Automatisk generert beskrivelse">
            <a:extLst>
              <a:ext uri="{FF2B5EF4-FFF2-40B4-BE49-F238E27FC236}">
                <a16:creationId xmlns:a16="http://schemas.microsoft.com/office/drawing/2014/main" id="{1544A49A-9618-4329-BA9A-6DA37A6DC6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1349375"/>
            <a:ext cx="8776324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93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AD4C09-9F45-4F13-B612-B6684E58C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260350"/>
            <a:ext cx="10111007" cy="1044575"/>
          </a:xfrm>
        </p:spPr>
        <p:txBody>
          <a:bodyPr/>
          <a:lstStyle/>
          <a:p>
            <a:pPr algn="ctr"/>
            <a:r>
              <a:rPr lang="nb-NO" dirty="0"/>
              <a:t>Fjell skole med «kraftverk»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9160CA-7219-486F-841D-50ED30179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8851F744-9900-4D29-85F1-C514FF992221}"/>
              </a:ext>
            </a:extLst>
          </p:cNvPr>
          <p:cNvSpPr/>
          <p:nvPr/>
        </p:nvSpPr>
        <p:spPr>
          <a:xfrm>
            <a:off x="2797608" y="6056868"/>
            <a:ext cx="9403917" cy="810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 descr="Et bilde som inneholder himmel, utendørs, fjell, by&#10;&#10;Automatisk generert beskrivelse">
            <a:extLst>
              <a:ext uri="{FF2B5EF4-FFF2-40B4-BE49-F238E27FC236}">
                <a16:creationId xmlns:a16="http://schemas.microsoft.com/office/drawing/2014/main" id="{9895611B-C576-47C6-855A-4AD6D88CC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72" y="1271299"/>
            <a:ext cx="8766973" cy="471224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0FE38EC-1E47-4509-A6C7-0A4DF23D31E3}"/>
              </a:ext>
            </a:extLst>
          </p:cNvPr>
          <p:cNvSpPr txBox="1"/>
          <p:nvPr/>
        </p:nvSpPr>
        <p:spPr>
          <a:xfrm>
            <a:off x="3713018" y="6363855"/>
            <a:ext cx="497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https://vimeo.com/435754885/8b28270b9e</a:t>
            </a: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04213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AD4C09-9F45-4F13-B612-B6684E58C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260350"/>
            <a:ext cx="9986962" cy="1044575"/>
          </a:xfrm>
        </p:spPr>
        <p:txBody>
          <a:bodyPr/>
          <a:lstStyle/>
          <a:p>
            <a:r>
              <a:rPr lang="nb-NO" dirty="0"/>
              <a:t>Knutepunkt Fjell / Flerbrukshall 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8851F744-9900-4D29-85F1-C514FF992221}"/>
              </a:ext>
            </a:extLst>
          </p:cNvPr>
          <p:cNvSpPr/>
          <p:nvPr/>
        </p:nvSpPr>
        <p:spPr>
          <a:xfrm>
            <a:off x="2797608" y="6056868"/>
            <a:ext cx="9403917" cy="810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Plassholder for innhold 6" descr="Et bilde som inneholder gress, himmel, utendørs, jernbane&#10;&#10;Automatisk generert beskrivelse">
            <a:extLst>
              <a:ext uri="{FF2B5EF4-FFF2-40B4-BE49-F238E27FC236}">
                <a16:creationId xmlns:a16="http://schemas.microsoft.com/office/drawing/2014/main" id="{250B4203-B6E9-3740-829C-97C0B4BA1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r="10001" b="29205"/>
          <a:stretch/>
        </p:blipFill>
        <p:spPr>
          <a:xfrm>
            <a:off x="1385454" y="1200727"/>
            <a:ext cx="8765309" cy="497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4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14306" y="536028"/>
            <a:ext cx="9032977" cy="595860"/>
          </a:xfrm>
        </p:spPr>
        <p:txBody>
          <a:bodyPr>
            <a:normAutofit fontScale="90000"/>
          </a:bodyPr>
          <a:lstStyle/>
          <a:p>
            <a:pPr algn="ctr"/>
            <a:r>
              <a:rPr lang="nb-NO" sz="3100" b="1" dirty="0"/>
              <a:t>Marienlyst Nærvarmenett</a:t>
            </a:r>
            <a:br>
              <a:rPr lang="nb-NO" b="1" dirty="0"/>
            </a:br>
            <a:r>
              <a:rPr lang="nb-NO" sz="2400" b="1" dirty="0">
                <a:solidFill>
                  <a:srgbClr val="008000"/>
                </a:solidFill>
              </a:rPr>
              <a:t>Stort «solenergikraftverk»</a:t>
            </a:r>
            <a:br>
              <a:rPr lang="nb-NO" b="1" dirty="0">
                <a:solidFill>
                  <a:srgbClr val="008000"/>
                </a:solidFill>
              </a:rPr>
            </a:br>
            <a:r>
              <a:rPr lang="nb-NO" dirty="0"/>
              <a:t>   </a:t>
            </a: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3779" t="11598" r="2377" b="24138"/>
          <a:stretch>
            <a:fillRect/>
          </a:stretch>
        </p:blipFill>
        <p:spPr bwMode="auto">
          <a:xfrm>
            <a:off x="1414306" y="1034473"/>
            <a:ext cx="9032977" cy="479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Sylinder 5"/>
          <p:cNvSpPr txBox="1"/>
          <p:nvPr/>
        </p:nvSpPr>
        <p:spPr>
          <a:xfrm>
            <a:off x="1414306" y="5864774"/>
            <a:ext cx="9032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Fleksibelt energinett styrt av oss. ”kraftverk”  </a:t>
            </a:r>
            <a:r>
              <a:rPr lang="nb-NO" sz="1600" b="1" dirty="0">
                <a:solidFill>
                  <a:srgbClr val="008000"/>
                </a:solidFill>
              </a:rPr>
              <a:t>Vinner av 2 plass - Nordisk energi kommune</a:t>
            </a:r>
            <a:endParaRPr lang="nb-NO" sz="1600" b="1" dirty="0"/>
          </a:p>
          <a:p>
            <a:endParaRPr lang="nb-NO" sz="1600" b="1" dirty="0"/>
          </a:p>
          <a:p>
            <a:endParaRPr lang="nb-NO" dirty="0">
              <a:solidFill>
                <a:srgbClr val="008000"/>
              </a:solidFill>
            </a:endParaRPr>
          </a:p>
        </p:txBody>
      </p:sp>
      <p:pic>
        <p:nvPicPr>
          <p:cNvPr id="3" name="Picture 16" descr="IMG_0396">
            <a:extLst>
              <a:ext uri="{FF2B5EF4-FFF2-40B4-BE49-F238E27FC236}">
                <a16:creationId xmlns:a16="http://schemas.microsoft.com/office/drawing/2014/main" id="{531F350A-E18F-A15D-11C3-4EF0DC672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7292" r="20052"/>
          <a:stretch>
            <a:fillRect/>
          </a:stretch>
        </p:blipFill>
        <p:spPr>
          <a:xfrm>
            <a:off x="5218545" y="4462514"/>
            <a:ext cx="932871" cy="595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5889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E506A6CC-4298-4C7B-8491-BFC8E0E38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044" y="1204175"/>
            <a:ext cx="11288556" cy="1114022"/>
          </a:xfrm>
        </p:spPr>
        <p:txBody>
          <a:bodyPr>
            <a:normAutofit fontScale="90000"/>
          </a:bodyPr>
          <a:lstStyle/>
          <a:p>
            <a:br>
              <a:rPr lang="nb-NO" dirty="0">
                <a:solidFill>
                  <a:schemeClr val="tx1"/>
                </a:solidFill>
              </a:rPr>
            </a:br>
            <a:br>
              <a:rPr lang="nb-NO" dirty="0">
                <a:solidFill>
                  <a:schemeClr val="tx1"/>
                </a:solidFill>
              </a:rPr>
            </a:br>
            <a:r>
              <a:rPr lang="nb-NO" sz="3100" dirty="0">
                <a:solidFill>
                  <a:schemeClr val="tx1"/>
                </a:solidFill>
              </a:rPr>
              <a:t>Fra passivhus        nesten nullenergibygg       til bygg med </a:t>
            </a:r>
            <a:r>
              <a:rPr lang="nb-NO" sz="3100" dirty="0" err="1">
                <a:solidFill>
                  <a:schemeClr val="tx1"/>
                </a:solidFill>
              </a:rPr>
              <a:t>GeoTermos</a:t>
            </a:r>
            <a:r>
              <a:rPr lang="nb-NO" sz="31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B0588BF-9186-6606-12F1-B8F8C12165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44" y="2447171"/>
            <a:ext cx="3270027" cy="22546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D48BA9E-780D-5F76-563A-8B10C38C0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6758" y="2447171"/>
            <a:ext cx="3770171" cy="2268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Bilde 10" descr="Et bilde som inneholder himmel, utendørs, fjell, by&#10;&#10;Automatisk generert beskrivelse">
            <a:extLst>
              <a:ext uri="{FF2B5EF4-FFF2-40B4-BE49-F238E27FC236}">
                <a16:creationId xmlns:a16="http://schemas.microsoft.com/office/drawing/2014/main" id="{43663B7E-F56C-9CC0-5EB7-53775EAD35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317" y="2447171"/>
            <a:ext cx="3328421" cy="2261311"/>
          </a:xfrm>
          <a:prstGeom prst="rect">
            <a:avLst/>
          </a:prstGeom>
        </p:spPr>
      </p:pic>
      <p:pic>
        <p:nvPicPr>
          <p:cNvPr id="12" name="Picture 2" descr="C:\Users\geiand\Pictures\Termos.jpg">
            <a:extLst>
              <a:ext uri="{FF2B5EF4-FFF2-40B4-BE49-F238E27FC236}">
                <a16:creationId xmlns:a16="http://schemas.microsoft.com/office/drawing/2014/main" id="{96898A18-FCF7-6EE3-4AC2-217376D33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06814" y="4624583"/>
            <a:ext cx="1560786" cy="1860331"/>
          </a:xfrm>
          <a:prstGeom prst="rect">
            <a:avLst/>
          </a:prstGeom>
          <a:noFill/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D3EE922D-690F-BC70-F6F3-1185115E2ABD}"/>
              </a:ext>
            </a:extLst>
          </p:cNvPr>
          <p:cNvSpPr txBox="1"/>
          <p:nvPr/>
        </p:nvSpPr>
        <p:spPr>
          <a:xfrm>
            <a:off x="7743164" y="5197845"/>
            <a:ext cx="2719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/>
              <a:t>Sesonglagring av termisk varme i fjell på Fjell i Drammen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0213019-54C9-5106-DB4E-FE38EF51670D}"/>
              </a:ext>
            </a:extLst>
          </p:cNvPr>
          <p:cNvSpPr txBox="1"/>
          <p:nvPr/>
        </p:nvSpPr>
        <p:spPr>
          <a:xfrm>
            <a:off x="7743164" y="4708482"/>
            <a:ext cx="2189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err="1"/>
              <a:t>GeoTermos</a:t>
            </a:r>
            <a:r>
              <a:rPr lang="nb-NO" sz="2800" dirty="0"/>
              <a:t> </a:t>
            </a:r>
          </a:p>
        </p:txBody>
      </p:sp>
      <p:sp>
        <p:nvSpPr>
          <p:cNvPr id="6" name="Pil: høyre 5">
            <a:extLst>
              <a:ext uri="{FF2B5EF4-FFF2-40B4-BE49-F238E27FC236}">
                <a16:creationId xmlns:a16="http://schemas.microsoft.com/office/drawing/2014/main" id="{7A4A98FC-7E5C-B864-C1AA-7075D580EA35}"/>
              </a:ext>
            </a:extLst>
          </p:cNvPr>
          <p:cNvSpPr/>
          <p:nvPr/>
        </p:nvSpPr>
        <p:spPr>
          <a:xfrm>
            <a:off x="6914979" y="1993871"/>
            <a:ext cx="348706" cy="208416"/>
          </a:xfrm>
          <a:prstGeom prst="rightArrow">
            <a:avLst/>
          </a:prstGeom>
          <a:solidFill>
            <a:srgbClr val="2038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il: høyre 6">
            <a:extLst>
              <a:ext uri="{FF2B5EF4-FFF2-40B4-BE49-F238E27FC236}">
                <a16:creationId xmlns:a16="http://schemas.microsoft.com/office/drawing/2014/main" id="{A5E526B9-954A-C568-88B6-5C6959324EBB}"/>
              </a:ext>
            </a:extLst>
          </p:cNvPr>
          <p:cNvSpPr/>
          <p:nvPr/>
        </p:nvSpPr>
        <p:spPr>
          <a:xfrm>
            <a:off x="2841078" y="1993871"/>
            <a:ext cx="348706" cy="208416"/>
          </a:xfrm>
          <a:prstGeom prst="rightArrow">
            <a:avLst/>
          </a:prstGeom>
          <a:solidFill>
            <a:srgbClr val="2038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C7D1B14F-22D4-C1D6-8E15-D7EB02135906}"/>
              </a:ext>
            </a:extLst>
          </p:cNvPr>
          <p:cNvSpPr txBox="1"/>
          <p:nvPr/>
        </p:nvSpPr>
        <p:spPr>
          <a:xfrm>
            <a:off x="605307" y="328411"/>
            <a:ext cx="94239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altLang="nb-NO" sz="2400" b="1" dirty="0"/>
              <a:t>Geir Andersen</a:t>
            </a:r>
          </a:p>
          <a:p>
            <a:pPr algn="ctr"/>
            <a:r>
              <a:rPr lang="nb-NO" altLang="nb-NO" sz="1800" dirty="0"/>
              <a:t>Ansatt Drammen Kommune (Drammen Eiendom KF) Nå rådgiver deltid </a:t>
            </a:r>
          </a:p>
          <a:p>
            <a:pPr algn="ctr"/>
            <a:r>
              <a:rPr lang="nb-NO" altLang="nb-NO" dirty="0"/>
              <a:t>Tidligere Teknisk leder og leder vedlikehold og miljø 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38699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A0F944-E523-9A4A-8832-1687D1791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7276" y="476252"/>
            <a:ext cx="9554916" cy="1249518"/>
          </a:xfrm>
        </p:spPr>
        <p:txBody>
          <a:bodyPr>
            <a:normAutofit fontScale="90000"/>
          </a:bodyPr>
          <a:lstStyle/>
          <a:p>
            <a:r>
              <a:rPr lang="nb-NO" dirty="0" err="1"/>
              <a:t>GeoTermos</a:t>
            </a:r>
            <a:r>
              <a:rPr lang="nb-NO" dirty="0"/>
              <a:t> – Termisk batteri</a:t>
            </a:r>
            <a:br>
              <a:rPr lang="nb-NO" dirty="0"/>
            </a:br>
            <a:endParaRPr lang="nb-NO" sz="400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609946-B94E-1F48-90EE-26A9BBD16C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3274" y="5524500"/>
            <a:ext cx="5921749" cy="704849"/>
          </a:xfrm>
        </p:spPr>
        <p:txBody>
          <a:bodyPr>
            <a:normAutofit fontScale="62500" lnSpcReduction="20000"/>
          </a:bodyPr>
          <a:lstStyle/>
          <a:p>
            <a:r>
              <a:rPr lang="nb-NO" sz="1800" dirty="0"/>
              <a:t>Geir Andersen </a:t>
            </a:r>
          </a:p>
          <a:p>
            <a:r>
              <a:rPr lang="nb-N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Rådgiver, Drammen Eiendom KF</a:t>
            </a:r>
          </a:p>
          <a:p>
            <a:r>
              <a:rPr lang="nb-NO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https://vimeo.com/435754885/8b28270b9e</a:t>
            </a: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</a:t>
            </a:r>
          </a:p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F13D8D8-757C-4ACE-AB99-B14E23CE7E7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7736" y="1304536"/>
            <a:ext cx="6593008" cy="405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51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DAFA65C2-569E-BC1E-2D6A-403B6E36D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482" y="1258348"/>
            <a:ext cx="11649864" cy="5346557"/>
          </a:xfrm>
        </p:spPr>
        <p:txBody>
          <a:bodyPr>
            <a:normAutofit/>
          </a:bodyPr>
          <a:lstStyle/>
          <a:p>
            <a:r>
              <a:rPr lang="nb-NO" sz="2000" dirty="0"/>
              <a:t>29.10.15 Start: Inspirert på Ullevål stadion</a:t>
            </a:r>
          </a:p>
          <a:p>
            <a:r>
              <a:rPr lang="nb-NO" sz="2000" dirty="0"/>
              <a:t>14.08.17 Lansering  </a:t>
            </a:r>
            <a:r>
              <a:rPr lang="nb-NO" sz="2000" dirty="0" err="1"/>
              <a:t>Arendalsuka</a:t>
            </a:r>
            <a:r>
              <a:rPr lang="nb-NO" sz="2000" dirty="0"/>
              <a:t> </a:t>
            </a:r>
          </a:p>
          <a:p>
            <a:r>
              <a:rPr lang="nb-NO" sz="2000" dirty="0"/>
              <a:t>01.03.18 Søkte støtte Enova  – innvilget i April</a:t>
            </a:r>
          </a:p>
          <a:p>
            <a:r>
              <a:rPr lang="nb-NO" sz="2000" dirty="0"/>
              <a:t>23.04.18  Godkjent styret DEKF </a:t>
            </a:r>
          </a:p>
          <a:p>
            <a:r>
              <a:rPr lang="nb-NO" sz="2000" dirty="0"/>
              <a:t>2018/2019 Bygging skole/flerbrukshall </a:t>
            </a:r>
          </a:p>
          <a:p>
            <a:r>
              <a:rPr lang="nb-NO" sz="2000" dirty="0"/>
              <a:t>01.01.20  Skolen tatt i bruk </a:t>
            </a:r>
          </a:p>
          <a:p>
            <a:r>
              <a:rPr lang="nb-NO" sz="2000" dirty="0"/>
              <a:t>14.04.20  </a:t>
            </a:r>
            <a:r>
              <a:rPr lang="nb-NO" sz="2000" dirty="0" err="1"/>
              <a:t>Lading</a:t>
            </a:r>
            <a:r>
              <a:rPr lang="nb-NO" sz="2000" dirty="0"/>
              <a:t> starter</a:t>
            </a:r>
          </a:p>
          <a:p>
            <a:r>
              <a:rPr lang="nb-NO" sz="2000" dirty="0"/>
              <a:t>14.10.22  Startet full operativ varmeleveranse.</a:t>
            </a:r>
          </a:p>
          <a:p>
            <a:r>
              <a:rPr lang="nb-NO" sz="2000" dirty="0"/>
              <a:t>Vinter 23 Levert 90 % energi direkte fra </a:t>
            </a:r>
            <a:r>
              <a:rPr lang="nb-NO" sz="2000" dirty="0" err="1"/>
              <a:t>GeoTermos</a:t>
            </a:r>
            <a:r>
              <a:rPr lang="nb-NO" sz="2000" dirty="0"/>
              <a:t> 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1E85C15B-4B9D-D0C2-98D9-B44094120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396" y="253094"/>
            <a:ext cx="8267444" cy="820697"/>
          </a:xfrm>
        </p:spPr>
        <p:txBody>
          <a:bodyPr>
            <a:normAutofit/>
          </a:bodyPr>
          <a:lstStyle/>
          <a:p>
            <a:r>
              <a:rPr lang="nb-NO" sz="3600" dirty="0">
                <a:solidFill>
                  <a:schemeClr val="tx1"/>
                </a:solidFill>
              </a:rPr>
              <a:t>Historikk – GeoTermos 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E0C86EB-1700-44D0-EC89-9FF3227B66AC}"/>
              </a:ext>
            </a:extLst>
          </p:cNvPr>
          <p:cNvSpPr txBox="1"/>
          <p:nvPr/>
        </p:nvSpPr>
        <p:spPr>
          <a:xfrm>
            <a:off x="6096001" y="1073792"/>
            <a:ext cx="574651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Var deltager i </a:t>
            </a:r>
            <a:r>
              <a:rPr lang="nb-NO" sz="2400" dirty="0" err="1"/>
              <a:t>RockStore</a:t>
            </a:r>
            <a:r>
              <a:rPr lang="nb-NO" sz="2400" dirty="0"/>
              <a:t> prosjektet  med deltagelse av store universiteter og forsknings institusjoner ( NTNU , NORCE med flere ) </a:t>
            </a:r>
          </a:p>
          <a:p>
            <a:r>
              <a:rPr lang="nb-NO" sz="2400" dirty="0"/>
              <a:t>Stor internasjonal interesse </a:t>
            </a:r>
          </a:p>
          <a:p>
            <a:endParaRPr lang="nb-NO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New York entreprenør bestilt utredning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/>
              <a:t>Stort Svensk industrigruppe bestilt utredning og kjøpt domene geotermos.no</a:t>
            </a:r>
          </a:p>
          <a:p>
            <a:endParaRPr lang="nb-NO" sz="2400" dirty="0"/>
          </a:p>
          <a:p>
            <a:endParaRPr lang="nb-NO" sz="2400" dirty="0"/>
          </a:p>
          <a:p>
            <a:r>
              <a:rPr lang="nb-NO" sz="2400" dirty="0"/>
              <a:t>        </a:t>
            </a:r>
          </a:p>
          <a:p>
            <a:r>
              <a:rPr lang="nb-NO" sz="2400" dirty="0"/>
              <a:t>  November 2020</a:t>
            </a:r>
          </a:p>
          <a:p>
            <a:r>
              <a:rPr lang="nb-NO" sz="2400" dirty="0"/>
              <a:t>  1. pris Zerokonferansen </a:t>
            </a:r>
          </a:p>
          <a:p>
            <a:endParaRPr lang="nb-NO" sz="2400" dirty="0"/>
          </a:p>
          <a:p>
            <a:endParaRPr lang="nb-NO" sz="2400" dirty="0"/>
          </a:p>
        </p:txBody>
      </p:sp>
      <p:pic>
        <p:nvPicPr>
          <p:cNvPr id="6" name="Picture 2" descr="http://www.argus-moss.no/Portals/0/Bilder/Pokaler/Store/Lux_015%20AM.jpg">
            <a:extLst>
              <a:ext uri="{FF2B5EF4-FFF2-40B4-BE49-F238E27FC236}">
                <a16:creationId xmlns:a16="http://schemas.microsoft.com/office/drawing/2014/main" id="{79943599-1CF5-7A49-554E-89A2549D4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39460" y="4966574"/>
            <a:ext cx="1560352" cy="18228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8613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3C17E0B4-C2A6-E953-2F78-BED89BB56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82" y="253094"/>
            <a:ext cx="11472404" cy="1250586"/>
          </a:xfrm>
        </p:spPr>
        <p:txBody>
          <a:bodyPr>
            <a:normAutofit fontScale="90000"/>
          </a:bodyPr>
          <a:lstStyle/>
          <a:p>
            <a:r>
              <a:rPr lang="nb-NO" dirty="0">
                <a:solidFill>
                  <a:schemeClr val="tx1"/>
                </a:solidFill>
              </a:rPr>
              <a:t>DN 19.6.19 med sitater fra Statskrafts </a:t>
            </a:r>
            <a:br>
              <a:rPr lang="nb-NO" dirty="0">
                <a:solidFill>
                  <a:schemeClr val="tx1"/>
                </a:solidFill>
              </a:rPr>
            </a:br>
            <a:r>
              <a:rPr lang="nb-NO" dirty="0">
                <a:solidFill>
                  <a:schemeClr val="tx1"/>
                </a:solidFill>
              </a:rPr>
              <a:t>konferanse i Oslo 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AAD2CD13-F5D4-121F-33D5-D53CA96D5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61" y="1618798"/>
            <a:ext cx="10387013" cy="3304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400" b="1" dirty="0"/>
              <a:t>Sol og vind er ikke nok, håper ukjent </a:t>
            </a:r>
            <a:r>
              <a:rPr lang="nb-NO" sz="2400" b="1" dirty="0" err="1"/>
              <a:t>X</a:t>
            </a:r>
            <a:r>
              <a:rPr lang="nb-NO" sz="2400" b="1" dirty="0"/>
              <a:t> kan redde miljøet.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b-NO" sz="2000" dirty="0"/>
              <a:t>Frem til 2030 vil kraft fra sol, vind og batteri rulles ut i en fart for å begrense global oppvarming til 2 grader eller mindre. Men fra 2030 blir det verre.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b-NO" sz="2000" dirty="0"/>
              <a:t>Det er konklusjonen fra BNEF </a:t>
            </a:r>
            <a:r>
              <a:rPr lang="nb-NO" sz="1400" dirty="0"/>
              <a:t>(Bloomberg New Energi Finance) </a:t>
            </a:r>
            <a:r>
              <a:rPr lang="nb-NO" sz="2000" dirty="0"/>
              <a:t>analyse av verdens energimarked.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b-NO" sz="2000" dirty="0"/>
              <a:t>Kombinasjon av sol, vind kan ta oss lengre i å erstatte fossil kraft enn vi antok før. Ved hjelp av batterier kan andelen komme opp i 80 % i mange land, men å komme lengre er vanskelig.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b-NO" sz="2000" dirty="0"/>
              <a:t>Årsaken er særlig at </a:t>
            </a:r>
            <a:r>
              <a:rPr lang="nb-NO" sz="2000" b="1" dirty="0"/>
              <a:t>batterier ikke kan dekke opp for lengre temperaturfall om vinteren </a:t>
            </a:r>
            <a:r>
              <a:rPr lang="nb-NO" sz="2000" dirty="0"/>
              <a:t>sier </a:t>
            </a:r>
            <a:r>
              <a:rPr lang="nb-NO" sz="2000" dirty="0" err="1"/>
              <a:t>Seb</a:t>
            </a:r>
            <a:r>
              <a:rPr lang="nb-NO" sz="2000" dirty="0"/>
              <a:t> </a:t>
            </a:r>
            <a:r>
              <a:rPr lang="nb-NO" sz="2000" dirty="0" err="1"/>
              <a:t>Henbest</a:t>
            </a:r>
            <a:r>
              <a:rPr lang="nb-NO" sz="2000" dirty="0"/>
              <a:t> som har ledet arbeidet med analysen.    </a:t>
            </a:r>
          </a:p>
          <a:p>
            <a:pPr marL="0" indent="0">
              <a:buNone/>
            </a:pPr>
            <a:endParaRPr lang="nb-NO" sz="2000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419DDE6-2FCD-A15C-CE71-EB947FF3C370}"/>
              </a:ext>
            </a:extLst>
          </p:cNvPr>
          <p:cNvSpPr txBox="1"/>
          <p:nvPr/>
        </p:nvSpPr>
        <p:spPr>
          <a:xfrm>
            <a:off x="455161" y="5650799"/>
            <a:ext cx="6967638" cy="954107"/>
          </a:xfrm>
          <a:prstGeom prst="rect">
            <a:avLst/>
          </a:prstGeom>
          <a:solidFill>
            <a:srgbClr val="087059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2800" dirty="0">
                <a:solidFill>
                  <a:schemeClr val="bg1"/>
                </a:solidFill>
              </a:rPr>
              <a:t>Hva med termisk batteri?</a:t>
            </a:r>
          </a:p>
          <a:p>
            <a:pPr algn="ctr"/>
            <a:r>
              <a:rPr lang="nb-NO" sz="2800" dirty="0">
                <a:solidFill>
                  <a:schemeClr val="bg1"/>
                </a:solidFill>
              </a:rPr>
              <a:t>Kan </a:t>
            </a:r>
            <a:r>
              <a:rPr lang="nb-NO" sz="2800" dirty="0" err="1">
                <a:solidFill>
                  <a:schemeClr val="bg1"/>
                </a:solidFill>
              </a:rPr>
              <a:t>GeoTermos</a:t>
            </a:r>
            <a:r>
              <a:rPr lang="nb-NO" sz="2800" dirty="0">
                <a:solidFill>
                  <a:schemeClr val="bg1"/>
                </a:solidFill>
              </a:rPr>
              <a:t> konseptet være </a:t>
            </a:r>
            <a:r>
              <a:rPr lang="nb-NO" sz="2800" b="1" dirty="0">
                <a:solidFill>
                  <a:schemeClr val="bg1"/>
                </a:solidFill>
              </a:rPr>
              <a:t>ukjente </a:t>
            </a:r>
            <a:r>
              <a:rPr lang="nb-NO" sz="2800" b="1" dirty="0" err="1">
                <a:solidFill>
                  <a:schemeClr val="bg1"/>
                </a:solidFill>
              </a:rPr>
              <a:t>X</a:t>
            </a:r>
            <a:endParaRPr lang="nb-NO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405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1327544A-13AF-C32C-904F-AC0387E3E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447" y="1803633"/>
            <a:ext cx="11730897" cy="4465644"/>
          </a:xfrm>
        </p:spPr>
        <p:txBody>
          <a:bodyPr>
            <a:normAutofit fontScale="92500" lnSpcReduction="20000"/>
          </a:bodyPr>
          <a:lstStyle/>
          <a:p>
            <a:r>
              <a:rPr lang="nb-NO" sz="3300" dirty="0"/>
              <a:t>Redusere effektbehov – mindre utbygging av kraftnett</a:t>
            </a:r>
          </a:p>
          <a:p>
            <a:endParaRPr lang="nb-NO" sz="3300" dirty="0"/>
          </a:p>
          <a:p>
            <a:r>
              <a:rPr lang="nb-NO" sz="3300" dirty="0"/>
              <a:t>Bruke egenprodusert solenergi optimalt – varme og kjøling</a:t>
            </a:r>
          </a:p>
          <a:p>
            <a:endParaRPr lang="nb-NO" sz="3300" dirty="0"/>
          </a:p>
          <a:p>
            <a:r>
              <a:rPr lang="nb-NO" sz="3300" dirty="0"/>
              <a:t>Svært lite direkte klimautslipp og reduserer indirekte klimautslipp</a:t>
            </a:r>
          </a:p>
          <a:p>
            <a:endParaRPr lang="nb-NO" sz="3300" dirty="0"/>
          </a:p>
          <a:p>
            <a:r>
              <a:rPr lang="nb-NO" sz="3300" dirty="0"/>
              <a:t>Minimal bruk av omstridte  mineraler/metaller </a:t>
            </a:r>
          </a:p>
          <a:p>
            <a:endParaRPr lang="nb-NO" sz="3300" dirty="0"/>
          </a:p>
          <a:p>
            <a:r>
              <a:rPr lang="nb-NO" sz="3300" dirty="0"/>
              <a:t>Beredskap .Varme skolen hele vinteren selv med sammenbrudd </a:t>
            </a:r>
            <a:r>
              <a:rPr lang="nb-NO" sz="3300" dirty="0" err="1"/>
              <a:t>energiforskyning</a:t>
            </a:r>
            <a:r>
              <a:rPr lang="nb-NO" sz="3300" dirty="0"/>
              <a:t>. Lite aggregat kan de drive de små pumpene. </a:t>
            </a:r>
          </a:p>
          <a:p>
            <a:endParaRPr lang="nb-NO" sz="3600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B15B0D9-94D3-2DAB-F737-8B1AB4175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47" y="511727"/>
            <a:ext cx="10066790" cy="991951"/>
          </a:xfrm>
        </p:spPr>
        <p:txBody>
          <a:bodyPr>
            <a:noAutofit/>
          </a:bodyPr>
          <a:lstStyle/>
          <a:p>
            <a:pPr algn="ctr"/>
            <a:br>
              <a:rPr lang="nb-NO" sz="3600" dirty="0"/>
            </a:br>
            <a:br>
              <a:rPr lang="nb-NO" sz="3600" dirty="0"/>
            </a:br>
            <a:br>
              <a:rPr lang="nb-NO" sz="3600" dirty="0"/>
            </a:br>
            <a:br>
              <a:rPr lang="nb-NO" sz="3600" dirty="0"/>
            </a:br>
            <a:r>
              <a:rPr lang="nb-NO" sz="3600" dirty="0" err="1"/>
              <a:t>GeoTermos</a:t>
            </a:r>
            <a:r>
              <a:rPr lang="nb-NO" sz="3600" dirty="0"/>
              <a:t> den ukjente </a:t>
            </a:r>
            <a:r>
              <a:rPr lang="nb-NO" sz="3600" dirty="0" err="1"/>
              <a:t>X</a:t>
            </a:r>
            <a:r>
              <a:rPr lang="nb-NO" sz="3600" dirty="0"/>
              <a:t> </a:t>
            </a:r>
            <a:br>
              <a:rPr lang="nb-NO" sz="3600" dirty="0"/>
            </a:br>
            <a:br>
              <a:rPr lang="nb-NO" sz="3600" dirty="0"/>
            </a:br>
            <a:br>
              <a:rPr lang="nb-NO" sz="3600" dirty="0"/>
            </a:br>
            <a:br>
              <a:rPr lang="nb-NO" sz="3600" dirty="0"/>
            </a:br>
            <a:r>
              <a:rPr lang="nb-NO" sz="3600" dirty="0" err="1">
                <a:solidFill>
                  <a:schemeClr val="tx1"/>
                </a:solidFill>
              </a:rPr>
              <a:t>GeoTermos</a:t>
            </a:r>
            <a:r>
              <a:rPr lang="nb-NO" sz="3600" dirty="0">
                <a:solidFill>
                  <a:schemeClr val="tx1"/>
                </a:solidFill>
              </a:rPr>
              <a:t> , </a:t>
            </a:r>
            <a:r>
              <a:rPr lang="nb-NO" sz="2000" dirty="0">
                <a:solidFill>
                  <a:schemeClr val="tx1"/>
                </a:solidFill>
              </a:rPr>
              <a:t>ukjente </a:t>
            </a:r>
            <a:r>
              <a:rPr lang="nb-NO" sz="2000" dirty="0" err="1">
                <a:solidFill>
                  <a:schemeClr val="tx1"/>
                </a:solidFill>
              </a:rPr>
              <a:t>X</a:t>
            </a:r>
            <a:r>
              <a:rPr lang="nb-NO" sz="2000" dirty="0">
                <a:solidFill>
                  <a:schemeClr val="tx1"/>
                </a:solidFill>
              </a:rPr>
              <a:t>  ? </a:t>
            </a:r>
            <a:br>
              <a:rPr lang="nb-NO" sz="3600" dirty="0">
                <a:solidFill>
                  <a:schemeClr val="tx1"/>
                </a:solidFill>
              </a:rPr>
            </a:br>
            <a:r>
              <a:rPr lang="nb-NO" sz="3200" dirty="0">
                <a:solidFill>
                  <a:schemeClr val="tx1"/>
                </a:solidFill>
              </a:rPr>
              <a:t>Et stort termisk batteri for sesonglagring varmeenergi </a:t>
            </a:r>
          </a:p>
        </p:txBody>
      </p:sp>
    </p:spTree>
    <p:extLst>
      <p:ext uri="{BB962C8B-B14F-4D97-AF65-F5344CB8AC3E}">
        <p14:creationId xmlns:p14="http://schemas.microsoft.com/office/powerpoint/2010/main" val="680488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66DEF34C-5ED4-440C-B419-CA31DDBD7F1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6415" y="2731790"/>
            <a:ext cx="8844455" cy="331061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254F533-5B3A-4502-8AB3-41B2151C7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Helhetlig løsninger 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D1FBF7B-AD5B-4ABF-9307-AC9FDB9FBF12}"/>
              </a:ext>
            </a:extLst>
          </p:cNvPr>
          <p:cNvSpPr txBox="1"/>
          <p:nvPr/>
        </p:nvSpPr>
        <p:spPr>
          <a:xfrm rot="10800000" flipV="1">
            <a:off x="442762" y="1411496"/>
            <a:ext cx="10231234" cy="954107"/>
          </a:xfrm>
          <a:prstGeom prst="rect">
            <a:avLst/>
          </a:prstGeom>
          <a:solidFill>
            <a:srgbClr val="087059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nb-NO" sz="2800" dirty="0">
                <a:solidFill>
                  <a:schemeClr val="bg1"/>
                </a:solidFill>
              </a:rPr>
              <a:t>Lavenergibygg  med behovsstyrte lavtemperatur varme og ventilasjonssystemer 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0D1C9BA-82C1-453B-96B0-2EEBACFEF707}"/>
              </a:ext>
            </a:extLst>
          </p:cNvPr>
          <p:cNvSpPr txBox="1"/>
          <p:nvPr/>
        </p:nvSpPr>
        <p:spPr>
          <a:xfrm>
            <a:off x="8184510" y="3329189"/>
            <a:ext cx="1936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err="1"/>
              <a:t>GeoTermos</a:t>
            </a:r>
            <a:r>
              <a:rPr lang="nb-NO" b="1" dirty="0"/>
              <a:t> </a:t>
            </a:r>
            <a:br>
              <a:rPr lang="nb-NO" b="1" dirty="0"/>
            </a:br>
            <a:r>
              <a:rPr lang="nb-NO" dirty="0"/>
              <a:t>Termisk energilager i fjell, 100 brønner</a:t>
            </a:r>
            <a:r>
              <a:rPr lang="nb-NO" sz="1600" dirty="0"/>
              <a:t>  </a:t>
            </a:r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1F51CBD3-2508-4AC2-8D48-9159383FD7A7}"/>
              </a:ext>
            </a:extLst>
          </p:cNvPr>
          <p:cNvCxnSpPr>
            <a:cxnSpLocks/>
          </p:cNvCxnSpPr>
          <p:nvPr/>
        </p:nvCxnSpPr>
        <p:spPr>
          <a:xfrm>
            <a:off x="8306410" y="4844219"/>
            <a:ext cx="83153" cy="191075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9DA4A35A-0E08-4317-B0BB-D01813807942}"/>
              </a:ext>
            </a:extLst>
          </p:cNvPr>
          <p:cNvCxnSpPr>
            <a:cxnSpLocks/>
          </p:cNvCxnSpPr>
          <p:nvPr/>
        </p:nvCxnSpPr>
        <p:spPr>
          <a:xfrm>
            <a:off x="8427917" y="4844340"/>
            <a:ext cx="17081" cy="1910629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23B9C898-758E-4014-AC95-369AD6323B46}"/>
              </a:ext>
            </a:extLst>
          </p:cNvPr>
          <p:cNvCxnSpPr>
            <a:cxnSpLocks/>
          </p:cNvCxnSpPr>
          <p:nvPr/>
        </p:nvCxnSpPr>
        <p:spPr>
          <a:xfrm flipH="1">
            <a:off x="8521706" y="4844340"/>
            <a:ext cx="809" cy="1910629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0A1D1A5D-9345-475E-A467-780BC28F3A9F}"/>
              </a:ext>
            </a:extLst>
          </p:cNvPr>
          <p:cNvCxnSpPr>
            <a:cxnSpLocks/>
          </p:cNvCxnSpPr>
          <p:nvPr/>
        </p:nvCxnSpPr>
        <p:spPr>
          <a:xfrm flipH="1">
            <a:off x="8599223" y="4844340"/>
            <a:ext cx="33123" cy="1859114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4EFEB3D-E366-4C02-8444-632694B631A1}"/>
              </a:ext>
            </a:extLst>
          </p:cNvPr>
          <p:cNvSpPr txBox="1"/>
          <p:nvPr/>
        </p:nvSpPr>
        <p:spPr>
          <a:xfrm>
            <a:off x="6370762" y="3159497"/>
            <a:ext cx="1675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Energiteknisk </a:t>
            </a:r>
          </a:p>
          <a:p>
            <a:r>
              <a:rPr lang="nb-NO" dirty="0"/>
              <a:t>bygg m/VP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F9E8073-F8AA-47FB-8897-2D4A20F8FFA3}"/>
              </a:ext>
            </a:extLst>
          </p:cNvPr>
          <p:cNvSpPr txBox="1"/>
          <p:nvPr/>
        </p:nvSpPr>
        <p:spPr>
          <a:xfrm>
            <a:off x="4126127" y="3667523"/>
            <a:ext cx="2304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Solpaneler</a:t>
            </a:r>
            <a:r>
              <a:rPr lang="nb-NO" dirty="0"/>
              <a:t>/solceller</a:t>
            </a:r>
          </a:p>
        </p:txBody>
      </p:sp>
    </p:spTree>
    <p:extLst>
      <p:ext uri="{BB962C8B-B14F-4D97-AF65-F5344CB8AC3E}">
        <p14:creationId xmlns:p14="http://schemas.microsoft.com/office/powerpoint/2010/main" val="3934707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A66AC6-B4E0-4E4D-9425-691126F83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260350"/>
            <a:ext cx="9986962" cy="1020763"/>
          </a:xfrm>
        </p:spPr>
        <p:txBody>
          <a:bodyPr/>
          <a:lstStyle/>
          <a:p>
            <a:r>
              <a:rPr lang="nb-NO" sz="4400" dirty="0" err="1"/>
              <a:t>Årsprofil</a:t>
            </a:r>
            <a:r>
              <a:rPr lang="nb-NO" sz="4400" dirty="0"/>
              <a:t> strømproduksjon solceller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1AE6F83-9039-43BB-A26B-21B9A1C0C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53" y="4461842"/>
            <a:ext cx="11628437" cy="164368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b-NO" sz="3100" dirty="0"/>
              <a:t>Solenergi produseres mest på sommeren da energibehovet er minst. Strømmen benyttes da primært til drift av varmepumpen og utstyr for </a:t>
            </a:r>
            <a:r>
              <a:rPr lang="nb-NO" sz="3100" dirty="0" err="1"/>
              <a:t>lading</a:t>
            </a:r>
            <a:r>
              <a:rPr lang="nb-NO" sz="3100" dirty="0"/>
              <a:t> av  </a:t>
            </a:r>
            <a:r>
              <a:rPr lang="nb-NO" sz="3100" dirty="0" err="1"/>
              <a:t>GeoTermos</a:t>
            </a:r>
            <a:r>
              <a:rPr lang="nb-NO" sz="3100" dirty="0"/>
              <a:t>. 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nb-NO" sz="3100" dirty="0"/>
              <a:t>Når det er lite solenergi (vinterstid) vil </a:t>
            </a:r>
            <a:r>
              <a:rPr lang="nb-NO" sz="3100" dirty="0" err="1"/>
              <a:t>GeoTermos</a:t>
            </a:r>
            <a:r>
              <a:rPr lang="nb-NO" sz="3100" dirty="0"/>
              <a:t> være ladet ( </a:t>
            </a:r>
            <a:r>
              <a:rPr lang="nb-NO" sz="2900" dirty="0"/>
              <a:t>Termisk batteri </a:t>
            </a:r>
            <a:r>
              <a:rPr lang="nb-NO" sz="3100" dirty="0"/>
              <a:t>) ved bruk av varmepumpen. Lagret energi benyttes i byggene på vinteren og gir ingen ekstra belastning på el-nettet på kalde dager. (Effektbehov)  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Picture 2" descr="image003">
            <a:extLst>
              <a:ext uri="{FF2B5EF4-FFF2-40B4-BE49-F238E27FC236}">
                <a16:creationId xmlns:a16="http://schemas.microsoft.com/office/drawing/2014/main" id="{F53B4E7D-7988-4279-9D1D-341689C3C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319" y="1238251"/>
            <a:ext cx="6092744" cy="322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 descr="Et bilde som inneholder utendørs, bygning, lastebil, oransje&#10;&#10;Automatisk generert beskrivelse">
            <a:extLst>
              <a:ext uri="{FF2B5EF4-FFF2-40B4-BE49-F238E27FC236}">
                <a16:creationId xmlns:a16="http://schemas.microsoft.com/office/drawing/2014/main" id="{A68537DA-D194-4EE0-BFAA-A235644436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76" y="1238251"/>
            <a:ext cx="3858785" cy="270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28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ktangel 28">
            <a:extLst>
              <a:ext uri="{FF2B5EF4-FFF2-40B4-BE49-F238E27FC236}">
                <a16:creationId xmlns:a16="http://schemas.microsoft.com/office/drawing/2014/main" id="{A4308E87-B81E-4773-A889-D3D84282A98A}"/>
              </a:ext>
            </a:extLst>
          </p:cNvPr>
          <p:cNvSpPr/>
          <p:nvPr/>
        </p:nvSpPr>
        <p:spPr>
          <a:xfrm>
            <a:off x="2806433" y="6055068"/>
            <a:ext cx="9403917" cy="810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8C467CB-AE1C-407C-921D-4A9CD184C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400" dirty="0"/>
              <a:t>Energiproduksjon og leveranse</a:t>
            </a:r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E4949DB-EE7A-4113-AEE0-9BFA69875201}"/>
              </a:ext>
            </a:extLst>
          </p:cNvPr>
          <p:cNvSpPr txBox="1"/>
          <p:nvPr/>
        </p:nvSpPr>
        <p:spPr>
          <a:xfrm>
            <a:off x="8672301" y="5014560"/>
            <a:ext cx="19911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err="1"/>
              <a:t>Lading</a:t>
            </a:r>
            <a:r>
              <a:rPr lang="nb-NO" sz="2000" b="1" dirty="0"/>
              <a:t> av </a:t>
            </a:r>
            <a:r>
              <a:rPr lang="nb-NO" sz="2000" b="1" dirty="0" err="1"/>
              <a:t>Geotermos</a:t>
            </a:r>
            <a:r>
              <a:rPr lang="nb-NO" sz="2000" b="1" dirty="0"/>
              <a:t> </a:t>
            </a:r>
          </a:p>
          <a:p>
            <a:r>
              <a:rPr lang="nb-NO" sz="2000" b="1" dirty="0"/>
              <a:t>med ny fornybar energi  </a:t>
            </a:r>
          </a:p>
        </p:txBody>
      </p:sp>
      <p:cxnSp>
        <p:nvCxnSpPr>
          <p:cNvPr id="5" name="Rett pil 9">
            <a:extLst>
              <a:ext uri="{FF2B5EF4-FFF2-40B4-BE49-F238E27FC236}">
                <a16:creationId xmlns:a16="http://schemas.microsoft.com/office/drawing/2014/main" id="{9FAE9EBE-A855-4891-B0A0-41F4D3C653D8}"/>
              </a:ext>
            </a:extLst>
          </p:cNvPr>
          <p:cNvCxnSpPr>
            <a:cxnSpLocks/>
          </p:cNvCxnSpPr>
          <p:nvPr/>
        </p:nvCxnSpPr>
        <p:spPr>
          <a:xfrm flipV="1">
            <a:off x="2518525" y="2530860"/>
            <a:ext cx="5025882" cy="26864"/>
          </a:xfrm>
          <a:prstGeom prst="straightConnector1">
            <a:avLst/>
          </a:prstGeom>
          <a:ln w="38100">
            <a:solidFill>
              <a:srgbClr val="0870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E5A81B3-9875-43A8-AD32-B77F93CEBC8A}"/>
              </a:ext>
            </a:extLst>
          </p:cNvPr>
          <p:cNvSpPr txBox="1"/>
          <p:nvPr/>
        </p:nvSpPr>
        <p:spPr>
          <a:xfrm>
            <a:off x="2873808" y="2130015"/>
            <a:ext cx="1049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1 kWh</a:t>
            </a:r>
          </a:p>
        </p:txBody>
      </p:sp>
      <p:pic>
        <p:nvPicPr>
          <p:cNvPr id="7" name="Picture 2" descr="C:\Users\geiand\Pictures\Termos.jpg">
            <a:extLst>
              <a:ext uri="{FF2B5EF4-FFF2-40B4-BE49-F238E27FC236}">
                <a16:creationId xmlns:a16="http://schemas.microsoft.com/office/drawing/2014/main" id="{39219C5B-81EF-4E29-855E-A7F404511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9857" y="4657553"/>
            <a:ext cx="1592317" cy="2159876"/>
          </a:xfrm>
          <a:prstGeom prst="rect">
            <a:avLst/>
          </a:prstGeom>
          <a:noFill/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40206CFB-7F08-404B-B6D1-51A58D37279B}"/>
              </a:ext>
            </a:extLst>
          </p:cNvPr>
          <p:cNvSpPr txBox="1"/>
          <p:nvPr/>
        </p:nvSpPr>
        <p:spPr>
          <a:xfrm>
            <a:off x="8673402" y="4457635"/>
            <a:ext cx="1287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4 kWh </a:t>
            </a:r>
          </a:p>
        </p:txBody>
      </p:sp>
      <p:cxnSp>
        <p:nvCxnSpPr>
          <p:cNvPr id="10" name="Rett pil 9">
            <a:extLst>
              <a:ext uri="{FF2B5EF4-FFF2-40B4-BE49-F238E27FC236}">
                <a16:creationId xmlns:a16="http://schemas.microsoft.com/office/drawing/2014/main" id="{0989BAEC-6D61-4963-90BD-1DAFF5ADDBEE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2615881" y="3858378"/>
            <a:ext cx="1452885" cy="751935"/>
          </a:xfrm>
          <a:prstGeom prst="straightConnector1">
            <a:avLst/>
          </a:prstGeom>
          <a:ln w="38100">
            <a:solidFill>
              <a:srgbClr val="0870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5A577BD-A3DB-4420-81F8-88B858023B23}"/>
              </a:ext>
            </a:extLst>
          </p:cNvPr>
          <p:cNvSpPr txBox="1"/>
          <p:nvPr/>
        </p:nvSpPr>
        <p:spPr>
          <a:xfrm>
            <a:off x="7446878" y="1160940"/>
            <a:ext cx="2596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CO2 Varmepumpe 250 kW</a:t>
            </a:r>
          </a:p>
        </p:txBody>
      </p:sp>
      <p:pic>
        <p:nvPicPr>
          <p:cNvPr id="12" name="Picture 2" descr="C:\Users\geiand\Documents\Fjell 2020\Fjell  illustrasjon.jpg">
            <a:extLst>
              <a:ext uri="{FF2B5EF4-FFF2-40B4-BE49-F238E27FC236}">
                <a16:creationId xmlns:a16="http://schemas.microsoft.com/office/drawing/2014/main" id="{9620E5C3-29A8-40B9-AC9D-89FC5E6BD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889" y="4916639"/>
            <a:ext cx="1855674" cy="1419464"/>
          </a:xfrm>
          <a:prstGeom prst="rect">
            <a:avLst/>
          </a:prstGeom>
          <a:noFill/>
        </p:spPr>
      </p:pic>
      <p:cxnSp>
        <p:nvCxnSpPr>
          <p:cNvPr id="13" name="Rett pil 22">
            <a:extLst>
              <a:ext uri="{FF2B5EF4-FFF2-40B4-BE49-F238E27FC236}">
                <a16:creationId xmlns:a16="http://schemas.microsoft.com/office/drawing/2014/main" id="{3E1D83A8-1659-44B2-8ABC-AF51BF53A8EA}"/>
              </a:ext>
            </a:extLst>
          </p:cNvPr>
          <p:cNvCxnSpPr>
            <a:cxnSpLocks/>
          </p:cNvCxnSpPr>
          <p:nvPr/>
        </p:nvCxnSpPr>
        <p:spPr>
          <a:xfrm flipH="1" flipV="1">
            <a:off x="5922552" y="5363823"/>
            <a:ext cx="1418207" cy="2080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36CCFD5E-002A-440F-81A4-C5B533A420B6}"/>
              </a:ext>
            </a:extLst>
          </p:cNvPr>
          <p:cNvSpPr txBox="1"/>
          <p:nvPr/>
        </p:nvSpPr>
        <p:spPr>
          <a:xfrm>
            <a:off x="6244962" y="4971259"/>
            <a:ext cx="1059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 2kWh</a:t>
            </a:r>
          </a:p>
          <a:p>
            <a:endParaRPr lang="nb-NO" dirty="0"/>
          </a:p>
        </p:txBody>
      </p:sp>
      <p:pic>
        <p:nvPicPr>
          <p:cNvPr id="15" name="Bilde 14" descr="Et bilde som inneholder utendørs, bygning, lastebil, oransje&#10;&#10;Automatisk generert beskrivelse">
            <a:extLst>
              <a:ext uri="{FF2B5EF4-FFF2-40B4-BE49-F238E27FC236}">
                <a16:creationId xmlns:a16="http://schemas.microsoft.com/office/drawing/2014/main" id="{8428278E-BA9A-48A1-887C-86EA6C56F3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9" y="1617426"/>
            <a:ext cx="2246095" cy="1763842"/>
          </a:xfrm>
          <a:prstGeom prst="rect">
            <a:avLst/>
          </a:prstGeom>
        </p:spPr>
      </p:pic>
      <p:pic>
        <p:nvPicPr>
          <p:cNvPr id="16" name="Bilde 15" descr="Et bilde som inneholder innendørs, kjøkken, disk, ovn&#10;&#10;Automatisk generert beskrivelse">
            <a:extLst>
              <a:ext uri="{FF2B5EF4-FFF2-40B4-BE49-F238E27FC236}">
                <a16:creationId xmlns:a16="http://schemas.microsoft.com/office/drawing/2014/main" id="{C4BB9997-1730-441A-8D3E-BD45AC76CE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3706" y="1678582"/>
            <a:ext cx="2815845" cy="2334443"/>
          </a:xfrm>
          <a:prstGeom prst="rect">
            <a:avLst/>
          </a:prstGeom>
        </p:spPr>
      </p:pic>
      <p:cxnSp>
        <p:nvCxnSpPr>
          <p:cNvPr id="18" name="Rett pil 9">
            <a:extLst>
              <a:ext uri="{FF2B5EF4-FFF2-40B4-BE49-F238E27FC236}">
                <a16:creationId xmlns:a16="http://schemas.microsoft.com/office/drawing/2014/main" id="{CB64FE07-B872-413A-B1D7-F4F14B6586FF}"/>
              </a:ext>
            </a:extLst>
          </p:cNvPr>
          <p:cNvCxnSpPr>
            <a:cxnSpLocks/>
          </p:cNvCxnSpPr>
          <p:nvPr/>
        </p:nvCxnSpPr>
        <p:spPr>
          <a:xfrm flipV="1">
            <a:off x="5146442" y="3425674"/>
            <a:ext cx="2397965" cy="47645"/>
          </a:xfrm>
          <a:prstGeom prst="straightConnector1">
            <a:avLst/>
          </a:prstGeom>
          <a:ln w="38100">
            <a:solidFill>
              <a:srgbClr val="0870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 22">
            <a:extLst>
              <a:ext uri="{FF2B5EF4-FFF2-40B4-BE49-F238E27FC236}">
                <a16:creationId xmlns:a16="http://schemas.microsoft.com/office/drawing/2014/main" id="{A1306F4C-62A9-4991-BF4E-A62BA64BF74F}"/>
              </a:ext>
            </a:extLst>
          </p:cNvPr>
          <p:cNvCxnSpPr>
            <a:cxnSpLocks/>
          </p:cNvCxnSpPr>
          <p:nvPr/>
        </p:nvCxnSpPr>
        <p:spPr>
          <a:xfrm flipH="1">
            <a:off x="8142973" y="4241376"/>
            <a:ext cx="615069" cy="1062144"/>
          </a:xfrm>
          <a:prstGeom prst="straightConnector1">
            <a:avLst/>
          </a:prstGeom>
          <a:ln w="66675">
            <a:solidFill>
              <a:srgbClr val="08705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1876BE2B-B024-4339-9D18-6A65DAAE0147}"/>
              </a:ext>
            </a:extLst>
          </p:cNvPr>
          <p:cNvSpPr txBox="1"/>
          <p:nvPr/>
        </p:nvSpPr>
        <p:spPr>
          <a:xfrm>
            <a:off x="4256799" y="2577848"/>
            <a:ext cx="1486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Tørrkjøler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1BCE9E4E-8277-49E4-A057-6513E6C9376A}"/>
              </a:ext>
            </a:extLst>
          </p:cNvPr>
          <p:cNvSpPr txBox="1"/>
          <p:nvPr/>
        </p:nvSpPr>
        <p:spPr>
          <a:xfrm>
            <a:off x="2753453" y="3782529"/>
            <a:ext cx="871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3 kWh</a:t>
            </a:r>
          </a:p>
          <a:p>
            <a:endParaRPr lang="nb-NO" dirty="0"/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A627CCDD-B0B7-4846-827E-2C6B5E1A5C7A}"/>
              </a:ext>
            </a:extLst>
          </p:cNvPr>
          <p:cNvSpPr txBox="1"/>
          <p:nvPr/>
        </p:nvSpPr>
        <p:spPr>
          <a:xfrm>
            <a:off x="5965299" y="3102509"/>
            <a:ext cx="1067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3 kWh</a:t>
            </a:r>
          </a:p>
          <a:p>
            <a:endParaRPr lang="nb-NO" dirty="0"/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902693C8-FC18-45BE-AFD3-01201E0EB6C6}"/>
              </a:ext>
            </a:extLst>
          </p:cNvPr>
          <p:cNvSpPr txBox="1"/>
          <p:nvPr/>
        </p:nvSpPr>
        <p:spPr>
          <a:xfrm>
            <a:off x="3344934" y="1512015"/>
            <a:ext cx="3541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Sommerproduksjon</a:t>
            </a: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10B0B19F-DA7D-4DF0-9634-AE52C7EB9A5F}"/>
              </a:ext>
            </a:extLst>
          </p:cNvPr>
          <p:cNvSpPr txBox="1"/>
          <p:nvPr/>
        </p:nvSpPr>
        <p:spPr>
          <a:xfrm>
            <a:off x="2982204" y="6163118"/>
            <a:ext cx="3341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/>
              <a:t>Vinterleveranse</a:t>
            </a:r>
            <a:r>
              <a:rPr lang="nb-NO" dirty="0"/>
              <a:t> </a:t>
            </a:r>
          </a:p>
        </p:txBody>
      </p:sp>
      <p:pic>
        <p:nvPicPr>
          <p:cNvPr id="17" name="Bilde 16" descr="Et bilde som inneholder stående&#10;&#10;Automatisk generert beskrivelse">
            <a:extLst>
              <a:ext uri="{FF2B5EF4-FFF2-40B4-BE49-F238E27FC236}">
                <a16:creationId xmlns:a16="http://schemas.microsoft.com/office/drawing/2014/main" id="{FD7048AC-1384-4F61-B14B-C1C5C80FDF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6618" y="3131935"/>
            <a:ext cx="1937179" cy="1452884"/>
          </a:xfrm>
          <a:prstGeom prst="rect">
            <a:avLst/>
          </a:prstGeom>
        </p:spPr>
      </p:pic>
      <p:pic>
        <p:nvPicPr>
          <p:cNvPr id="9" name="Picture 2" descr="C:\Users\geiand\Pictures\Sky.jpg">
            <a:extLst>
              <a:ext uri="{FF2B5EF4-FFF2-40B4-BE49-F238E27FC236}">
                <a16:creationId xmlns:a16="http://schemas.microsoft.com/office/drawing/2014/main" id="{3E037C57-DAEE-41BC-A9AE-8229C3C92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7018" y="3753054"/>
            <a:ext cx="2247171" cy="2327170"/>
          </a:xfrm>
          <a:prstGeom prst="rect">
            <a:avLst/>
          </a:prstGeom>
          <a:noFill/>
        </p:spPr>
      </p:pic>
      <p:cxnSp>
        <p:nvCxnSpPr>
          <p:cNvPr id="34" name="Rett pil 9">
            <a:extLst>
              <a:ext uri="{FF2B5EF4-FFF2-40B4-BE49-F238E27FC236}">
                <a16:creationId xmlns:a16="http://schemas.microsoft.com/office/drawing/2014/main" id="{9776D2FD-81B2-4A38-9BCF-7CA0C22866C4}"/>
              </a:ext>
            </a:extLst>
          </p:cNvPr>
          <p:cNvCxnSpPr>
            <a:cxnSpLocks/>
          </p:cNvCxnSpPr>
          <p:nvPr/>
        </p:nvCxnSpPr>
        <p:spPr>
          <a:xfrm flipH="1">
            <a:off x="5923564" y="6055068"/>
            <a:ext cx="1418206" cy="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F01C0A34-9E1F-4946-9D57-8B0386002A40}"/>
              </a:ext>
            </a:extLst>
          </p:cNvPr>
          <p:cNvSpPr txBox="1"/>
          <p:nvPr/>
        </p:nvSpPr>
        <p:spPr>
          <a:xfrm>
            <a:off x="6063690" y="6041402"/>
            <a:ext cx="1656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Kjøling sommer</a:t>
            </a:r>
            <a:endParaRPr lang="nb-NO" dirty="0"/>
          </a:p>
        </p:txBody>
      </p:sp>
      <p:sp>
        <p:nvSpPr>
          <p:cNvPr id="44" name="TekstSylinder 43">
            <a:extLst>
              <a:ext uri="{FF2B5EF4-FFF2-40B4-BE49-F238E27FC236}">
                <a16:creationId xmlns:a16="http://schemas.microsoft.com/office/drawing/2014/main" id="{4EF940B6-8446-4C4B-8EFE-FC3260EA3DEF}"/>
              </a:ext>
            </a:extLst>
          </p:cNvPr>
          <p:cNvSpPr txBox="1"/>
          <p:nvPr/>
        </p:nvSpPr>
        <p:spPr>
          <a:xfrm>
            <a:off x="6204181" y="5398853"/>
            <a:ext cx="1656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Varme vinter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4740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54535316-B45E-224B-B958-077D9BDFA042}" vid="{379403AA-1F28-3842-A266-B5B46CF75D3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d91f1e7-71f3-4002-9ac2-057472e9a9e2">
      <UserInfo>
        <DisplayName>Liv Berit Hæg</DisplayName>
        <AccountId>5875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919197DBE0B5E43BA71F61207A5DFFF" ma:contentTypeVersion="6" ma:contentTypeDescription="Opprett et nytt dokument." ma:contentTypeScope="" ma:versionID="62187fb8b187261d944bfc45f7d326c3">
  <xsd:schema xmlns:xsd="http://www.w3.org/2001/XMLSchema" xmlns:xs="http://www.w3.org/2001/XMLSchema" xmlns:p="http://schemas.microsoft.com/office/2006/metadata/properties" xmlns:ns2="f842dd31-02f5-4b3b-ad7a-874809dab18d" xmlns:ns3="1d91f1e7-71f3-4002-9ac2-057472e9a9e2" targetNamespace="http://schemas.microsoft.com/office/2006/metadata/properties" ma:root="true" ma:fieldsID="959f07377c7c0e917857667cdf599141" ns2:_="" ns3:_="">
    <xsd:import namespace="f842dd31-02f5-4b3b-ad7a-874809dab18d"/>
    <xsd:import namespace="1d91f1e7-71f3-4002-9ac2-057472e9a9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42dd31-02f5-4b3b-ad7a-874809dab1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91f1e7-71f3-4002-9ac2-057472e9a9e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E38C38-2A70-4DC9-8F50-74F60D280E2F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f842dd31-02f5-4b3b-ad7a-874809dab18d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1d91f1e7-71f3-4002-9ac2-057472e9a9e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44FB5AA-C1A7-40B4-B972-4D185D8134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42dd31-02f5-4b3b-ad7a-874809dab18d"/>
    <ds:schemaRef ds:uri="1d91f1e7-71f3-4002-9ac2-057472e9a9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A20E46-B5C8-4C28-AFFE-5A542FA4FA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Presentasjon_DrammenKommune</Template>
  <TotalTime>1633</TotalTime>
  <Words>659</Words>
  <Application>Microsoft Office PowerPoint</Application>
  <PresentationFormat>Widescreen</PresentationFormat>
  <Paragraphs>106</Paragraphs>
  <Slides>16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17" baseType="lpstr">
      <vt:lpstr>Office-tema</vt:lpstr>
      <vt:lpstr>PowerPoint-presentasjon</vt:lpstr>
      <vt:lpstr>  Fra passivhus        nesten nullenergibygg       til bygg med GeoTermos </vt:lpstr>
      <vt:lpstr>GeoTermos – Termisk batteri </vt:lpstr>
      <vt:lpstr>Historikk – GeoTermos </vt:lpstr>
      <vt:lpstr>DN 19.6.19 med sitater fra Statskrafts  konferanse i Oslo </vt:lpstr>
      <vt:lpstr>    GeoTermos den ukjente X     GeoTermos , ukjente X  ?  Et stort termisk batteri for sesonglagring varmeenergi </vt:lpstr>
      <vt:lpstr>Helhetlig løsninger </vt:lpstr>
      <vt:lpstr>Årsprofil strømproduksjon solceller</vt:lpstr>
      <vt:lpstr>Energiproduksjon og leveranse</vt:lpstr>
      <vt:lpstr>GeoTermos – konstruksjon </vt:lpstr>
      <vt:lpstr>PowerPoint-presentasjon</vt:lpstr>
      <vt:lpstr>GeoTermos under bygging</vt:lpstr>
      <vt:lpstr>Samlestokk GeoTermos </vt:lpstr>
      <vt:lpstr>Fjell skole med «kraftverk»</vt:lpstr>
      <vt:lpstr>Knutepunkt Fjell / Flerbrukshall </vt:lpstr>
      <vt:lpstr>Marienlyst Nærvarmenett Stort «solenergikraftverk»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Byggenæringens Innovasjonspris 2021 Drammen Eiendom KF</dc:title>
  <dc:creator>Ann-Mari Amundsen</dc:creator>
  <cp:lastModifiedBy>Grødem, Olav</cp:lastModifiedBy>
  <cp:revision>26</cp:revision>
  <dcterms:created xsi:type="dcterms:W3CDTF">2021-09-15T09:05:14Z</dcterms:created>
  <dcterms:modified xsi:type="dcterms:W3CDTF">2024-03-20T15:19:53Z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0x010100C919197DBE0B5E43BA71F61207A5DFFF</vt:lpwstr>
  </property>
</Properties>
</file>