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7"/>
    <p:sldMasterId id="2147483695" r:id="rId8"/>
    <p:sldMasterId id="2147483935" r:id="rId9"/>
    <p:sldMasterId id="2147483916" r:id="rId10"/>
    <p:sldMasterId id="2147483940" r:id="rId11"/>
    <p:sldMasterId id="2147483926" r:id="rId12"/>
  </p:sldMasterIdLst>
  <p:notesMasterIdLst>
    <p:notesMasterId r:id="rId25"/>
  </p:notesMasterIdLst>
  <p:sldIdLst>
    <p:sldId id="386" r:id="rId13"/>
    <p:sldId id="388" r:id="rId14"/>
    <p:sldId id="358" r:id="rId15"/>
    <p:sldId id="353" r:id="rId16"/>
    <p:sldId id="360" r:id="rId17"/>
    <p:sldId id="379" r:id="rId18"/>
    <p:sldId id="381" r:id="rId19"/>
    <p:sldId id="385" r:id="rId20"/>
    <p:sldId id="387" r:id="rId21"/>
    <p:sldId id="382" r:id="rId22"/>
    <p:sldId id="389" r:id="rId23"/>
    <p:sldId id="390" r:id="rId24"/>
  </p:sldIdLst>
  <p:sldSz cx="9144000" cy="5143500" type="screen16x9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2"/>
    <a:srgbClr val="EE4135"/>
    <a:srgbClr val="4D4D4D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6" autoAdjust="0"/>
    <p:restoredTop sz="88296" autoAdjust="0"/>
  </p:normalViewPr>
  <p:slideViewPr>
    <p:cSldViewPr>
      <p:cViewPr varScale="1">
        <p:scale>
          <a:sx n="79" d="100"/>
          <a:sy n="79" d="100"/>
        </p:scale>
        <p:origin x="1028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1.xml"/><Relationship Id="rId12" Type="http://schemas.openxmlformats.org/officeDocument/2006/relationships/slideMaster" Target="slideMasters/slideMaster6.xml"/><Relationship Id="rId17" Type="http://schemas.openxmlformats.org/officeDocument/2006/relationships/slide" Target="slides/slide5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24" Type="http://schemas.openxmlformats.org/officeDocument/2006/relationships/slide" Target="slides/slide12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7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25.05.2018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3280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ssholder for lysbilde 1">
            <a:extLst>
              <a:ext uri="{FF2B5EF4-FFF2-40B4-BE49-F238E27FC236}">
                <a16:creationId xmlns:a16="http://schemas.microsoft.com/office/drawing/2014/main" id="{E80220FF-8759-4E2F-AA8F-0733F17D9A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ssholder for notater 2">
            <a:extLst>
              <a:ext uri="{FF2B5EF4-FFF2-40B4-BE49-F238E27FC236}">
                <a16:creationId xmlns:a16="http://schemas.microsoft.com/office/drawing/2014/main" id="{AC0F4B21-24C1-41EE-BC75-7B9937D626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/>
          </a:p>
        </p:txBody>
      </p:sp>
      <p:sp>
        <p:nvSpPr>
          <p:cNvPr id="47108" name="Plassholder for lysbildenummer 3">
            <a:extLst>
              <a:ext uri="{FF2B5EF4-FFF2-40B4-BE49-F238E27FC236}">
                <a16:creationId xmlns:a16="http://schemas.microsoft.com/office/drawing/2014/main" id="{4EB04E95-5866-40CE-B5BD-23A3E4519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F76C63-C485-40DB-AA1A-7D8A8B934956}" type="slidenum">
              <a:rPr lang="nb-NO" altLang="nb-NO" smtClean="0">
                <a:latin typeface="Calibri" panose="020F0502020204030204" pitchFamily="34" charset="0"/>
              </a:rPr>
              <a:pPr/>
              <a:t>4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18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741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8483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381840"/>
            <a:ext cx="2952328" cy="27003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445736"/>
            <a:ext cx="468052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859782"/>
            <a:ext cx="467995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7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97111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6491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4951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099386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4587974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94569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69776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970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24128" y="3291830"/>
            <a:ext cx="2962672" cy="936104"/>
          </a:xfrm>
          <a:prstGeom prst="rect">
            <a:avLst/>
          </a:prstGeom>
        </p:spPr>
        <p:txBody>
          <a:bodyPr anchor="b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08104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1115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187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906433" y="3867894"/>
            <a:ext cx="6257956" cy="936104"/>
          </a:xfrm>
          <a:prstGeom prst="rect">
            <a:avLst/>
          </a:prstGeom>
        </p:spPr>
        <p:txBody>
          <a:bodyPr anchor="t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98425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37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7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7613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7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0056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C74670AE-19B0-4AA8-95F7-E555793BFD9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132103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 algn="l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</a:t>
            </a:r>
            <a:r>
              <a:rPr lang="nb-NO"/>
              <a:t>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006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2984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7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897654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65" userDrawn="1">
          <p15:clr>
            <a:srgbClr val="FBAE40"/>
          </p15:clr>
        </p15:guide>
        <p15:guide id="2" pos="56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 algn="l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</a:t>
            </a:r>
            <a:r>
              <a:rPr lang="nb-NO"/>
              <a:t>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emf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88467"/>
            <a:ext cx="1440000" cy="735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47" r:id="rId3"/>
    <p:sldLayoutId id="2147483950" r:id="rId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3175992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308304" y="4767263"/>
            <a:ext cx="1378496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13" r:id="rId2"/>
    <p:sldLayoutId id="2147483912" r:id="rId3"/>
    <p:sldLayoutId id="2147483910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pos="567" userDrawn="1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4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916000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23" r:id="rId2"/>
    <p:sldLayoutId id="2147483917" r:id="rId3"/>
    <p:sldLayoutId id="2147483924" r:id="rId4"/>
    <p:sldLayoutId id="2147483919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1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IF_Logo_Farger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4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48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tt linje 4"/>
          <p:cNvCxnSpPr/>
          <p:nvPr/>
        </p:nvCxnSpPr>
        <p:spPr>
          <a:xfrm>
            <a:off x="900113" y="2446387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>
            <a:off x="900113" y="2859782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>
                <a:latin typeface="Georgia" panose="02040502050405020303" pitchFamily="18" charset="0"/>
                <a:cs typeface="Arial" panose="020B0604020202020204" pitchFamily="34" charset="0"/>
              </a:rPr>
              <a:t>Idrettspolitisk dokument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99542" y="3048151"/>
            <a:ext cx="4679950" cy="378042"/>
          </a:xfrm>
        </p:spPr>
        <p:txBody>
          <a:bodyPr/>
          <a:lstStyle/>
          <a:p>
            <a:r>
              <a:rPr lang="nb-NO" sz="1600" dirty="0"/>
              <a:t>Norges idrettsforbunds ledermøte, 25. mai 2018</a:t>
            </a:r>
          </a:p>
        </p:txBody>
      </p:sp>
    </p:spTree>
    <p:extLst>
      <p:ext uri="{BB962C8B-B14F-4D97-AF65-F5344CB8AC3E}">
        <p14:creationId xmlns:p14="http://schemas.microsoft.com/office/powerpoint/2010/main" val="725179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549F73B-C081-4670-BF99-C7D6A4B652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64088" y="1779662"/>
            <a:ext cx="3600400" cy="2636008"/>
          </a:xfrm>
        </p:spPr>
        <p:txBody>
          <a:bodyPr/>
          <a:lstStyle/>
          <a:p>
            <a:r>
              <a:rPr lang="nb-NO" sz="1800" dirty="0"/>
              <a:t>Idrettsstyret har vedtatt skissen til struktur og prosess</a:t>
            </a:r>
          </a:p>
          <a:p>
            <a:r>
              <a:rPr lang="nb-NO" sz="1800" dirty="0"/>
              <a:t>Det legges opp til en prosess som bygger eierskap til tingforslaget.  </a:t>
            </a:r>
          </a:p>
          <a:p>
            <a:r>
              <a:rPr lang="nb-NO" sz="1800" dirty="0"/>
              <a:t>Administrativ utarbeidelse av dokumentene</a:t>
            </a:r>
          </a:p>
          <a:p>
            <a:pPr lvl="1"/>
            <a:r>
              <a:rPr lang="nb-NO" sz="1400" dirty="0"/>
              <a:t>Liten gruppe; Torstein Busland, Anja Veum, Tonje Hinze, Tormod Tvare, Kathe Langvik og Per Tøien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190ACE6-E2D9-4E8D-A276-BFA831E6C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4128" y="1059582"/>
            <a:ext cx="2304256" cy="648072"/>
          </a:xfrm>
        </p:spPr>
        <p:txBody>
          <a:bodyPr/>
          <a:lstStyle/>
          <a:p>
            <a:r>
              <a:rPr lang="nb-NO" dirty="0">
                <a:solidFill>
                  <a:srgbClr val="002060"/>
                </a:solidFill>
              </a:rPr>
              <a:t>Utarbeidelse: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1B1421-A38B-42AF-B80C-A8A640C6C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3478"/>
            <a:ext cx="5268344" cy="49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1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9B572A66-6E4E-4F3B-A32C-E14DE0BA255D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175956" y="552116"/>
            <a:ext cx="0" cy="22356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2E2E5136-1EF0-46CF-B5DA-AB651E105470}"/>
              </a:ext>
            </a:extLst>
          </p:cNvPr>
          <p:cNvSpPr/>
          <p:nvPr/>
        </p:nvSpPr>
        <p:spPr>
          <a:xfrm>
            <a:off x="3347864" y="192076"/>
            <a:ext cx="165618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Formål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1BA3693-0EDB-4CB2-9C36-388260988A0F}"/>
              </a:ext>
            </a:extLst>
          </p:cNvPr>
          <p:cNvSpPr/>
          <p:nvPr/>
        </p:nvSpPr>
        <p:spPr>
          <a:xfrm>
            <a:off x="3347864" y="768140"/>
            <a:ext cx="165618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Visjon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B812AA9-B195-41EC-852A-DCAF6BCC30BE}"/>
              </a:ext>
            </a:extLst>
          </p:cNvPr>
          <p:cNvSpPr/>
          <p:nvPr/>
        </p:nvSpPr>
        <p:spPr>
          <a:xfrm>
            <a:off x="539552" y="3075806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Innsats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A68DF16-AA2C-4C49-A3AB-51EA8ADC6A08}"/>
              </a:ext>
            </a:extLst>
          </p:cNvPr>
          <p:cNvSpPr/>
          <p:nvPr/>
        </p:nvSpPr>
        <p:spPr>
          <a:xfrm>
            <a:off x="4860032" y="2283718"/>
            <a:ext cx="165618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Flere «gull»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8488EB2-0DA1-4B3C-9A59-9E88EE8874F9}"/>
              </a:ext>
            </a:extLst>
          </p:cNvPr>
          <p:cNvSpPr/>
          <p:nvPr/>
        </p:nvSpPr>
        <p:spPr>
          <a:xfrm>
            <a:off x="1749898" y="2283718"/>
            <a:ext cx="165618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Flere med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9A2B775-3599-479F-9281-B8D4F6E7A2D5}"/>
              </a:ext>
            </a:extLst>
          </p:cNvPr>
          <p:cNvSpPr/>
          <p:nvPr/>
        </p:nvSpPr>
        <p:spPr>
          <a:xfrm>
            <a:off x="539552" y="1584300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Verdi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19FDFEE-0E8A-4125-884E-701E2374F6C9}"/>
              </a:ext>
            </a:extLst>
          </p:cNvPr>
          <p:cNvSpPr/>
          <p:nvPr/>
        </p:nvSpPr>
        <p:spPr>
          <a:xfrm>
            <a:off x="6660232" y="1563638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Verdi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CD0AF5C-5ED2-48A5-908B-B64B016544EC}"/>
              </a:ext>
            </a:extLst>
          </p:cNvPr>
          <p:cNvSpPr/>
          <p:nvPr/>
        </p:nvSpPr>
        <p:spPr>
          <a:xfrm>
            <a:off x="5220072" y="1563638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Verdi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FBF4E9F-E282-4821-B699-823866A299F9}"/>
              </a:ext>
            </a:extLst>
          </p:cNvPr>
          <p:cNvSpPr/>
          <p:nvPr/>
        </p:nvSpPr>
        <p:spPr>
          <a:xfrm>
            <a:off x="2109938" y="1591929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D62"/>
                </a:solidFill>
              </a:rPr>
              <a:t>Verdi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A7D0108-2302-405B-B3C4-023A7A59FB60}"/>
              </a:ext>
            </a:extLst>
          </p:cNvPr>
          <p:cNvSpPr/>
          <p:nvPr/>
        </p:nvSpPr>
        <p:spPr>
          <a:xfrm>
            <a:off x="539552" y="3843823"/>
            <a:ext cx="936104" cy="960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rgbClr val="002D62"/>
                </a:solidFill>
              </a:rPr>
              <a:t>Plan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c</a:t>
            </a:r>
            <a:endParaRPr lang="nb-NO" sz="1600" dirty="0">
              <a:solidFill>
                <a:srgbClr val="002D62"/>
              </a:solidFill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65CF148-6C85-4BCF-BCE9-72076238440B}"/>
              </a:ext>
            </a:extLst>
          </p:cNvPr>
          <p:cNvSpPr/>
          <p:nvPr/>
        </p:nvSpPr>
        <p:spPr>
          <a:xfrm>
            <a:off x="6670309" y="3060464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002D62"/>
                </a:solidFill>
              </a:rPr>
              <a:t>Innsats</a:t>
            </a:r>
            <a:endParaRPr lang="nb-NO" dirty="0">
              <a:solidFill>
                <a:srgbClr val="002D62"/>
              </a:solidFill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74F6CC9-8D64-440B-B416-BDFCB1E10FD8}"/>
              </a:ext>
            </a:extLst>
          </p:cNvPr>
          <p:cNvSpPr/>
          <p:nvPr/>
        </p:nvSpPr>
        <p:spPr>
          <a:xfrm>
            <a:off x="5292080" y="3075806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002D62"/>
                </a:solidFill>
              </a:rPr>
              <a:t>Innsats</a:t>
            </a:r>
            <a:endParaRPr lang="nb-NO" dirty="0">
              <a:solidFill>
                <a:srgbClr val="002D62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0E07850-5151-4A76-A03B-EF6CD597A547}"/>
              </a:ext>
            </a:extLst>
          </p:cNvPr>
          <p:cNvSpPr/>
          <p:nvPr/>
        </p:nvSpPr>
        <p:spPr>
          <a:xfrm>
            <a:off x="2123728" y="3060464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002D62"/>
                </a:solidFill>
              </a:rPr>
              <a:t>Innsats</a:t>
            </a:r>
            <a:endParaRPr lang="nb-NO" dirty="0">
              <a:solidFill>
                <a:srgbClr val="002D6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6A2CA01-651B-4FC3-B815-3B28211199E6}"/>
              </a:ext>
            </a:extLst>
          </p:cNvPr>
          <p:cNvSpPr/>
          <p:nvPr/>
        </p:nvSpPr>
        <p:spPr>
          <a:xfrm>
            <a:off x="6670309" y="3839619"/>
            <a:ext cx="936104" cy="960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>
              <a:solidFill>
                <a:srgbClr val="002D62"/>
              </a:solidFill>
            </a:endParaRPr>
          </a:p>
          <a:p>
            <a:pPr algn="ctr"/>
            <a:r>
              <a:rPr lang="nb-NO" sz="1600" dirty="0">
                <a:solidFill>
                  <a:srgbClr val="002D62"/>
                </a:solidFill>
              </a:rPr>
              <a:t>Plan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c</a:t>
            </a:r>
            <a:endParaRPr lang="nb-NO" sz="1600" dirty="0">
              <a:solidFill>
                <a:srgbClr val="002D62"/>
              </a:solidFill>
            </a:endParaRPr>
          </a:p>
          <a:p>
            <a:pPr algn="ctr"/>
            <a:endParaRPr lang="nb-NO" sz="1600" dirty="0">
              <a:solidFill>
                <a:srgbClr val="002D62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9C59BE22-02FB-4699-952C-1596C2F1AFAB}"/>
              </a:ext>
            </a:extLst>
          </p:cNvPr>
          <p:cNvSpPr/>
          <p:nvPr/>
        </p:nvSpPr>
        <p:spPr>
          <a:xfrm>
            <a:off x="5292080" y="3843822"/>
            <a:ext cx="936104" cy="960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>
              <a:solidFill>
                <a:srgbClr val="002D62"/>
              </a:solidFill>
            </a:endParaRPr>
          </a:p>
          <a:p>
            <a:pPr algn="ctr"/>
            <a:r>
              <a:rPr lang="nb-NO" sz="1600" dirty="0">
                <a:solidFill>
                  <a:srgbClr val="002D62"/>
                </a:solidFill>
              </a:rPr>
              <a:t>Plan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c</a:t>
            </a:r>
            <a:endParaRPr lang="nb-NO" sz="1600" dirty="0">
              <a:solidFill>
                <a:srgbClr val="002D62"/>
              </a:solidFill>
            </a:endParaRPr>
          </a:p>
          <a:p>
            <a:pPr algn="ctr"/>
            <a:endParaRPr lang="nb-NO" sz="1600" dirty="0">
              <a:solidFill>
                <a:srgbClr val="002D6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F851F62-38BB-4F15-8778-8A67C36306F0}"/>
              </a:ext>
            </a:extLst>
          </p:cNvPr>
          <p:cNvSpPr/>
          <p:nvPr/>
        </p:nvSpPr>
        <p:spPr>
          <a:xfrm>
            <a:off x="2150623" y="3843823"/>
            <a:ext cx="936104" cy="960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>
              <a:solidFill>
                <a:srgbClr val="002D62"/>
              </a:solidFill>
            </a:endParaRPr>
          </a:p>
          <a:p>
            <a:pPr algn="ctr"/>
            <a:r>
              <a:rPr lang="nb-NO" sz="1600" dirty="0">
                <a:solidFill>
                  <a:srgbClr val="002D62"/>
                </a:solidFill>
              </a:rPr>
              <a:t>Plan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2D62"/>
                </a:solidFill>
              </a:rPr>
              <a:t>c</a:t>
            </a:r>
            <a:endParaRPr lang="nb-NO" sz="1600" dirty="0">
              <a:solidFill>
                <a:srgbClr val="002D62"/>
              </a:solidFill>
            </a:endParaRPr>
          </a:p>
          <a:p>
            <a:pPr algn="ctr"/>
            <a:endParaRPr lang="nb-NO" sz="1600" dirty="0">
              <a:solidFill>
                <a:srgbClr val="002D62"/>
              </a:solidFill>
            </a:endParaRPr>
          </a:p>
        </p:txBody>
      </p: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923FBB74-F775-4FE7-9EC6-96492E0D99AF}"/>
              </a:ext>
            </a:extLst>
          </p:cNvPr>
          <p:cNvCxnSpPr/>
          <p:nvPr/>
        </p:nvCxnSpPr>
        <p:spPr>
          <a:xfrm>
            <a:off x="971600" y="1419622"/>
            <a:ext cx="61926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ABA6A6C3-AA72-406E-AAFB-FFB118600D77}"/>
              </a:ext>
            </a:extLst>
          </p:cNvPr>
          <p:cNvCxnSpPr/>
          <p:nvPr/>
        </p:nvCxnSpPr>
        <p:spPr>
          <a:xfrm>
            <a:off x="1007604" y="2776930"/>
            <a:ext cx="61926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EF6A301F-D27F-4338-99B5-19ED431AB043}"/>
              </a:ext>
            </a:extLst>
          </p:cNvPr>
          <p:cNvCxnSpPr>
            <a:cxnSpLocks/>
          </p:cNvCxnSpPr>
          <p:nvPr/>
        </p:nvCxnSpPr>
        <p:spPr>
          <a:xfrm flipV="1">
            <a:off x="179512" y="3652577"/>
            <a:ext cx="8496944" cy="6669"/>
          </a:xfrm>
          <a:prstGeom prst="line">
            <a:avLst/>
          </a:prstGeom>
          <a:ln w="57150">
            <a:solidFill>
              <a:srgbClr val="EE41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>
            <a:extLst>
              <a:ext uri="{FF2B5EF4-FFF2-40B4-BE49-F238E27FC236}">
                <a16:creationId xmlns:a16="http://schemas.microsoft.com/office/drawing/2014/main" id="{7F8C8DDA-B726-48E3-8E0A-919672742D93}"/>
              </a:ext>
            </a:extLst>
          </p:cNvPr>
          <p:cNvCxnSpPr>
            <a:cxnSpLocks/>
          </p:cNvCxnSpPr>
          <p:nvPr/>
        </p:nvCxnSpPr>
        <p:spPr>
          <a:xfrm>
            <a:off x="971600" y="1431158"/>
            <a:ext cx="0" cy="1531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60EAB4B9-9707-4F0A-9D99-39D9E2286D9F}"/>
              </a:ext>
            </a:extLst>
          </p:cNvPr>
          <p:cNvCxnSpPr>
            <a:cxnSpLocks/>
          </p:cNvCxnSpPr>
          <p:nvPr/>
        </p:nvCxnSpPr>
        <p:spPr>
          <a:xfrm>
            <a:off x="2577990" y="1419505"/>
            <a:ext cx="0" cy="172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6A52F42D-6635-4B7C-A426-CCFCB51B566A}"/>
              </a:ext>
            </a:extLst>
          </p:cNvPr>
          <p:cNvCxnSpPr>
            <a:cxnSpLocks/>
          </p:cNvCxnSpPr>
          <p:nvPr/>
        </p:nvCxnSpPr>
        <p:spPr>
          <a:xfrm>
            <a:off x="5717615" y="1431158"/>
            <a:ext cx="0" cy="1531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34">
            <a:extLst>
              <a:ext uri="{FF2B5EF4-FFF2-40B4-BE49-F238E27FC236}">
                <a16:creationId xmlns:a16="http://schemas.microsoft.com/office/drawing/2014/main" id="{1EB6E44E-F5CE-4F93-801B-E0FB8EBCD5CD}"/>
              </a:ext>
            </a:extLst>
          </p:cNvPr>
          <p:cNvCxnSpPr>
            <a:cxnSpLocks/>
          </p:cNvCxnSpPr>
          <p:nvPr/>
        </p:nvCxnSpPr>
        <p:spPr>
          <a:xfrm>
            <a:off x="7164288" y="1419505"/>
            <a:ext cx="0" cy="1531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0353D2F9-56C9-4BBB-B4BB-3DBC011FF019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406082" y="2463738"/>
            <a:ext cx="14539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tt linje 48">
            <a:extLst>
              <a:ext uri="{FF2B5EF4-FFF2-40B4-BE49-F238E27FC236}">
                <a16:creationId xmlns:a16="http://schemas.microsoft.com/office/drawing/2014/main" id="{75DD3595-5022-498A-A21D-80077EE03ACA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007604" y="2787774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tt linje 53">
            <a:extLst>
              <a:ext uri="{FF2B5EF4-FFF2-40B4-BE49-F238E27FC236}">
                <a16:creationId xmlns:a16="http://schemas.microsoft.com/office/drawing/2014/main" id="{392B5875-F8A7-422C-8043-FB4C3E39AB9C}"/>
              </a:ext>
            </a:extLst>
          </p:cNvPr>
          <p:cNvCxnSpPr>
            <a:cxnSpLocks/>
          </p:cNvCxnSpPr>
          <p:nvPr/>
        </p:nvCxnSpPr>
        <p:spPr>
          <a:xfrm>
            <a:off x="2577990" y="2787774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tt linje 54">
            <a:extLst>
              <a:ext uri="{FF2B5EF4-FFF2-40B4-BE49-F238E27FC236}">
                <a16:creationId xmlns:a16="http://schemas.microsoft.com/office/drawing/2014/main" id="{B0637640-6A79-4B46-8934-30927EFD4EC4}"/>
              </a:ext>
            </a:extLst>
          </p:cNvPr>
          <p:cNvCxnSpPr>
            <a:cxnSpLocks/>
          </p:cNvCxnSpPr>
          <p:nvPr/>
        </p:nvCxnSpPr>
        <p:spPr>
          <a:xfrm>
            <a:off x="5760132" y="2796158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tt linje 55">
            <a:extLst>
              <a:ext uri="{FF2B5EF4-FFF2-40B4-BE49-F238E27FC236}">
                <a16:creationId xmlns:a16="http://schemas.microsoft.com/office/drawing/2014/main" id="{AFB2FB6A-A75C-4BFC-BFA1-5B4EA0AB2E69}"/>
              </a:ext>
            </a:extLst>
          </p:cNvPr>
          <p:cNvCxnSpPr>
            <a:cxnSpLocks/>
          </p:cNvCxnSpPr>
          <p:nvPr/>
        </p:nvCxnSpPr>
        <p:spPr>
          <a:xfrm>
            <a:off x="7200292" y="2776930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ett linje 57">
            <a:extLst>
              <a:ext uri="{FF2B5EF4-FFF2-40B4-BE49-F238E27FC236}">
                <a16:creationId xmlns:a16="http://schemas.microsoft.com/office/drawing/2014/main" id="{99A5A30E-8A9C-4E3E-9005-25D37BE37FF5}"/>
              </a:ext>
            </a:extLst>
          </p:cNvPr>
          <p:cNvCxnSpPr>
            <a:stCxn id="6" idx="2"/>
            <a:endCxn id="13" idx="0"/>
          </p:cNvCxnSpPr>
          <p:nvPr/>
        </p:nvCxnSpPr>
        <p:spPr>
          <a:xfrm>
            <a:off x="1007604" y="3435846"/>
            <a:ext cx="0" cy="4079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tt linje 58">
            <a:extLst>
              <a:ext uri="{FF2B5EF4-FFF2-40B4-BE49-F238E27FC236}">
                <a16:creationId xmlns:a16="http://schemas.microsoft.com/office/drawing/2014/main" id="{92237BBC-6C30-49A5-9F77-4579688B02D7}"/>
              </a:ext>
            </a:extLst>
          </p:cNvPr>
          <p:cNvCxnSpPr/>
          <p:nvPr/>
        </p:nvCxnSpPr>
        <p:spPr>
          <a:xfrm>
            <a:off x="2577990" y="3448589"/>
            <a:ext cx="0" cy="4079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tt linje 59">
            <a:extLst>
              <a:ext uri="{FF2B5EF4-FFF2-40B4-BE49-F238E27FC236}">
                <a16:creationId xmlns:a16="http://schemas.microsoft.com/office/drawing/2014/main" id="{A1C13963-402E-43FE-8CF6-35871788CB19}"/>
              </a:ext>
            </a:extLst>
          </p:cNvPr>
          <p:cNvCxnSpPr/>
          <p:nvPr/>
        </p:nvCxnSpPr>
        <p:spPr>
          <a:xfrm>
            <a:off x="5770209" y="3448589"/>
            <a:ext cx="0" cy="4079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tt linje 60">
            <a:extLst>
              <a:ext uri="{FF2B5EF4-FFF2-40B4-BE49-F238E27FC236}">
                <a16:creationId xmlns:a16="http://schemas.microsoft.com/office/drawing/2014/main" id="{59A40EEB-F633-471B-B5D3-59241BD2DE07}"/>
              </a:ext>
            </a:extLst>
          </p:cNvPr>
          <p:cNvCxnSpPr/>
          <p:nvPr/>
        </p:nvCxnSpPr>
        <p:spPr>
          <a:xfrm>
            <a:off x="7178041" y="3435846"/>
            <a:ext cx="0" cy="4079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kstSylinder 62">
            <a:extLst>
              <a:ext uri="{FF2B5EF4-FFF2-40B4-BE49-F238E27FC236}">
                <a16:creationId xmlns:a16="http://schemas.microsoft.com/office/drawing/2014/main" id="{997962A9-C5F2-475A-B27C-3C8D5AF3F980}"/>
              </a:ext>
            </a:extLst>
          </p:cNvPr>
          <p:cNvSpPr txBox="1"/>
          <p:nvPr/>
        </p:nvSpPr>
        <p:spPr>
          <a:xfrm>
            <a:off x="7826148" y="3939902"/>
            <a:ext cx="1317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57585B"/>
                </a:solidFill>
                <a:latin typeface="Georgia" pitchFamily="18" charset="0"/>
              </a:rPr>
              <a:t>Utviklings-planer</a:t>
            </a:r>
          </a:p>
        </p:txBody>
      </p: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6C983E07-3185-419E-BEB3-50C8ED90061D}"/>
              </a:ext>
            </a:extLst>
          </p:cNvPr>
          <p:cNvSpPr txBox="1"/>
          <p:nvPr/>
        </p:nvSpPr>
        <p:spPr>
          <a:xfrm>
            <a:off x="7801507" y="1956138"/>
            <a:ext cx="1317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57585B"/>
                </a:solidFill>
                <a:latin typeface="Georgia" pitchFamily="18" charset="0"/>
              </a:rPr>
              <a:t>Idretts-politisk program</a:t>
            </a:r>
          </a:p>
        </p:txBody>
      </p:sp>
    </p:spTree>
    <p:extLst>
      <p:ext uri="{BB962C8B-B14F-4D97-AF65-F5344CB8AC3E}">
        <p14:creationId xmlns:p14="http://schemas.microsoft.com/office/powerpoint/2010/main" val="94446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B10B76B-6AB0-4477-A9D1-B37A9A2AB11D}"/>
              </a:ext>
            </a:extLst>
          </p:cNvPr>
          <p:cNvSpPr/>
          <p:nvPr/>
        </p:nvSpPr>
        <p:spPr>
          <a:xfrm>
            <a:off x="3563888" y="483518"/>
            <a:ext cx="2592288" cy="999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rgbClr val="002D62"/>
                </a:solidFill>
              </a:rPr>
              <a:t>Innsatsområde 1</a:t>
            </a:r>
          </a:p>
          <a:p>
            <a:pPr algn="ctr"/>
            <a:r>
              <a:rPr lang="nb-NO" dirty="0">
                <a:solidFill>
                  <a:srgbClr val="002D62"/>
                </a:solidFill>
              </a:rPr>
              <a:t>«Idrettens rammevilkår»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2E3AFFF-8D81-4DDA-9D8C-CF31741668C8}"/>
              </a:ext>
            </a:extLst>
          </p:cNvPr>
          <p:cNvSpPr/>
          <p:nvPr/>
        </p:nvSpPr>
        <p:spPr>
          <a:xfrm>
            <a:off x="3563888" y="1779662"/>
            <a:ext cx="2592288" cy="3096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600" dirty="0">
              <a:solidFill>
                <a:srgbClr val="002D62"/>
              </a:solidFill>
            </a:endParaRPr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0C6D7199-729C-4FDF-9618-936F8B01EC94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4860032" y="1482558"/>
            <a:ext cx="0" cy="2971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688ADD6-BC55-4F4C-847B-1869D87B4576}"/>
              </a:ext>
            </a:extLst>
          </p:cNvPr>
          <p:cNvSpPr txBox="1"/>
          <p:nvPr/>
        </p:nvSpPr>
        <p:spPr>
          <a:xfrm>
            <a:off x="3707904" y="2108704"/>
            <a:ext cx="230425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002D62"/>
                </a:solidFill>
                <a:latin typeface="+mn-lt"/>
              </a:rPr>
              <a:t>Utviklingsplan 1</a:t>
            </a:r>
          </a:p>
          <a:p>
            <a:pPr algn="ctr"/>
            <a:r>
              <a:rPr lang="nb-NO" sz="1400" dirty="0">
                <a:solidFill>
                  <a:srgbClr val="002D62"/>
                </a:solidFill>
              </a:rPr>
              <a:t>«Idrettens rammevilkår»</a:t>
            </a:r>
          </a:p>
          <a:p>
            <a:pPr algn="ctr"/>
            <a:endParaRPr lang="nb-NO" sz="1400" dirty="0">
              <a:solidFill>
                <a:srgbClr val="002D62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nb-NO" sz="1400" dirty="0">
                <a:solidFill>
                  <a:srgbClr val="002D62"/>
                </a:solidFill>
              </a:rPr>
              <a:t>Penger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400" dirty="0">
                <a:solidFill>
                  <a:srgbClr val="002D62"/>
                </a:solidFill>
              </a:rPr>
              <a:t>Mål: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400" dirty="0">
                <a:solidFill>
                  <a:srgbClr val="002D62"/>
                </a:solidFill>
              </a:rPr>
              <a:t>Mål:</a:t>
            </a:r>
          </a:p>
          <a:p>
            <a:pPr marL="342900" indent="-342900">
              <a:buFont typeface="+mj-lt"/>
              <a:buAutoNum type="alphaUcPeriod"/>
            </a:pPr>
            <a:r>
              <a:rPr lang="nb-NO" sz="1400" dirty="0">
                <a:solidFill>
                  <a:srgbClr val="002D62"/>
                </a:solidFill>
              </a:rPr>
              <a:t>Anlegg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400" dirty="0">
                <a:solidFill>
                  <a:srgbClr val="002D62"/>
                </a:solidFill>
              </a:rPr>
              <a:t>Mål: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400" dirty="0">
                <a:solidFill>
                  <a:srgbClr val="002D62"/>
                </a:solidFill>
              </a:rPr>
              <a:t>Mål:</a:t>
            </a:r>
          </a:p>
          <a:p>
            <a:pPr marL="342900" indent="-342900">
              <a:buFont typeface="+mj-lt"/>
              <a:buAutoNum type="alphaUcPeriod"/>
            </a:pPr>
            <a:r>
              <a:rPr lang="nb-NO" sz="1400" dirty="0">
                <a:solidFill>
                  <a:srgbClr val="002D62"/>
                </a:solidFill>
              </a:rPr>
              <a:t>Frivillige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400" dirty="0">
                <a:solidFill>
                  <a:srgbClr val="002D62"/>
                </a:solidFill>
              </a:rPr>
              <a:t>Mål: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400" dirty="0">
                <a:solidFill>
                  <a:srgbClr val="002D62"/>
                </a:solidFill>
              </a:rPr>
              <a:t>Mål:</a:t>
            </a:r>
          </a:p>
          <a:p>
            <a:pPr algn="ctr"/>
            <a:endParaRPr lang="nb-NO" sz="2000" dirty="0">
              <a:solidFill>
                <a:srgbClr val="002D62"/>
              </a:solidFill>
              <a:latin typeface="+mn-lt"/>
            </a:endParaRP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D6D0AFCE-706E-4F6F-8787-20A316630628}"/>
              </a:ext>
            </a:extLst>
          </p:cNvPr>
          <p:cNvCxnSpPr>
            <a:cxnSpLocks/>
          </p:cNvCxnSpPr>
          <p:nvPr/>
        </p:nvCxnSpPr>
        <p:spPr>
          <a:xfrm>
            <a:off x="3203848" y="1643744"/>
            <a:ext cx="3240360" cy="0"/>
          </a:xfrm>
          <a:prstGeom prst="line">
            <a:avLst/>
          </a:prstGeom>
          <a:ln w="57150">
            <a:solidFill>
              <a:srgbClr val="EE41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94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229D80-E79B-424F-990E-8FC2ED05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11815"/>
            <a:ext cx="5256584" cy="702078"/>
          </a:xfrm>
        </p:spPr>
        <p:txBody>
          <a:bodyPr/>
          <a:lstStyle/>
          <a:p>
            <a:r>
              <a:rPr lang="nb-NO" dirty="0">
                <a:solidFill>
                  <a:srgbClr val="002D62"/>
                </a:solidFill>
              </a:rPr>
              <a:t>«</a:t>
            </a:r>
            <a:r>
              <a:rPr lang="nb-NO" dirty="0" err="1">
                <a:solidFill>
                  <a:srgbClr val="002D62"/>
                </a:solidFill>
              </a:rPr>
              <a:t>Everything</a:t>
            </a:r>
            <a:r>
              <a:rPr lang="nb-NO" dirty="0">
                <a:solidFill>
                  <a:srgbClr val="002D62"/>
                </a:solidFill>
              </a:rPr>
              <a:t> is still in </a:t>
            </a:r>
            <a:r>
              <a:rPr lang="nb-NO" dirty="0" err="1">
                <a:solidFill>
                  <a:srgbClr val="002D62"/>
                </a:solidFill>
              </a:rPr>
              <a:t>the</a:t>
            </a:r>
            <a:r>
              <a:rPr lang="nb-NO" dirty="0">
                <a:solidFill>
                  <a:srgbClr val="002D62"/>
                </a:solidFill>
              </a:rPr>
              <a:t> air!»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869D-3527-452B-A758-2E3469F63E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92080" y="1419621"/>
            <a:ext cx="3744416" cy="3456384"/>
          </a:xfrm>
        </p:spPr>
        <p:txBody>
          <a:bodyPr/>
          <a:lstStyle/>
          <a:p>
            <a:r>
              <a:rPr lang="nb-NO" sz="2000" dirty="0"/>
              <a:t>Starten på veien mot et nytt planverk fra 2019</a:t>
            </a:r>
          </a:p>
          <a:p>
            <a:r>
              <a:rPr lang="nb-NO" sz="2000" dirty="0"/>
              <a:t>Godt utgangspunkt, men ønske om spissing og tydelighet</a:t>
            </a:r>
          </a:p>
          <a:p>
            <a:r>
              <a:rPr lang="nb-NO" sz="2000" dirty="0"/>
              <a:t>Stort nok til å inspirere, tydelig nok til å vise vei</a:t>
            </a:r>
          </a:p>
          <a:p>
            <a:r>
              <a:rPr lang="nb-NO" sz="2000" dirty="0"/>
              <a:t>Uviktig om det ikke har relevans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1FAC8D-4EC6-410B-99A8-0BEFD0E25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44293"/>
            <a:ext cx="5076056" cy="38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0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44008" y="1203598"/>
            <a:ext cx="4248472" cy="702078"/>
          </a:xfrm>
        </p:spPr>
        <p:txBody>
          <a:bodyPr/>
          <a:lstStyle/>
          <a:p>
            <a:r>
              <a:rPr lang="nb-NO" sz="2400" dirty="0">
                <a:solidFill>
                  <a:srgbClr val="002D62"/>
                </a:solidFill>
              </a:rPr>
              <a:t>Struktur – fire nivåer:</a:t>
            </a:r>
            <a:endParaRPr lang="nb-NO" sz="2000" dirty="0">
              <a:solidFill>
                <a:srgbClr val="002D62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4572000" y="1995686"/>
            <a:ext cx="4392488" cy="2880320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Felles for hele idretten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IPD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Utviklingsplaner</a:t>
            </a:r>
            <a:br>
              <a:rPr lang="nb-NO" sz="2000" dirty="0"/>
            </a:br>
            <a:endParaRPr lang="nb-NO" sz="2000" dirty="0"/>
          </a:p>
          <a:p>
            <a:pPr marL="0" indent="0">
              <a:buNone/>
            </a:pPr>
            <a:r>
              <a:rPr lang="nb-NO" sz="2000" dirty="0"/>
              <a:t>Hvert organisasjonsledd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nb-NO" sz="2000" dirty="0"/>
              <a:t>Måldokument for tingperioden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nb-NO" sz="2000" dirty="0"/>
              <a:t>Handlingsplaner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794B34E-B444-4F3B-8974-5D50FAEA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7" r="7600"/>
          <a:stretch/>
        </p:blipFill>
        <p:spPr>
          <a:xfrm>
            <a:off x="14137" y="0"/>
            <a:ext cx="43924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FCF74E3E-C994-4095-9E35-D816F26CD5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r="20812"/>
          <a:stretch/>
        </p:blipFill>
        <p:spPr>
          <a:xfrm>
            <a:off x="0" y="0"/>
            <a:ext cx="5004048" cy="5143500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9BB3C5A-8111-4057-93BD-0FEF00C85681}"/>
              </a:ext>
            </a:extLst>
          </p:cNvPr>
          <p:cNvSpPr txBox="1">
            <a:spLocks/>
          </p:cNvSpPr>
          <p:nvPr/>
        </p:nvSpPr>
        <p:spPr>
          <a:xfrm>
            <a:off x="5256076" y="1995686"/>
            <a:ext cx="3852428" cy="28803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>
                <a:solidFill>
                  <a:srgbClr val="4D4D4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«Idrettens fremtidsbilde»</a:t>
            </a:r>
          </a:p>
          <a:p>
            <a:r>
              <a:rPr lang="nb-NO" sz="1800" dirty="0">
                <a:solidFill>
                  <a:srgbClr val="4D4D4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Inneholder organisasjonens visjon, formål og verdier. </a:t>
            </a:r>
          </a:p>
          <a:p>
            <a:r>
              <a:rPr lang="nb-NO" sz="1800" dirty="0">
                <a:solidFill>
                  <a:srgbClr val="4D4D4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Beskrive et overordnet fremtidsbilde og foreslår noen – 4-6 – overordnede mål for hele norsk idrett. </a:t>
            </a:r>
          </a:p>
          <a:p>
            <a:r>
              <a:rPr lang="nb-NO" sz="1800" dirty="0">
                <a:solidFill>
                  <a:srgbClr val="4D4D4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Dette vil være mål som vil som strekke seg ut over tingperioden.</a:t>
            </a:r>
          </a:p>
        </p:txBody>
      </p:sp>
      <p:sp>
        <p:nvSpPr>
          <p:cNvPr id="5" name="Tittel 2">
            <a:extLst>
              <a:ext uri="{FF2B5EF4-FFF2-40B4-BE49-F238E27FC236}">
                <a16:creationId xmlns:a16="http://schemas.microsoft.com/office/drawing/2014/main" id="{8B0C2DEB-688A-451D-8471-BB994A6FCADD}"/>
              </a:ext>
            </a:extLst>
          </p:cNvPr>
          <p:cNvSpPr txBox="1">
            <a:spLocks/>
          </p:cNvSpPr>
          <p:nvPr/>
        </p:nvSpPr>
        <p:spPr>
          <a:xfrm>
            <a:off x="5436096" y="1203598"/>
            <a:ext cx="3528392" cy="648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59595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2200" dirty="0">
                <a:solidFill>
                  <a:srgbClr val="002D62"/>
                </a:solidFill>
              </a:rPr>
              <a:t>1) Idrettspolitisk dokument:</a:t>
            </a:r>
          </a:p>
        </p:txBody>
      </p:sp>
    </p:spTree>
    <p:extLst>
      <p:ext uri="{BB962C8B-B14F-4D97-AF65-F5344CB8AC3E}">
        <p14:creationId xmlns:p14="http://schemas.microsoft.com/office/powerpoint/2010/main" val="28260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8E2F3026-573B-4EB1-9310-B99729444F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39952" y="1491630"/>
            <a:ext cx="4824537" cy="2636008"/>
          </a:xfrm>
        </p:spPr>
        <p:txBody>
          <a:bodyPr/>
          <a:lstStyle/>
          <a:p>
            <a:r>
              <a:rPr lang="nb-NO" sz="1800" dirty="0"/>
              <a:t>Idrettens felles strategier knyttet opp mot målene i IPD</a:t>
            </a:r>
          </a:p>
          <a:p>
            <a:r>
              <a:rPr lang="nb-NO" sz="1800" dirty="0"/>
              <a:t>Beskriver hvordan organisasjonen ønsker å få til en endring.  </a:t>
            </a:r>
          </a:p>
          <a:p>
            <a:r>
              <a:rPr lang="nb-NO" sz="1800" dirty="0"/>
              <a:t>Utviklingsplanene beskriver roller og ansvar for de forskjellige organisasjonsleddene – både prinsipielt og overordnet – for å nå de forskjellige målene. </a:t>
            </a:r>
          </a:p>
          <a:p>
            <a:endParaRPr lang="nb-NO" sz="1800" dirty="0"/>
          </a:p>
          <a:p>
            <a:endParaRPr lang="nb-NO" sz="18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0C62F60-79A4-439D-886D-B5080A014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555526"/>
            <a:ext cx="7056784" cy="648072"/>
          </a:xfrm>
        </p:spPr>
        <p:txBody>
          <a:bodyPr/>
          <a:lstStyle/>
          <a:p>
            <a:r>
              <a:rPr lang="nb-NO" dirty="0">
                <a:solidFill>
                  <a:srgbClr val="002D62"/>
                </a:solidFill>
              </a:rPr>
              <a:t>2) Utviklingsplaner: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C4CEB2D-702C-40A6-ACC6-C12A90D38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17942"/>
            <a:ext cx="3672408" cy="38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49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323528" y="411510"/>
            <a:ext cx="6984776" cy="648072"/>
          </a:xfrm>
        </p:spPr>
        <p:txBody>
          <a:bodyPr/>
          <a:lstStyle/>
          <a:p>
            <a:r>
              <a:rPr lang="nb-NO" dirty="0">
                <a:solidFill>
                  <a:srgbClr val="002D62"/>
                </a:solidFill>
              </a:rPr>
              <a:t>3) Organisasjonsleddenes egne måldokumenter </a:t>
            </a:r>
            <a:r>
              <a:rPr lang="nb-NO" sz="1800" dirty="0">
                <a:solidFill>
                  <a:srgbClr val="002D62"/>
                </a:solidFill>
              </a:rPr>
              <a:t>– mål og virkemidler i egne strategier for tingperioden</a:t>
            </a:r>
            <a:br>
              <a:rPr lang="nb-NO" dirty="0">
                <a:solidFill>
                  <a:srgbClr val="002D62"/>
                </a:solidFill>
              </a:rPr>
            </a:br>
            <a:endParaRPr lang="nb-NO" sz="1800" dirty="0">
              <a:solidFill>
                <a:srgbClr val="002D62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4FC13FE4-0CF9-4E91-A3C2-91BF73CF6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339213"/>
            <a:ext cx="4320480" cy="2633234"/>
          </a:xfrm>
          <a:prstGeom prst="rect">
            <a:avLst/>
          </a:prstGeom>
        </p:spPr>
      </p:pic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48DE2FA2-7C8F-4C6A-9DA5-3538F4ED2ABD}"/>
              </a:ext>
            </a:extLst>
          </p:cNvPr>
          <p:cNvSpPr txBox="1">
            <a:spLocks/>
          </p:cNvSpPr>
          <p:nvPr/>
        </p:nvSpPr>
        <p:spPr>
          <a:xfrm>
            <a:off x="4535994" y="2339212"/>
            <a:ext cx="4435090" cy="28042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nb-NO" sz="1800" dirty="0">
                <a:latin typeface="Georgia" panose="02040502050405020303" pitchFamily="18" charset="0"/>
              </a:rPr>
              <a:t>NIFs måldokument utarbeides i samarbeid med særforbund og idrettskretser. Må også inneholde interessepolitiske føringer.</a:t>
            </a:r>
          </a:p>
          <a:p>
            <a:pPr indent="-285750"/>
            <a:r>
              <a:rPr lang="nb-NO" sz="1800" dirty="0">
                <a:latin typeface="Georgia" panose="02040502050405020303" pitchFamily="18" charset="0"/>
              </a:rPr>
              <a:t>Idrettskretsene lager sine strategier i samarbeid med NIF. Idrettskretsene har ett felles måldokument.</a:t>
            </a:r>
          </a:p>
          <a:p>
            <a:endParaRPr lang="nb-NO" sz="1800" dirty="0">
              <a:latin typeface="Georgia" panose="02040502050405020303" pitchFamily="18" charset="0"/>
            </a:endParaRPr>
          </a:p>
          <a:p>
            <a:endParaRPr lang="nb-NO" sz="1800" dirty="0">
              <a:latin typeface="Georgia" panose="02040502050405020303" pitchFamily="18" charset="0"/>
            </a:endParaRPr>
          </a:p>
          <a:p>
            <a:pPr lvl="0"/>
            <a:endParaRPr lang="nb-NO" sz="1800" dirty="0">
              <a:latin typeface="Georgia" panose="02040502050405020303" pitchFamily="18" charset="0"/>
            </a:endParaRP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D4CFBC5-0864-4443-8709-FE51BCCF4F8D}"/>
              </a:ext>
            </a:extLst>
          </p:cNvPr>
          <p:cNvSpPr txBox="1">
            <a:spLocks/>
          </p:cNvSpPr>
          <p:nvPr/>
        </p:nvSpPr>
        <p:spPr>
          <a:xfrm>
            <a:off x="107505" y="1491630"/>
            <a:ext cx="8827577" cy="30782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nb-NO" sz="1800" dirty="0">
                <a:latin typeface="Georgia" panose="02040502050405020303" pitchFamily="18" charset="0"/>
              </a:rPr>
              <a:t>Særforbundene har naturligvis ansvaret for utarbeidelsen av egne mål og strategier. Form og innhold velger særforbundene selv, men gjerne i samarbeid med NIF</a:t>
            </a:r>
          </a:p>
        </p:txBody>
      </p:sp>
    </p:spTree>
    <p:extLst>
      <p:ext uri="{BB962C8B-B14F-4D97-AF65-F5344CB8AC3E}">
        <p14:creationId xmlns:p14="http://schemas.microsoft.com/office/powerpoint/2010/main" val="413796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D94A2CD-ADB6-4774-925E-9E5E0B4D2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008" y="1275606"/>
            <a:ext cx="3168352" cy="648072"/>
          </a:xfrm>
        </p:spPr>
        <p:txBody>
          <a:bodyPr/>
          <a:lstStyle/>
          <a:p>
            <a:r>
              <a:rPr lang="nb-NO" dirty="0">
                <a:solidFill>
                  <a:srgbClr val="002D62"/>
                </a:solidFill>
              </a:rPr>
              <a:t>4) Handlingsplaner:</a:t>
            </a:r>
            <a:endParaRPr lang="nb-NO" dirty="0"/>
          </a:p>
        </p:txBody>
      </p:sp>
      <p:sp>
        <p:nvSpPr>
          <p:cNvPr id="7" name="Plassholder for innhold 3">
            <a:extLst>
              <a:ext uri="{FF2B5EF4-FFF2-40B4-BE49-F238E27FC236}">
                <a16:creationId xmlns:a16="http://schemas.microsoft.com/office/drawing/2014/main" id="{75B00BCE-7F05-4AC8-8B3D-A070CEAF395A}"/>
              </a:ext>
            </a:extLst>
          </p:cNvPr>
          <p:cNvSpPr txBox="1">
            <a:spLocks/>
          </p:cNvSpPr>
          <p:nvPr/>
        </p:nvSpPr>
        <p:spPr>
          <a:xfrm>
            <a:off x="4283968" y="2001260"/>
            <a:ext cx="4680520" cy="30782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nb-NO" sz="1800" dirty="0">
                <a:latin typeface="Georgia" panose="02040502050405020303" pitchFamily="18" charset="0"/>
              </a:rPr>
              <a:t>Organisasjonsleddenes </a:t>
            </a:r>
            <a:r>
              <a:rPr lang="nb-NO" sz="1800" u="sng" dirty="0">
                <a:latin typeface="Georgia" panose="02040502050405020303" pitchFamily="18" charset="0"/>
              </a:rPr>
              <a:t>egne</a:t>
            </a:r>
            <a:r>
              <a:rPr lang="nb-NO" sz="1800" dirty="0">
                <a:latin typeface="Georgia" panose="02040502050405020303" pitchFamily="18" charset="0"/>
              </a:rPr>
              <a:t> årlige arbeidsprogram </a:t>
            </a:r>
          </a:p>
          <a:p>
            <a:pPr indent="-285750"/>
            <a:r>
              <a:rPr lang="nb-NO" sz="1800" dirty="0">
                <a:latin typeface="Georgia" panose="02040502050405020303" pitchFamily="18" charset="0"/>
              </a:rPr>
              <a:t>Vil danne grunnlaget for budsjettet</a:t>
            </a:r>
          </a:p>
          <a:p>
            <a:pPr indent="-285750"/>
            <a:r>
              <a:rPr lang="nb-NO" sz="1800" dirty="0">
                <a:latin typeface="Georgia" panose="02040502050405020303" pitchFamily="18" charset="0"/>
              </a:rPr>
              <a:t>Handlingsplanene beskriver mål, innhold, frister, hvem som skal gjøre hva, og hvilke ressurser som er avsatt</a:t>
            </a:r>
          </a:p>
          <a:p>
            <a:endParaRPr lang="nb-NO" sz="1800" dirty="0">
              <a:latin typeface="Georgia" panose="02040502050405020303" pitchFamily="18" charset="0"/>
            </a:endParaRPr>
          </a:p>
          <a:p>
            <a:pPr lvl="0"/>
            <a:endParaRPr lang="nb-NO" sz="1800" dirty="0">
              <a:latin typeface="Georgia" panose="02040502050405020303" pitchFamily="18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BAFF0B1-F535-4916-911C-723720AC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8981"/>
            <a:ext cx="3816424" cy="482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2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1">
            <a:extLst>
              <a:ext uri="{FF2B5EF4-FFF2-40B4-BE49-F238E27FC236}">
                <a16:creationId xmlns:a16="http://schemas.microsoft.com/office/drawing/2014/main" id="{2D54F8EE-BB4C-46CE-8F9C-18C5FEA186CE}"/>
              </a:ext>
            </a:extLst>
          </p:cNvPr>
          <p:cNvSpPr txBox="1">
            <a:spLocks/>
          </p:cNvSpPr>
          <p:nvPr/>
        </p:nvSpPr>
        <p:spPr>
          <a:xfrm>
            <a:off x="4355976" y="2355726"/>
            <a:ext cx="3744416" cy="26360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645FA59-4038-4F91-889D-53CA06CE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555526"/>
            <a:ext cx="4103688" cy="999111"/>
          </a:xfrm>
        </p:spPr>
        <p:txBody>
          <a:bodyPr/>
          <a:lstStyle/>
          <a:p>
            <a:r>
              <a:rPr lang="nb-NO" dirty="0">
                <a:solidFill>
                  <a:srgbClr val="002D62"/>
                </a:solidFill>
              </a:rPr>
              <a:t>Fremdrift:</a:t>
            </a:r>
            <a:br>
              <a:rPr lang="nb-NO" dirty="0">
                <a:solidFill>
                  <a:srgbClr val="002D62"/>
                </a:solidFill>
              </a:rPr>
            </a:br>
            <a:endParaRPr lang="nb-NO" dirty="0">
              <a:solidFill>
                <a:srgbClr val="002D62"/>
              </a:solidFill>
            </a:endParaRPr>
          </a:p>
        </p:txBody>
      </p:sp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7E8EB51B-D00D-44C2-B1C9-3719402F2432}"/>
              </a:ext>
            </a:extLst>
          </p:cNvPr>
          <p:cNvSpPr txBox="1">
            <a:spLocks/>
          </p:cNvSpPr>
          <p:nvPr/>
        </p:nvSpPr>
        <p:spPr>
          <a:xfrm>
            <a:off x="3635896" y="1365284"/>
            <a:ext cx="5328593" cy="26360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sz="1600" dirty="0">
                <a:latin typeface="Georgia" panose="02040502050405020303" pitchFamily="18" charset="0"/>
              </a:rPr>
              <a:t>Innsiktsarbeid – status i norsk idrett og for norsk idrett i en samfunnskontekst.  Bruke arbeidet i forbindelse med moderniseringsprosjektet</a:t>
            </a:r>
          </a:p>
          <a:p>
            <a:pPr lvl="0"/>
            <a:r>
              <a:rPr lang="nb-NO" sz="1600" dirty="0">
                <a:latin typeface="Georgia" panose="02040502050405020303" pitchFamily="18" charset="0"/>
              </a:rPr>
              <a:t>Formulering av forslag til hovedområder, visjon og verdier</a:t>
            </a:r>
          </a:p>
          <a:p>
            <a:pPr lvl="0"/>
            <a:r>
              <a:rPr lang="nb-NO" sz="1600" dirty="0">
                <a:latin typeface="Georgia" panose="02040502050405020303" pitchFamily="18" charset="0"/>
              </a:rPr>
              <a:t>Innhenting av synspunkter, innspill og bidrag til de overordnede temaene fra hele organisasjonen</a:t>
            </a:r>
          </a:p>
          <a:p>
            <a:pPr lvl="0"/>
            <a:r>
              <a:rPr lang="nb-NO" sz="1600" dirty="0">
                <a:latin typeface="Georgia" panose="02040502050405020303" pitchFamily="18" charset="0"/>
              </a:rPr>
              <a:t>Reformulering av overordnede mål, forslag til visjon, formål og verdier</a:t>
            </a:r>
          </a:p>
          <a:p>
            <a:r>
              <a:rPr lang="nb-NO" sz="1600" dirty="0">
                <a:latin typeface="Georgia" panose="02040502050405020303" pitchFamily="18" charset="0"/>
              </a:rPr>
              <a:t>Ordinær, bred høring i organisasjonen</a:t>
            </a:r>
          </a:p>
          <a:p>
            <a:endParaRPr lang="nb-NO" sz="1600" dirty="0">
              <a:latin typeface="Georgia" panose="02040502050405020303" pitchFamily="18" charset="0"/>
            </a:endParaRPr>
          </a:p>
          <a:p>
            <a:r>
              <a:rPr lang="nb-NO" sz="1600" dirty="0">
                <a:latin typeface="Georgia" panose="02040502050405020303" pitchFamily="18" charset="0"/>
              </a:rPr>
              <a:t>Formelle </a:t>
            </a:r>
            <a:r>
              <a:rPr lang="nb-NO" sz="1600" dirty="0" err="1">
                <a:latin typeface="Georgia" panose="02040502050405020303" pitchFamily="18" charset="0"/>
              </a:rPr>
              <a:t>avsjekkpunkter</a:t>
            </a:r>
            <a:r>
              <a:rPr lang="nb-NO" sz="1600" dirty="0">
                <a:latin typeface="Georgia" panose="02040502050405020303" pitchFamily="18" charset="0"/>
              </a:rPr>
              <a:t> underveis; idretts-styremøter, særforbunds- og idrettskretsmøter osv.</a:t>
            </a:r>
            <a:endParaRPr lang="nb-NO" sz="700" dirty="0">
              <a:latin typeface="Georgia" panose="02040502050405020303" pitchFamily="18" charset="0"/>
            </a:endParaRPr>
          </a:p>
        </p:txBody>
      </p:sp>
      <p:pic>
        <p:nvPicPr>
          <p:cNvPr id="9" name="Plassholder for bilde 5">
            <a:extLst>
              <a:ext uri="{FF2B5EF4-FFF2-40B4-BE49-F238E27FC236}">
                <a16:creationId xmlns:a16="http://schemas.microsoft.com/office/drawing/2014/main" id="{95419E09-235B-40E5-8C5F-BB000944E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1" r="26451"/>
          <a:stretch>
            <a:fillRect/>
          </a:stretch>
        </p:blipFill>
        <p:spPr>
          <a:xfrm>
            <a:off x="0" y="0"/>
            <a:ext cx="3492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60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48E1C39D-CDBA-4643-88DF-04C474A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771550"/>
            <a:ext cx="4103688" cy="702078"/>
          </a:xfrm>
        </p:spPr>
        <p:txBody>
          <a:bodyPr/>
          <a:lstStyle/>
          <a:p>
            <a:r>
              <a:rPr lang="nb-NO" sz="2400" dirty="0">
                <a:solidFill>
                  <a:srgbClr val="002D62"/>
                </a:solidFill>
              </a:rPr>
              <a:t>Eierskap:</a:t>
            </a:r>
          </a:p>
        </p:txBody>
      </p:sp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id="{E6CE2337-884E-4A1B-B911-AD7B99D809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r="51849"/>
          <a:stretch/>
        </p:blipFill>
        <p:spPr>
          <a:xfrm>
            <a:off x="0" y="0"/>
            <a:ext cx="3492500" cy="5143500"/>
          </a:xfrm>
        </p:spPr>
      </p:pic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0545BDEA-5A37-464C-8F62-FEFE7E02EC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79912" y="1905676"/>
            <a:ext cx="4895776" cy="2970330"/>
          </a:xfrm>
        </p:spPr>
        <p:txBody>
          <a:bodyPr/>
          <a:lstStyle/>
          <a:p>
            <a:pPr lvl="0"/>
            <a:r>
              <a:rPr lang="nb-NO" sz="1800" dirty="0"/>
              <a:t>For å sikre eierskap må målgruppene for involveringsarbeidet reflektere hele idrettsorganisasjonen: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600" dirty="0"/>
              <a:t>Idrettsstyret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600" dirty="0"/>
              <a:t>Valgte- og ansatte representanter for særforbund og idrettskretser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600" dirty="0"/>
              <a:t>Representanter for fleridrettslag og særidrettslag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600" dirty="0"/>
              <a:t>Representanter for idrettsråd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600" dirty="0"/>
              <a:t>Ungdomskomiteer og –råd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600" dirty="0"/>
              <a:t>I tillegg følger avdelinger og ledelse i NIF</a:t>
            </a:r>
          </a:p>
        </p:txBody>
      </p:sp>
    </p:spTree>
    <p:extLst>
      <p:ext uri="{BB962C8B-B14F-4D97-AF65-F5344CB8AC3E}">
        <p14:creationId xmlns:p14="http://schemas.microsoft.com/office/powerpoint/2010/main" val="3073248692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832DFFB5-54B6-45D8-BA75-EFF291CBA87C}"/>
    </a:ext>
  </a:extLst>
</a:theme>
</file>

<file path=ppt/theme/theme2.xml><?xml version="1.0" encoding="utf-8"?>
<a:theme xmlns:a="http://schemas.openxmlformats.org/drawingml/2006/main" name="Påløpende sider med bakgrunn">
  <a:themeElements>
    <a:clrScheme name="NIF profilfarger 1">
      <a:dk1>
        <a:srgbClr val="838286"/>
      </a:dk1>
      <a:lt1>
        <a:srgbClr val="FFFFFF"/>
      </a:lt1>
      <a:dk2>
        <a:srgbClr val="1F497D"/>
      </a:dk2>
      <a:lt2>
        <a:srgbClr val="EEECE1"/>
      </a:lt2>
      <a:accent1>
        <a:srgbClr val="9BC6EA"/>
      </a:accent1>
      <a:accent2>
        <a:srgbClr val="005190"/>
      </a:accent2>
      <a:accent3>
        <a:srgbClr val="FF0000"/>
      </a:accent3>
      <a:accent4>
        <a:srgbClr val="003E7E"/>
      </a:accent4>
      <a:accent5>
        <a:srgbClr val="0079C9"/>
      </a:accent5>
      <a:accent6>
        <a:srgbClr val="FAA634"/>
      </a:accent6>
      <a:hlink>
        <a:srgbClr val="0079C8"/>
      </a:hlink>
      <a:folHlink>
        <a:srgbClr val="A5CD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3.xml><?xml version="1.0" encoding="utf-8"?>
<a:theme xmlns:a="http://schemas.openxmlformats.org/drawingml/2006/main" name="1_Påløpende sider med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4.xml><?xml version="1.0" encoding="utf-8"?>
<a:theme xmlns:a="http://schemas.openxmlformats.org/drawingml/2006/main" name="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5.xml><?xml version="1.0" encoding="utf-8"?>
<a:theme xmlns:a="http://schemas.openxmlformats.org/drawingml/2006/main" name="1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6.xml><?xml version="1.0" encoding="utf-8"?>
<a:theme xmlns:a="http://schemas.openxmlformats.org/drawingml/2006/main" name="Påløpende sider uten bakgrunn og bunntek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SharedContentType xmlns="Microsoft.SharePoint.Taxonomy.ContentTypeSync" SourceId="f0e9ee77-ca26-4a69-aa98-c9b10d3d2018" ContentTypeId="0x01010089F515CEF38C6043B09A4EB0A2E09D6302" PreviousValue="false"/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89F515CEF38C6043B09A4EB0A2E09D63020098A90DD325442D4FB9BFCF713C750FAA00E8E5915965F9D04CA0EAF26BCCF85E50" ma:contentTypeVersion="126" ma:contentTypeDescription="Opprett et nytt dokument." ma:contentTypeScope="" ma:versionID="8dc635ff896e8a149d0b499e0e89f016">
  <xsd:schema xmlns:xsd="http://www.w3.org/2001/XMLSchema" xmlns:xs="http://www.w3.org/2001/XMLSchema" xmlns:p="http://schemas.microsoft.com/office/2006/metadata/properties" xmlns:ns2="aec5f570-5954-42b2-93f8-bbdf6252596e" xmlns:ns3="111fa406-b1c7-4021-bd8f-10346e9df403" targetNamespace="http://schemas.microsoft.com/office/2006/metadata/properties" ma:root="true" ma:fieldsID="cfde10a805e32a4aa02a8c7f0054698d" ns2:_="" ns3:_="">
    <xsd:import namespace="aec5f570-5954-42b2-93f8-bbdf6252596e"/>
    <xsd:import namespace="111fa406-b1c7-4021-bd8f-10346e9df403"/>
    <xsd:element name="properties">
      <xsd:complexType>
        <xsd:sequence>
          <xsd:element name="documentManagement">
            <xsd:complexType>
              <xsd:all>
                <xsd:element ref="ns2:_nifDokumenteier" minOccurs="0"/>
                <xsd:element ref="ns2:_nifSaksbehandler" minOccurs="0"/>
                <xsd:element ref="ns2:_nifDokumentbeskrivelse" minOccurs="0"/>
                <xsd:element ref="ns2:_nifDokumentstatus" minOccurs="0"/>
                <xsd:element ref="ns2:InnUtIntern"/>
                <xsd:element ref="ns2:_arFrist" minOccurs="0"/>
                <xsd:element ref="ns2:_nifTil" minOccurs="0"/>
                <xsd:element ref="ns2:_nifFra" minOccurs="0"/>
                <xsd:element ref="ns2:m007437e3ff24ee3b6b1beda051d5beb" minOccurs="0"/>
                <xsd:element ref="ns2:TaxCatchAll" minOccurs="0"/>
                <xsd:element ref="ns2:TaxCatchAllLabel" minOccurs="0"/>
                <xsd:element ref="ns2:e390b8d06ece46449586677b864a8181" minOccurs="0"/>
                <xsd:element ref="ns2:AnonymEksternDeling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5f570-5954-42b2-93f8-bbdf6252596e" elementFormDefault="qualified">
    <xsd:import namespace="http://schemas.microsoft.com/office/2006/documentManagement/types"/>
    <xsd:import namespace="http://schemas.microsoft.com/office/infopath/2007/PartnerControls"/>
    <xsd:element name="_nifDokumenteier" ma:index="2" nillable="true" ma:displayName="Dokumenteier" ma:hidden="true" ma:SearchPeopleOnly="false" ma:SharePointGroup="0" ma:internalName="_nifDokumentei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Saksbehandler" ma:index="3" nillable="true" ma:displayName="Saksbehandler" ma:SearchPeopleOnly="false" ma:SharePointGroup="0" ma:internalName="_nifSaksbehandl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Dokumentbeskrivelse" ma:index="5" nillable="true" ma:displayName="Dokumentbeskrivelse" ma:internalName="_nifDokumentbeskrivelse">
      <xsd:simpleType>
        <xsd:restriction base="dms:Note">
          <xsd:maxLength value="255"/>
        </xsd:restriction>
      </xsd:simpleType>
    </xsd:element>
    <xsd:element name="_nifDokumentstatus" ma:index="6" nillable="true" ma:displayName="Dokumentstatus" ma:default="Ubehandlet" ma:internalName="_nifDokumentstatus" ma:readOnly="false">
      <xsd:simpleType>
        <xsd:restriction base="dms:Choice">
          <xsd:enumeration value="Ubehandlet"/>
          <xsd:enumeration value="Under arbeid"/>
          <xsd:enumeration value="Ferdig"/>
        </xsd:restriction>
      </xsd:simpleType>
    </xsd:element>
    <xsd:element name="InnUtIntern" ma:index="7" ma:displayName="Inn/Ut/Intern" ma:default="Intern" ma:format="Dropdown" ma:internalName="InnUtIntern">
      <xsd:simpleType>
        <xsd:restriction base="dms:Choice">
          <xsd:enumeration value="Innkommende"/>
          <xsd:enumeration value="Utgående"/>
          <xsd:enumeration value="Intern"/>
        </xsd:restriction>
      </xsd:simpleType>
    </xsd:element>
    <xsd:element name="_arFrist" ma:index="9" nillable="true" ma:displayName="Frist" ma:format="DateOnly" ma:internalName="_arFrist">
      <xsd:simpleType>
        <xsd:restriction base="dms:DateTime"/>
      </xsd:simpleType>
    </xsd:element>
    <xsd:element name="_nifTil" ma:index="10" nillable="true" ma:displayName="Til" ma:internalName="_nifTil">
      <xsd:simpleType>
        <xsd:restriction base="dms:Text"/>
      </xsd:simpleType>
    </xsd:element>
    <xsd:element name="_nifFra" ma:index="11" nillable="true" ma:displayName="Fra" ma:internalName="_nifFra">
      <xsd:simpleType>
        <xsd:restriction base="dms:Text"/>
      </xsd:simpleType>
    </xsd:element>
    <xsd:element name="m007437e3ff24ee3b6b1beda051d5beb" ma:index="16" nillable="true" ma:taxonomy="true" ma:internalName="m007437e3ff24ee3b6b1beda051d5beb" ma:taxonomyFieldName="Dokumentkategori" ma:displayName="Dokumentkategori" ma:default="" ma:fieldId="{6007437e-3ff2-4ee3-b6b1-beda051d5beb}" ma:sspId="f0e9ee77-ca26-4a69-aa98-c9b10d3d2018" ma:termSetId="67b1013f-a871-4d25-94e6-2d190b3db5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51ad6cb9-99e5-4ac7-b885-cde99d8f25d1}" ma:internalName="TaxCatchAll" ma:showField="CatchAllData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hidden="true" ma:list="{51ad6cb9-99e5-4ac7-b885-cde99d8f25d1}" ma:internalName="TaxCatchAllLabel" ma:readOnly="true" ma:showField="CatchAllDataLabel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90b8d06ece46449586677b864a8181" ma:index="20" nillable="true" ma:taxonomy="true" ma:internalName="e390b8d06ece46449586677b864a8181" ma:taxonomyFieldName="OrgTilhorighet" ma:displayName="OrgTilhørighet" ma:readOnly="false" ma:default="" ma:fieldId="{e390b8d0-6ece-4644-9586-677b864a8181}" ma:sspId="f0e9ee77-ca26-4a69-aa98-c9b10d3d2018" ma:termSetId="12ccf01c-bc00-485e-8479-20ef31869011" ma:anchorId="b89e662b-c5a0-4f18-8bb7-b431aa465976" ma:open="false" ma:isKeyword="false">
      <xsd:complexType>
        <xsd:sequence>
          <xsd:element ref="pc:Terms" minOccurs="0" maxOccurs="1"/>
        </xsd:sequence>
      </xsd:complexType>
    </xsd:element>
    <xsd:element name="AnonymEksternDeling" ma:index="22" nillable="true" ma:displayName="Anonym Ekstern Deling" ma:default="0" ma:internalName="AnonymEksternDeling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fa406-b1c7-4021-bd8f-10346e9df403" elementFormDefault="qualified">
    <xsd:import namespace="http://schemas.microsoft.com/office/2006/documentManagement/types"/>
    <xsd:import namespace="http://schemas.microsoft.com/office/infopath/2007/PartnerControls"/>
    <xsd:element name="_dlc_DocId" ma:index="23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4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nUtIntern xmlns="aec5f570-5954-42b2-93f8-bbdf6252596e">Intern</InnUtIntern>
    <e390b8d06ece46449586677b864a8181 xmlns="aec5f570-5954-42b2-93f8-bbdf6252596e">
      <Terms xmlns="http://schemas.microsoft.com/office/infopath/2007/PartnerControls">
        <TermInfo xmlns="http://schemas.microsoft.com/office/infopath/2007/PartnerControls">
          <TermName xmlns="http://schemas.microsoft.com/office/infopath/2007/PartnerControls">SF01 Norges Idrettsforbund</TermName>
          <TermId xmlns="http://schemas.microsoft.com/office/infopath/2007/PartnerControls">c1ca8435-9635-48b0-8fd0-127d70284636</TermId>
        </TermInfo>
      </Terms>
    </e390b8d06ece46449586677b864a8181>
    <TaxCatchAll xmlns="aec5f570-5954-42b2-93f8-bbdf6252596e">
      <Value>1</Value>
    </TaxCatchAll>
    <_arFrist xmlns="aec5f570-5954-42b2-93f8-bbdf6252596e" xsi:nil="true"/>
    <m007437e3ff24ee3b6b1beda051d5beb xmlns="aec5f570-5954-42b2-93f8-bbdf6252596e">
      <Terms xmlns="http://schemas.microsoft.com/office/infopath/2007/PartnerControls"/>
    </m007437e3ff24ee3b6b1beda051d5beb>
    <_nifSaksbehandler xmlns="aec5f570-5954-42b2-93f8-bbdf6252596e">
      <UserInfo>
        <DisplayName>Soltvedt, Anne Kristine</DisplayName>
        <AccountId>513</AccountId>
        <AccountType/>
      </UserInfo>
    </_nifSaksbehandler>
    <_nifDokumentstatus xmlns="aec5f570-5954-42b2-93f8-bbdf6252596e">Ubehandlet</_nifDokumentstatus>
    <_nifFra xmlns="aec5f570-5954-42b2-93f8-bbdf6252596e" xsi:nil="true"/>
    <_nifDokumenteier xmlns="aec5f570-5954-42b2-93f8-bbdf6252596e">
      <UserInfo>
        <DisplayName>Tøien, Per</DisplayName>
        <AccountId>1009</AccountId>
        <AccountType/>
      </UserInfo>
    </_nifDokumenteier>
    <_nifDokumentbeskrivelse xmlns="aec5f570-5954-42b2-93f8-bbdf6252596e" xsi:nil="true"/>
    <_nifTil xmlns="aec5f570-5954-42b2-93f8-bbdf6252596e" xsi:nil="true"/>
    <_dlc_DocId xmlns="111fa406-b1c7-4021-bd8f-10346e9df403">SF01-42-1364</_dlc_DocId>
    <_dlc_DocIdUrl xmlns="111fa406-b1c7-4021-bd8f-10346e9df403">
      <Url>https://idrettskontor.nif.no/sites/idrettsforbundet/documentcontent/_layouts/15/DocIdRedir.aspx?ID=SF01-42-1364</Url>
      <Description>SF01-42-1364</Description>
    </_dlc_DocIdUrl>
    <AnonymEksternDeling xmlns="aec5f570-5954-42b2-93f8-bbdf6252596e">false</AnonymEksternDeling>
  </documentManagement>
</p:properties>
</file>

<file path=customXml/itemProps1.xml><?xml version="1.0" encoding="utf-8"?>
<ds:datastoreItem xmlns:ds="http://schemas.openxmlformats.org/officeDocument/2006/customXml" ds:itemID="{4214DB6E-B3AB-4A9B-874A-BF47A19B73C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FD0E28A-0D0E-4DE3-A708-9EA7593335C9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7318913E-A565-4075-97E5-14118F022954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560EB08C-857C-47C2-81AE-E4992448C3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c5f570-5954-42b2-93f8-bbdf6252596e"/>
    <ds:schemaRef ds:uri="111fa406-b1c7-4021-bd8f-10346e9df4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CD746EA1-46E3-44BD-BD05-E21C093960FE}">
  <ds:schemaRefs>
    <ds:schemaRef ds:uri="http://purl.org/dc/terms/"/>
    <ds:schemaRef ds:uri="http://schemas.openxmlformats.org/package/2006/metadata/core-properties"/>
    <ds:schemaRef ds:uri="aec5f570-5954-42b2-93f8-bbdf6252596e"/>
    <ds:schemaRef ds:uri="http://schemas.microsoft.com/office/2006/documentManagement/types"/>
    <ds:schemaRef ds:uri="http://schemas.microsoft.com/office/infopath/2007/PartnerControls"/>
    <ds:schemaRef ds:uri="111fa406-b1c7-4021-bd8f-10346e9df40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1725</TotalTime>
  <Words>493</Words>
  <Application>Microsoft Office PowerPoint</Application>
  <PresentationFormat>Skjermfremvisning (16:9)</PresentationFormat>
  <Paragraphs>104</Paragraphs>
  <Slides>12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12</vt:i4>
      </vt:variant>
    </vt:vector>
  </HeadingPairs>
  <TitlesOfParts>
    <vt:vector size="21" baseType="lpstr">
      <vt:lpstr>Arial</vt:lpstr>
      <vt:lpstr>Calibri</vt:lpstr>
      <vt:lpstr>Georgia</vt:lpstr>
      <vt:lpstr>Forsider</vt:lpstr>
      <vt:lpstr>Påløpende sider med bakgrunn</vt:lpstr>
      <vt:lpstr>1_Påløpende sider med bakgrunn</vt:lpstr>
      <vt:lpstr>Påløpende sider uten bakgrunn</vt:lpstr>
      <vt:lpstr>1_Påløpende sider uten bakgrunn</vt:lpstr>
      <vt:lpstr>Påløpende sider uten bakgrunn og bunntekst</vt:lpstr>
      <vt:lpstr>PowerPoint-presentasjon</vt:lpstr>
      <vt:lpstr>«Everything is still in the air!»</vt:lpstr>
      <vt:lpstr>Struktur – fire nivåer:</vt:lpstr>
      <vt:lpstr>PowerPoint-presentasjon</vt:lpstr>
      <vt:lpstr>2) Utviklingsplaner:</vt:lpstr>
      <vt:lpstr>3) Organisasjonsleddenes egne måldokumenter – mål og virkemidler i egne strategier for tingperioden </vt:lpstr>
      <vt:lpstr>4) Handlingsplaner:</vt:lpstr>
      <vt:lpstr>Fremdrift: </vt:lpstr>
      <vt:lpstr>Eierskap:</vt:lpstr>
      <vt:lpstr>Utarbeidelse: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Tøien, Per</cp:lastModifiedBy>
  <cp:revision>118</cp:revision>
  <dcterms:created xsi:type="dcterms:W3CDTF">2016-10-07T09:17:01Z</dcterms:created>
  <dcterms:modified xsi:type="dcterms:W3CDTF">2018-05-25T07:57:04Z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0x01010089F515CEF38C6043B09A4EB0A2E09D63020098A90DD325442D4FB9BFCF713C750FAA00E8E5915965F9D04CA0EAF26BCCF85E50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2204fdf7-4000-4d7e-848a-4445ae916d38</vt:lpwstr>
  </property>
</Properties>
</file>